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tags/tag1.xml" ContentType="application/vnd.openxmlformats-officedocument.presentationml.tags+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08" r:id="rId4"/>
    <p:sldMasterId id="2147483727" r:id="rId5"/>
  </p:sldMasterIdLst>
  <p:notesMasterIdLst>
    <p:notesMasterId r:id="rId51"/>
  </p:notesMasterIdLst>
  <p:handoutMasterIdLst>
    <p:handoutMasterId r:id="rId52"/>
  </p:handoutMasterIdLst>
  <p:sldIdLst>
    <p:sldId id="256" r:id="rId6"/>
    <p:sldId id="309" r:id="rId7"/>
    <p:sldId id="257" r:id="rId8"/>
    <p:sldId id="310" r:id="rId9"/>
    <p:sldId id="329" r:id="rId10"/>
    <p:sldId id="308" r:id="rId11"/>
    <p:sldId id="259" r:id="rId12"/>
    <p:sldId id="260" r:id="rId13"/>
    <p:sldId id="305" r:id="rId14"/>
    <p:sldId id="261" r:id="rId15"/>
    <p:sldId id="311" r:id="rId16"/>
    <p:sldId id="263" r:id="rId17"/>
    <p:sldId id="312" r:id="rId18"/>
    <p:sldId id="265" r:id="rId19"/>
    <p:sldId id="313" r:id="rId20"/>
    <p:sldId id="315" r:id="rId21"/>
    <p:sldId id="266" r:id="rId22"/>
    <p:sldId id="267" r:id="rId23"/>
    <p:sldId id="316" r:id="rId24"/>
    <p:sldId id="269" r:id="rId25"/>
    <p:sldId id="317" r:id="rId26"/>
    <p:sldId id="318" r:id="rId27"/>
    <p:sldId id="307" r:id="rId28"/>
    <p:sldId id="273" r:id="rId29"/>
    <p:sldId id="274" r:id="rId30"/>
    <p:sldId id="330" r:id="rId31"/>
    <p:sldId id="275" r:id="rId32"/>
    <p:sldId id="276" r:id="rId33"/>
    <p:sldId id="277" r:id="rId34"/>
    <p:sldId id="278" r:id="rId35"/>
    <p:sldId id="279" r:id="rId36"/>
    <p:sldId id="328" r:id="rId37"/>
    <p:sldId id="281" r:id="rId38"/>
    <p:sldId id="282" r:id="rId39"/>
    <p:sldId id="319" r:id="rId40"/>
    <p:sldId id="284" r:id="rId41"/>
    <p:sldId id="285" r:id="rId42"/>
    <p:sldId id="320" r:id="rId43"/>
    <p:sldId id="324" r:id="rId44"/>
    <p:sldId id="288" r:id="rId45"/>
    <p:sldId id="321" r:id="rId46"/>
    <p:sldId id="322" r:id="rId47"/>
    <p:sldId id="291" r:id="rId48"/>
    <p:sldId id="325" r:id="rId49"/>
    <p:sldId id="299" r:id="rId50"/>
  </p:sldIdLst>
  <p:sldSz cx="12188825" cy="6858000"/>
  <p:notesSz cx="6858000" cy="9144000"/>
  <p:embeddedFontLst>
    <p:embeddedFont>
      <p:font typeface="Consolas" panose="020B0609020204030204" pitchFamily="49" charset="0"/>
      <p:regular r:id="rId53"/>
      <p:bold r:id="rId54"/>
      <p:italic r:id="rId55"/>
      <p:boldItalic r:id="rId56"/>
    </p:embeddedFont>
    <p:embeddedFont>
      <p:font typeface="Segoe UI" panose="020B0502040204020203" pitchFamily="34" charset="0"/>
      <p:regular r:id="rId57"/>
      <p:bold r:id="rId58"/>
      <p:italic r:id="rId59"/>
      <p:boldItalic r:id="rId60"/>
    </p:embeddedFont>
    <p:embeddedFont>
      <p:font typeface="Calibri" panose="020F0502020204030204" pitchFamily="34" charset="0"/>
      <p:regular r:id="rId61"/>
      <p:bold r:id="rId62"/>
      <p:italic r:id="rId63"/>
      <p:boldItalic r:id="rId64"/>
    </p:embeddedFont>
    <p:embeddedFont>
      <p:font typeface="Segoe UI Light" panose="020B0502040204020203" pitchFamily="34" charset="0"/>
      <p:regular r:id="rId65"/>
      <p:italic r:id="rId66"/>
    </p:embeddedFont>
  </p:embeddedFont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45">
          <p15:clr>
            <a:srgbClr val="A4A3A4"/>
          </p15:clr>
        </p15:guide>
        <p15:guide id="3" orient="horz" pos="4174">
          <p15:clr>
            <a:srgbClr val="A4A3A4"/>
          </p15:clr>
        </p15:guide>
        <p15:guide id="4" orient="horz" pos="911">
          <p15:clr>
            <a:srgbClr val="A4A3A4"/>
          </p15:clr>
        </p15:guide>
        <p15:guide id="5" orient="horz" pos="1196">
          <p15:clr>
            <a:srgbClr val="A4A3A4"/>
          </p15:clr>
        </p15:guide>
        <p15:guide id="6" orient="horz" pos="1487">
          <p15:clr>
            <a:srgbClr val="A4A3A4"/>
          </p15:clr>
        </p15:guide>
        <p15:guide id="7" orient="horz" pos="3913">
          <p15:clr>
            <a:srgbClr val="A4A3A4"/>
          </p15:clr>
        </p15:guide>
        <p15:guide id="8" pos="3839">
          <p15:clr>
            <a:srgbClr val="A4A3A4"/>
          </p15:clr>
        </p15:guide>
        <p15:guide id="9" pos="327">
          <p15:clr>
            <a:srgbClr val="A4A3A4"/>
          </p15:clr>
        </p15:guide>
        <p15:guide id="10" pos="7352">
          <p15:clr>
            <a:srgbClr val="A4A3A4"/>
          </p15:clr>
        </p15:guide>
        <p15:guide id="11" pos="61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enwen" initials="W" lastIdx="7" clrIdx="0"/>
  <p:cmAuthor id="1" name="Greg" initials="G"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ECB6"/>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54" autoAdjust="0"/>
    <p:restoredTop sz="70562" autoAdjust="0"/>
  </p:normalViewPr>
  <p:slideViewPr>
    <p:cSldViewPr snapToGrid="0">
      <p:cViewPr varScale="1">
        <p:scale>
          <a:sx n="96" d="100"/>
          <a:sy n="96" d="100"/>
        </p:scale>
        <p:origin x="1416" y="52"/>
      </p:cViewPr>
      <p:guideLst>
        <p:guide orient="horz" pos="2160"/>
        <p:guide orient="horz" pos="145"/>
        <p:guide orient="horz" pos="4174"/>
        <p:guide orient="horz" pos="911"/>
        <p:guide orient="horz" pos="1196"/>
        <p:guide orient="horz" pos="1487"/>
        <p:guide orient="horz" pos="3913"/>
        <p:guide pos="3839"/>
        <p:guide pos="327"/>
        <p:guide pos="7352"/>
        <p:guide pos="612"/>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p:cViewPr varScale="1">
        <p:scale>
          <a:sx n="56" d="100"/>
          <a:sy n="56" d="100"/>
        </p:scale>
        <p:origin x="-2496"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font" Target="fonts/font11.fntdata"/><Relationship Id="rId68" Type="http://schemas.openxmlformats.org/officeDocument/2006/relationships/presProps" Target="presProps.xml"/><Relationship Id="rId7" Type="http://schemas.openxmlformats.org/officeDocument/2006/relationships/slide" Target="slides/slide2.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5" Type="http://schemas.openxmlformats.org/officeDocument/2006/relationships/slideMaster" Target="slideMasters/slideMaster2.xml"/><Relationship Id="rId61" Type="http://schemas.openxmlformats.org/officeDocument/2006/relationships/font" Target="fonts/font9.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font" Target="fonts/font7.fntdata"/><Relationship Id="rId67" Type="http://schemas.openxmlformats.org/officeDocument/2006/relationships/commentAuthors" Target="commentAuthor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font" Target="fonts/font5.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handoutMaster" Target="handoutMasters/handoutMaster1.xml"/><Relationship Id="rId60" Type="http://schemas.openxmlformats.org/officeDocument/2006/relationships/font" Target="fonts/font8.fntdata"/><Relationship Id="rId65" Type="http://schemas.openxmlformats.org/officeDocument/2006/relationships/font" Target="fonts/font13.fntdata"/><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font" Target="fonts/font3.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Windows Azure Storage</a:t>
            </a:r>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F272D5E-F791-4DD0-8A28-1F28E5FF1B0E}" type="datetimeFigureOut">
              <a:rPr lang="en-US" smtClean="0"/>
              <a:t>4/27/2013</a:t>
            </a:fld>
            <a:endParaRPr lang="en-US"/>
          </a:p>
        </p:txBody>
      </p:sp>
      <p:sp>
        <p:nvSpPr>
          <p:cNvPr id="4" name="Footer Placeholder 3"/>
          <p:cNvSpPr>
            <a:spLocks noGrp="1"/>
          </p:cNvSpPr>
          <p:nvPr>
            <p:ph type="ftr" sz="quarter" idx="2"/>
          </p:nvPr>
        </p:nvSpPr>
        <p:spPr>
          <a:xfrm>
            <a:off x="-1" y="8685213"/>
            <a:ext cx="6388925" cy="457200"/>
          </a:xfrm>
          <a:prstGeom prst="rect">
            <a:avLst/>
          </a:prstGeom>
        </p:spPr>
        <p:txBody>
          <a:bodyPr vert="horz" lIns="91440" tIns="45720" rIns="91440" bIns="45720" rtlCol="0" anchor="b"/>
          <a:lstStyle>
            <a:lvl1pPr algn="l">
              <a:defRPr sz="1200"/>
            </a:lvl1pPr>
          </a:lstStyle>
          <a:p>
            <a:r>
              <a:rPr lang="en-US" sz="600" dirty="0">
                <a:solidFill>
                  <a:schemeClr val="tx1">
                    <a:alpha val="99000"/>
                  </a:schemeClr>
                </a:solidFill>
              </a:rPr>
              <a:t>© 2011 Microsoft Corporation. All rights reserved. Microsoft, Windows, Windows Vista and other product names are or may be registered trademarks and/or trademarks in the U.S. and/or other countries.</a:t>
            </a:r>
          </a:p>
          <a:p>
            <a:r>
              <a:rPr lang="en-US" sz="600" dirty="0">
                <a:solidFill>
                  <a:schemeClr val="tx1">
                    <a:alpha val="99000"/>
                  </a:schemeClr>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r>
              <a:rPr lang="en-US" sz="600" dirty="0" smtClean="0">
                <a:solidFill>
                  <a:schemeClr val="tx1">
                    <a:alpha val="99000"/>
                  </a:schemeClr>
                </a:solidFill>
              </a:rPr>
              <a:t>.</a:t>
            </a:r>
            <a:endParaRPr lang="en-US" sz="600" dirty="0">
              <a:solidFill>
                <a:schemeClr val="tx1">
                  <a:alpha val="99000"/>
                </a:schemeClr>
              </a:solidFill>
            </a:endParaRPr>
          </a:p>
        </p:txBody>
      </p:sp>
      <p:sp>
        <p:nvSpPr>
          <p:cNvPr id="5" name="Slide Number Placeholder 4"/>
          <p:cNvSpPr>
            <a:spLocks noGrp="1"/>
          </p:cNvSpPr>
          <p:nvPr>
            <p:ph type="sldNum" sz="quarter" idx="3"/>
          </p:nvPr>
        </p:nvSpPr>
        <p:spPr>
          <a:xfrm>
            <a:off x="6424551" y="8685213"/>
            <a:ext cx="431862" cy="457200"/>
          </a:xfrm>
          <a:prstGeom prst="rect">
            <a:avLst/>
          </a:prstGeom>
        </p:spPr>
        <p:txBody>
          <a:bodyPr vert="horz" lIns="91440" tIns="45720" rIns="91440" bIns="45720" rtlCol="0" anchor="b"/>
          <a:lstStyle>
            <a:lvl1pPr algn="r">
              <a:defRPr sz="1200"/>
            </a:lvl1pPr>
          </a:lstStyle>
          <a:p>
            <a:fld id="{80AD3469-5DF0-4AE2-A12E-13E5C5E91748}" type="slidenum">
              <a:rPr lang="en-US" smtClean="0"/>
              <a:t>‹#›</a:t>
            </a:fld>
            <a:endParaRPr lang="en-US"/>
          </a:p>
        </p:txBody>
      </p:sp>
    </p:spTree>
    <p:extLst>
      <p:ext uri="{BB962C8B-B14F-4D97-AF65-F5344CB8AC3E}">
        <p14:creationId xmlns:p14="http://schemas.microsoft.com/office/powerpoint/2010/main" val="342966942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Windows Azure Storage</a:t>
            </a: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929A561-BE0C-49CB-8FB2-47CFDE66E6AD}" type="datetimeFigureOut">
              <a:rPr lang="en-US" smtClean="0"/>
              <a:t>4/27/2013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Slide Number Placeholder 6"/>
          <p:cNvSpPr>
            <a:spLocks noGrp="1"/>
          </p:cNvSpPr>
          <p:nvPr>
            <p:ph type="sldNum" sz="quarter" idx="5"/>
          </p:nvPr>
        </p:nvSpPr>
        <p:spPr>
          <a:xfrm>
            <a:off x="6424551" y="8685213"/>
            <a:ext cx="431862" cy="457200"/>
          </a:xfrm>
          <a:prstGeom prst="rect">
            <a:avLst/>
          </a:prstGeom>
        </p:spPr>
        <p:txBody>
          <a:bodyPr vert="horz" lIns="91440" tIns="45720" rIns="91440" bIns="45720" rtlCol="0" anchor="b"/>
          <a:lstStyle>
            <a:lvl1pPr algn="r">
              <a:defRPr sz="1200"/>
            </a:lvl1pPr>
          </a:lstStyle>
          <a:p>
            <a:fld id="{94A25E58-20C3-47A2-B67C-8A1FCB5D4422}" type="slidenum">
              <a:rPr lang="en-US" smtClean="0"/>
              <a:t>‹#›</a:t>
            </a:fld>
            <a:endParaRPr lang="en-US"/>
          </a:p>
        </p:txBody>
      </p:sp>
      <p:sp>
        <p:nvSpPr>
          <p:cNvPr id="8" name="Footer Placeholder 3"/>
          <p:cNvSpPr>
            <a:spLocks noGrp="1"/>
          </p:cNvSpPr>
          <p:nvPr>
            <p:ph type="ftr" sz="quarter" idx="4"/>
          </p:nvPr>
        </p:nvSpPr>
        <p:spPr>
          <a:xfrm>
            <a:off x="-1" y="8685213"/>
            <a:ext cx="6388925" cy="457200"/>
          </a:xfrm>
          <a:prstGeom prst="rect">
            <a:avLst/>
          </a:prstGeom>
        </p:spPr>
        <p:txBody>
          <a:bodyPr vert="horz" lIns="91440" tIns="45720" rIns="91440" bIns="45720" rtlCol="0" anchor="b"/>
          <a:lstStyle>
            <a:lvl1pPr algn="l">
              <a:defRPr sz="1200"/>
            </a:lvl1pPr>
          </a:lstStyle>
          <a:p>
            <a:r>
              <a:rPr lang="en-US" sz="600" dirty="0">
                <a:solidFill>
                  <a:schemeClr val="tx1">
                    <a:alpha val="99000"/>
                  </a:schemeClr>
                </a:solidFill>
              </a:rPr>
              <a:t>© 2011 Microsoft Corporation. All rights reserved. Microsoft, Windows, Windows Vista and other product names are or may be registered trademarks and/or trademarks in the U.S. and/or other countries.</a:t>
            </a:r>
          </a:p>
          <a:p>
            <a:r>
              <a:rPr lang="en-US" sz="600" dirty="0">
                <a:solidFill>
                  <a:schemeClr val="tx1">
                    <a:alpha val="99000"/>
                  </a:schemeClr>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r>
              <a:rPr lang="en-US" sz="600" dirty="0" smtClean="0">
                <a:solidFill>
                  <a:schemeClr val="tx1">
                    <a:alpha val="99000"/>
                  </a:schemeClr>
                </a:solidFill>
              </a:rPr>
              <a:t>.</a:t>
            </a:r>
            <a:endParaRPr lang="en-US" sz="600" dirty="0">
              <a:solidFill>
                <a:schemeClr val="tx1">
                  <a:alpha val="99000"/>
                </a:schemeClr>
              </a:solidFill>
            </a:endParaRPr>
          </a:p>
        </p:txBody>
      </p:sp>
    </p:spTree>
    <p:extLst>
      <p:ext uri="{BB962C8B-B14F-4D97-AF65-F5344CB8AC3E}">
        <p14:creationId xmlns:p14="http://schemas.microsoft.com/office/powerpoint/2010/main" val="993746763"/>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msdn.microsoft.com/en-us/library/dd179440.aspx" TargetMode="External"/><Relationship Id="rId2" Type="http://schemas.openxmlformats.org/officeDocument/2006/relationships/slide" Target="../slides/slide13.xml"/><Relationship Id="rId1" Type="http://schemas.openxmlformats.org/officeDocument/2006/relationships/notesMaster" Target="../notesMasters/notesMaster1.xml"/><Relationship Id="rId5" Type="http://schemas.openxmlformats.org/officeDocument/2006/relationships/hyperlink" Target="http://msdn.microsoft.com/en-us/library/ee691975.aspx" TargetMode="External"/><Relationship Id="rId4" Type="http://schemas.openxmlformats.org/officeDocument/2006/relationships/hyperlink" Target="http://msdn.microsoft.com/en-us/library/dd179451.aspx"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msdn.microsoft.com/en-us/library/ee691975.aspx" TargetMode="External"/><Relationship Id="rId5" Type="http://schemas.openxmlformats.org/officeDocument/2006/relationships/hyperlink" Target="http://msdn.microsoft.com/en-us/library/dd179467.aspx" TargetMode="External"/><Relationship Id="rId4" Type="http://schemas.openxmlformats.org/officeDocument/2006/relationships/hyperlink" Target="http://msdn.microsoft.com/en-us/library/dd135726.aspx"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windows.azure.com/"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msdn.microsoft.com/en-us/library/microsoft.windowsazure.storageclient.clouddrive.snapshot.aspx"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msdn.microsoft.com/en-us/library/microsoft.windowsazure.storageclient.clouddrive.initializecache.aspx" TargetMode="Externa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blogs.msdn.com/b/windowsazurestorage/archive/2012/06/08/introducing-locally-redundant-storage-for-windows-azure-storage.aspx"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blogs.msdn.com/b/windowsazurestorage/archive/2012/06/08/new-storage-features-on-the-windows-azure-portal.aspx"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A25E58-20C3-47A2-B67C-8A1FCB5D4422}" type="slidenum">
              <a:rPr lang="en-US" smtClean="0"/>
              <a:t>1</a:t>
            </a:fld>
            <a:endParaRPr lang="en-US"/>
          </a:p>
        </p:txBody>
      </p:sp>
    </p:spTree>
    <p:extLst>
      <p:ext uri="{BB962C8B-B14F-4D97-AF65-F5344CB8AC3E}">
        <p14:creationId xmlns:p14="http://schemas.microsoft.com/office/powerpoint/2010/main" val="39882799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Describe security principles</a:t>
            </a:r>
            <a:endParaRPr lang="en-US" baseline="0" dirty="0" smtClean="0"/>
          </a:p>
          <a:p>
            <a:pPr marL="171450" indent="-171450">
              <a:buFont typeface="Arial" pitchFamily="34" charset="0"/>
              <a:buChar char="•"/>
            </a:pPr>
            <a:endParaRPr lang="en-US" baseline="0" dirty="0" smtClean="0"/>
          </a:p>
          <a:p>
            <a:pPr marL="0" indent="0">
              <a:buFont typeface="Arial" pitchFamily="34" charset="0"/>
              <a:buNone/>
            </a:pPr>
            <a:r>
              <a:rPr lang="en-US" b="1" baseline="0" dirty="0" smtClean="0"/>
              <a:t>Speaking notes</a:t>
            </a:r>
          </a:p>
          <a:p>
            <a:pPr marL="171450" indent="-171450">
              <a:buFont typeface="Arial" pitchFamily="34" charset="0"/>
              <a:buChar char="•"/>
            </a:pPr>
            <a:r>
              <a:rPr lang="en-US" b="0" baseline="0" dirty="0" smtClean="0"/>
              <a:t>Simple shared secret security</a:t>
            </a:r>
          </a:p>
          <a:p>
            <a:pPr marL="171450" indent="-171450">
              <a:buFont typeface="Arial" pitchFamily="34" charset="0"/>
              <a:buChar char="•"/>
            </a:pPr>
            <a:r>
              <a:rPr lang="en-US" b="0" baseline="0" dirty="0" smtClean="0"/>
              <a:t>Can use HTTP or HTTPS to access</a:t>
            </a:r>
          </a:p>
          <a:p>
            <a:pPr marL="384431" lvl="1" indent="-171450">
              <a:buFont typeface="Arial" pitchFamily="34" charset="0"/>
              <a:buChar char="•"/>
            </a:pPr>
            <a:r>
              <a:rPr lang="en-US" b="0" baseline="0" dirty="0" smtClean="0"/>
              <a:t>Use HTTP for public content</a:t>
            </a:r>
          </a:p>
          <a:p>
            <a:pPr marL="384431" lvl="1" indent="-171450">
              <a:buFont typeface="Arial" pitchFamily="34" charset="0"/>
              <a:buChar char="•"/>
            </a:pPr>
            <a:r>
              <a:rPr lang="en-US" b="0" baseline="0" dirty="0" smtClean="0"/>
              <a:t>Use HTTPS for secure content (i.e. where using es or Shared Access Signatures)</a:t>
            </a:r>
          </a:p>
          <a:p>
            <a:pPr marL="171450" lvl="0" indent="-171450">
              <a:buFont typeface="Arial" pitchFamily="34" charset="0"/>
              <a:buChar char="•"/>
            </a:pPr>
            <a:endParaRPr lang="en-US" b="0" baseline="0" dirty="0" smtClean="0"/>
          </a:p>
          <a:p>
            <a:pPr marL="171450" lvl="0" indent="-171450">
              <a:buFont typeface="Arial" pitchFamily="34" charset="0"/>
              <a:buChar char="•"/>
            </a:pPr>
            <a:r>
              <a:rPr lang="en-US" b="0" baseline="0" dirty="0" smtClean="0"/>
              <a:t>Two 512bit keys</a:t>
            </a:r>
          </a:p>
          <a:p>
            <a:pPr marL="384431" lvl="1" indent="-171450">
              <a:buFont typeface="Arial" pitchFamily="34" charset="0"/>
              <a:buChar char="•"/>
            </a:pPr>
            <a:r>
              <a:rPr lang="en-US" b="0" baseline="0" dirty="0" smtClean="0"/>
              <a:t>Keys used to sign priv requests</a:t>
            </a:r>
          </a:p>
          <a:p>
            <a:pPr marL="384431" lvl="1" indent="-171450">
              <a:buFont typeface="Arial" pitchFamily="34" charset="0"/>
              <a:buChar char="•"/>
            </a:pPr>
            <a:r>
              <a:rPr lang="en-US" b="0" baseline="0" dirty="0" smtClean="0"/>
              <a:t>Two keys supports rolling of keys</a:t>
            </a:r>
          </a:p>
          <a:p>
            <a:pPr marL="499520" lvl="2" indent="-171450">
              <a:buFont typeface="Arial" pitchFamily="34" charset="0"/>
              <a:buChar char="•"/>
            </a:pPr>
            <a:r>
              <a:rPr lang="en-US" b="0" baseline="0" dirty="0" smtClean="0"/>
              <a:t>E.g. if one key is compromised can use the second key while first is regenerated</a:t>
            </a:r>
          </a:p>
          <a:p>
            <a:pPr marL="499520" lvl="2" indent="-171450">
              <a:buFont typeface="Arial" pitchFamily="34" charset="0"/>
              <a:buChar char="•"/>
            </a:pPr>
            <a:endParaRPr lang="en-US" b="0" baseline="0" dirty="0" smtClean="0"/>
          </a:p>
          <a:p>
            <a:pPr marL="171450" lvl="0" indent="-171450">
              <a:buFont typeface="Arial" pitchFamily="34" charset="0"/>
              <a:buChar char="•"/>
            </a:pPr>
            <a:r>
              <a:rPr lang="en-US" b="0" baseline="0" dirty="0" smtClean="0"/>
              <a:t>More on SAS’s soon</a:t>
            </a:r>
          </a:p>
          <a:p>
            <a:pPr marL="0" indent="0">
              <a:buFont typeface="Arial" pitchFamily="34" charset="0"/>
              <a:buNone/>
            </a:pPr>
            <a:endParaRPr lang="en-US" b="0" baseline="0" dirty="0" smtClean="0"/>
          </a:p>
          <a:p>
            <a:pPr marL="0" indent="0">
              <a:buFont typeface="Arial" pitchFamily="34" charset="0"/>
              <a:buNone/>
            </a:pPr>
            <a:r>
              <a:rPr lang="en-US" b="1" baseline="0" dirty="0" smtClean="0"/>
              <a:t>Notes</a:t>
            </a:r>
          </a:p>
          <a:p>
            <a:pPr marL="0" indent="0">
              <a:buFont typeface="Arial" pitchFamily="34" charset="0"/>
              <a:buNone/>
            </a:pPr>
            <a:r>
              <a:rPr lang="en-US" b="0" baseline="0" dirty="0" smtClean="0"/>
              <a:t>More on Security on Day 3</a:t>
            </a:r>
          </a:p>
          <a:p>
            <a:pPr marL="0" indent="0">
              <a:buFont typeface="Arial" pitchFamily="34" charset="0"/>
              <a:buNone/>
            </a:pPr>
            <a:r>
              <a:rPr lang="en-US" b="0" baseline="0" dirty="0" smtClean="0"/>
              <a:t>http://social.msdn.microsoft.com/Forums/en-US/windowsazure/thread/1e023e8d-0ff9-472e-bcc1-05400a41466c </a:t>
            </a:r>
          </a:p>
          <a:p>
            <a:pPr marL="0" indent="0">
              <a:buFont typeface="Arial" pitchFamily="34" charset="0"/>
              <a:buNone/>
            </a:pPr>
            <a:r>
              <a:rPr lang="en-US" b="0" baseline="0" dirty="0" smtClean="0"/>
              <a:t>http://blogs.msdn.com/b/usisvde/archive/2010/05/21/best-practices-for-data-storage-security-on-windows-azure.aspx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Tree>
    <p:extLst>
      <p:ext uri="{BB962C8B-B14F-4D97-AF65-F5344CB8AC3E}">
        <p14:creationId xmlns:p14="http://schemas.microsoft.com/office/powerpoint/2010/main" val="19505274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b="1" dirty="0" smtClean="0"/>
              <a:t>Slide Objectives</a:t>
            </a:r>
          </a:p>
          <a:p>
            <a:pPr marL="171450" indent="-171450">
              <a:buFont typeface="Arial" pitchFamily="34" charset="0"/>
              <a:buChar char="•"/>
            </a:pPr>
            <a:r>
              <a:rPr lang="en-US" b="0" dirty="0" smtClean="0"/>
              <a:t>Understand each of the storage types at a high level</a:t>
            </a:r>
          </a:p>
          <a:p>
            <a:endParaRPr lang="en-US" b="0" dirty="0" smtClean="0"/>
          </a:p>
          <a:p>
            <a:r>
              <a:rPr lang="en-US" b="1" dirty="0" smtClean="0"/>
              <a:t>Speaker Notes</a:t>
            </a:r>
          </a:p>
          <a:p>
            <a:r>
              <a:rPr lang="en-NZ" dirty="0" smtClean="0"/>
              <a:t>The Windows Azure storage services provide storage for binary and text data, messages, and structured data in Windows Azure. The storage services include:</a:t>
            </a:r>
          </a:p>
          <a:p>
            <a:pPr marL="171450" indent="-171450">
              <a:buFont typeface="Arial" pitchFamily="34" charset="0"/>
              <a:buChar char="•"/>
            </a:pPr>
            <a:r>
              <a:rPr lang="en-NZ" dirty="0" smtClean="0"/>
              <a:t>The Blob service, for storing binary and text data</a:t>
            </a:r>
          </a:p>
          <a:p>
            <a:pPr marL="171450" indent="-171450">
              <a:buFont typeface="Arial" pitchFamily="34" charset="0"/>
              <a:buChar char="•"/>
            </a:pPr>
            <a:r>
              <a:rPr lang="en-NZ" dirty="0" smtClean="0"/>
              <a:t>The Queue service, for storing messages that may be accessed by a client</a:t>
            </a:r>
          </a:p>
          <a:p>
            <a:pPr marL="171450" indent="-171450">
              <a:buFont typeface="Arial" pitchFamily="34" charset="0"/>
              <a:buChar char="•"/>
            </a:pPr>
            <a:r>
              <a:rPr lang="en-NZ" dirty="0" smtClean="0"/>
              <a:t>The Table service, for structured storage for non-relational data</a:t>
            </a:r>
          </a:p>
          <a:p>
            <a:pPr marL="171450" indent="-171450">
              <a:buFont typeface="Arial" pitchFamily="34" charset="0"/>
              <a:buChar char="•"/>
            </a:pPr>
            <a:r>
              <a:rPr lang="en-NZ" dirty="0" smtClean="0"/>
              <a:t>Windows Azure drives, for mounting an NTFS volume accessible to code running in your Windows Azure service</a:t>
            </a:r>
            <a:br>
              <a:rPr lang="en-NZ" dirty="0" smtClean="0"/>
            </a:br>
            <a:endParaRPr lang="en-NZ" dirty="0" smtClean="0"/>
          </a:p>
          <a:p>
            <a:r>
              <a:rPr lang="en-NZ" dirty="0" smtClean="0"/>
              <a:t>Programmatic access to the Blob, Queue, and Table services is available via the Windows Azure Managed Library and the Windows Azure storage services REST API</a:t>
            </a:r>
          </a:p>
          <a:p>
            <a:endParaRPr lang="en-US" b="1" dirty="0" smtClean="0"/>
          </a:p>
          <a:p>
            <a:r>
              <a:rPr lang="en-US" b="1" dirty="0" smtClean="0"/>
              <a:t>Notes</a:t>
            </a:r>
          </a:p>
          <a:p>
            <a:r>
              <a:rPr lang="en-US" b="0" dirty="0" smtClean="0"/>
              <a:t>http://blogs.msdn.com/b/windowsazurestorage/archive/2010/03/28/windows-azure-storage-resources.aspx</a:t>
            </a:r>
          </a:p>
          <a:p>
            <a:endParaRPr lang="en-US"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11</a:t>
            </a:fld>
            <a:endParaRPr lang="en-US" dirty="0"/>
          </a:p>
        </p:txBody>
      </p:sp>
    </p:spTree>
    <p:extLst>
      <p:ext uri="{BB962C8B-B14F-4D97-AF65-F5344CB8AC3E}">
        <p14:creationId xmlns:p14="http://schemas.microsoft.com/office/powerpoint/2010/main" val="7542122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Tree>
    <p:extLst>
      <p:ext uri="{BB962C8B-B14F-4D97-AF65-F5344CB8AC3E}">
        <p14:creationId xmlns:p14="http://schemas.microsoft.com/office/powerpoint/2010/main" val="18017159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pPr marL="171450" indent="-171450">
              <a:buFont typeface="Arial" pitchFamily="34" charset="0"/>
              <a:buChar char="•"/>
            </a:pPr>
            <a:r>
              <a:rPr lang="en-NZ" dirty="0" smtClean="0"/>
              <a:t>The Blob service provides storage for entities, such as binary files and text files. </a:t>
            </a:r>
          </a:p>
          <a:p>
            <a:pPr marL="171450" indent="-171450">
              <a:buFont typeface="Arial" pitchFamily="34" charset="0"/>
              <a:buChar char="•"/>
            </a:pPr>
            <a:r>
              <a:rPr lang="en-NZ" dirty="0" smtClean="0"/>
              <a:t>The REST API for the Blob service exposes two resources: </a:t>
            </a:r>
          </a:p>
          <a:p>
            <a:pPr marL="384431" lvl="1" indent="-171450">
              <a:buFont typeface="Arial" pitchFamily="34" charset="0"/>
              <a:buChar char="•"/>
            </a:pPr>
            <a:r>
              <a:rPr lang="en-NZ" dirty="0" smtClean="0"/>
              <a:t>Containers </a:t>
            </a:r>
          </a:p>
          <a:p>
            <a:pPr marL="384431" lvl="1" indent="-171450">
              <a:buFont typeface="Arial" pitchFamily="34" charset="0"/>
              <a:buChar char="•"/>
            </a:pPr>
            <a:r>
              <a:rPr lang="en-NZ" dirty="0" smtClean="0"/>
              <a:t>Blobs. </a:t>
            </a:r>
          </a:p>
          <a:p>
            <a:pPr marL="384431" lvl="1" indent="-171450">
              <a:buFont typeface="Arial" pitchFamily="34" charset="0"/>
              <a:buChar char="•"/>
            </a:pPr>
            <a:r>
              <a:rPr lang="en-NZ" dirty="0" smtClean="0"/>
              <a:t>A container is a set of blobs; every blob must belong to a container. </a:t>
            </a:r>
          </a:p>
          <a:p>
            <a:pPr marL="171450" lvl="0" indent="-171450">
              <a:buFont typeface="Arial" pitchFamily="34" charset="0"/>
              <a:buChar char="•"/>
            </a:pPr>
            <a:r>
              <a:rPr lang="en-NZ" dirty="0" smtClean="0"/>
              <a:t>The Blob service defines two types of blobs:</a:t>
            </a:r>
          </a:p>
          <a:p>
            <a:pPr marL="384431" lvl="1" indent="-171450">
              <a:buFont typeface="Arial" pitchFamily="34" charset="0"/>
              <a:buChar char="•"/>
            </a:pPr>
            <a:r>
              <a:rPr lang="en-NZ" dirty="0" smtClean="0"/>
              <a:t>Block blobs, which are optimized for streaming. </a:t>
            </a:r>
          </a:p>
          <a:p>
            <a:pPr marL="384431" lvl="1" indent="-171450">
              <a:buFont typeface="Arial" pitchFamily="34" charset="0"/>
              <a:buChar char="•"/>
            </a:pPr>
            <a:r>
              <a:rPr lang="en-NZ" dirty="0" smtClean="0"/>
              <a:t>Page blobs, which are optimized for random read/write operations and which provide the ability to write to a range of bytes in a blob. </a:t>
            </a:r>
          </a:p>
          <a:p>
            <a:pPr marL="171450" lvl="0" indent="-171450">
              <a:buFont typeface="Arial" pitchFamily="34" charset="0"/>
              <a:buChar char="•"/>
            </a:pPr>
            <a:endParaRPr lang="en-NZ" dirty="0" smtClean="0"/>
          </a:p>
          <a:p>
            <a:pPr marL="171450" lvl="0" indent="-171450">
              <a:buFont typeface="Arial" pitchFamily="34" charset="0"/>
              <a:buChar char="•"/>
            </a:pPr>
            <a:r>
              <a:rPr lang="en-NZ" dirty="0" smtClean="0"/>
              <a:t>Blobs can be read by calling the </a:t>
            </a:r>
            <a:r>
              <a:rPr lang="en-NZ" dirty="0" smtClean="0">
                <a:hlinkClick r:id="rId3"/>
              </a:rPr>
              <a:t>Get Blob</a:t>
            </a:r>
            <a:r>
              <a:rPr lang="en-NZ" dirty="0" smtClean="0"/>
              <a:t> operation. A client may read the entire blob, or an arbitrary range of bytes. </a:t>
            </a:r>
          </a:p>
          <a:p>
            <a:pPr marL="171450" lvl="0" indent="-171450">
              <a:buFont typeface="Arial" pitchFamily="34" charset="0"/>
              <a:buChar char="•"/>
            </a:pPr>
            <a:endParaRPr lang="en-NZ" dirty="0" smtClean="0"/>
          </a:p>
          <a:p>
            <a:pPr marL="171450" lvl="0" indent="-171450">
              <a:buFont typeface="Arial" pitchFamily="34" charset="0"/>
              <a:buChar char="•"/>
            </a:pPr>
            <a:r>
              <a:rPr lang="en-NZ" dirty="0" smtClean="0"/>
              <a:t>Block blobs less than or equal to 64 MB in size can be uploaded by calling the </a:t>
            </a:r>
            <a:r>
              <a:rPr lang="en-NZ" dirty="0" smtClean="0">
                <a:hlinkClick r:id="rId4"/>
              </a:rPr>
              <a:t>Put Blob</a:t>
            </a:r>
            <a:r>
              <a:rPr lang="en-NZ" dirty="0" smtClean="0"/>
              <a:t> operation. </a:t>
            </a:r>
          </a:p>
          <a:p>
            <a:pPr marL="171450" lvl="0" indent="-171450">
              <a:buFont typeface="Arial" pitchFamily="34" charset="0"/>
              <a:buChar char="•"/>
            </a:pPr>
            <a:r>
              <a:rPr lang="en-NZ" dirty="0" smtClean="0"/>
              <a:t>Block blobs larger than 64 MB must be uploaded as a set of blocks, each of which must be less than or equal to 4 MB in size. </a:t>
            </a:r>
            <a:br>
              <a:rPr lang="en-NZ" dirty="0" smtClean="0"/>
            </a:br>
            <a:endParaRPr lang="en-NZ" dirty="0" smtClean="0"/>
          </a:p>
          <a:p>
            <a:pPr marL="171450" lvl="0" indent="-171450">
              <a:buFont typeface="Arial" pitchFamily="34" charset="0"/>
              <a:buChar char="•"/>
            </a:pPr>
            <a:r>
              <a:rPr lang="en-NZ" dirty="0" smtClean="0"/>
              <a:t>Page blobs are created and initialized with a maximum size with a call to </a:t>
            </a:r>
            <a:r>
              <a:rPr lang="en-NZ" dirty="0" smtClean="0">
                <a:hlinkClick r:id="rId4"/>
              </a:rPr>
              <a:t>Put Blob</a:t>
            </a:r>
            <a:r>
              <a:rPr lang="en-NZ" dirty="0" smtClean="0"/>
              <a:t>. </a:t>
            </a:r>
          </a:p>
          <a:p>
            <a:pPr marL="171450" lvl="0" indent="-171450">
              <a:buFont typeface="Arial" pitchFamily="34" charset="0"/>
              <a:buChar char="•"/>
            </a:pPr>
            <a:r>
              <a:rPr lang="en-NZ" dirty="0" smtClean="0"/>
              <a:t>To write content to a page blob, you call the </a:t>
            </a:r>
            <a:r>
              <a:rPr lang="en-NZ" dirty="0" smtClean="0">
                <a:hlinkClick r:id="rId5"/>
              </a:rPr>
              <a:t>Put Page</a:t>
            </a:r>
            <a:r>
              <a:rPr lang="en-NZ" dirty="0" smtClean="0"/>
              <a:t> operation. The maximum size currently supported for a page blob is 1 TB.</a:t>
            </a:r>
          </a:p>
          <a:p>
            <a:endParaRPr lang="en-US" b="1" dirty="0" smtClean="0"/>
          </a:p>
          <a:p>
            <a:r>
              <a:rPr lang="en-US" b="1" dirty="0" smtClean="0"/>
              <a:t>Notes</a:t>
            </a:r>
          </a:p>
          <a:p>
            <a:r>
              <a:rPr lang="en-US" dirty="0" smtClean="0"/>
              <a:t>http://msdn.microsoft.com/en-us/library/dd573356.aspx</a:t>
            </a:r>
          </a:p>
          <a:p>
            <a:r>
              <a:rPr lang="en-NZ" dirty="0" smtClean="0"/>
              <a:t>Using the REST API for the Blob service, developers can create a hierarchical namespace similar to a file system. 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i="1" dirty="0" smtClean="0"/>
              <a:t>MyGroup/</a:t>
            </a:r>
            <a:r>
              <a:rPr lang="en-NZ" dirty="0" smtClean="0"/>
              <a:t>.</a:t>
            </a:r>
            <a:endParaRPr lang="en-US" dirty="0" smtClean="0"/>
          </a:p>
        </p:txBody>
      </p:sp>
      <p:sp>
        <p:nvSpPr>
          <p:cNvPr id="6" name="Slide Number Placeholder 5"/>
          <p:cNvSpPr>
            <a:spLocks noGrp="1"/>
          </p:cNvSpPr>
          <p:nvPr>
            <p:ph type="sldNum" sz="quarter" idx="11"/>
          </p:nvPr>
        </p:nvSpPr>
        <p:spPr/>
        <p:txBody>
          <a:bodyPr/>
          <a:lstStyle/>
          <a:p>
            <a:fld id="{8B263312-38AA-4E1E-B2B5-0F8F122B24FE}" type="slidenum">
              <a:rPr lang="en-US" smtClean="0"/>
              <a:pPr/>
              <a:t>13</a:t>
            </a:fld>
            <a:endParaRPr lang="en-US" dirty="0"/>
          </a:p>
        </p:txBody>
      </p:sp>
    </p:spTree>
    <p:extLst>
      <p:ext uri="{BB962C8B-B14F-4D97-AF65-F5344CB8AC3E}">
        <p14:creationId xmlns:p14="http://schemas.microsoft.com/office/powerpoint/2010/main" val="15430854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14</a:t>
            </a:fld>
            <a:endParaRPr lang="en-US" dirty="0"/>
          </a:p>
        </p:txBody>
      </p:sp>
    </p:spTree>
    <p:extLst>
      <p:ext uri="{BB962C8B-B14F-4D97-AF65-F5344CB8AC3E}">
        <p14:creationId xmlns:p14="http://schemas.microsoft.com/office/powerpoint/2010/main" val="28618691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15</a:t>
            </a:fld>
            <a:endParaRPr lang="en-US" dirty="0"/>
          </a:p>
        </p:txBody>
      </p:sp>
    </p:spTree>
    <p:extLst>
      <p:ext uri="{BB962C8B-B14F-4D97-AF65-F5344CB8AC3E}">
        <p14:creationId xmlns:p14="http://schemas.microsoft.com/office/powerpoint/2010/main" val="10317647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smtClean="0"/>
              <a:pPr/>
              <a:t>16</a:t>
            </a:fld>
            <a:endParaRPr lang="en-US" dirty="0"/>
          </a:p>
        </p:txBody>
      </p:sp>
    </p:spTree>
    <p:extLst>
      <p:ext uri="{BB962C8B-B14F-4D97-AF65-F5344CB8AC3E}">
        <p14:creationId xmlns:p14="http://schemas.microsoft.com/office/powerpoint/2010/main" val="40908537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b="1" dirty="0" smtClean="0"/>
              <a:t>Slide Objective</a:t>
            </a:r>
          </a:p>
          <a:p>
            <a:r>
              <a:rPr lang="en-US" b="0" dirty="0" smtClean="0"/>
              <a:t>Understand containers</a:t>
            </a:r>
          </a:p>
          <a:p>
            <a:endParaRPr lang="en-US" b="0" dirty="0" smtClean="0"/>
          </a:p>
          <a:p>
            <a:r>
              <a:rPr lang="en-US" b="1" dirty="0" smtClean="0"/>
              <a:t>Speaker Notes</a:t>
            </a:r>
          </a:p>
          <a:p>
            <a:endParaRPr lang="en-US" dirty="0" smtClean="0"/>
          </a:p>
          <a:p>
            <a:pPr marL="171450" indent="-171450">
              <a:buFont typeface="Arial" pitchFamily="34" charset="0"/>
              <a:buChar char="•"/>
            </a:pPr>
            <a:r>
              <a:rPr lang="en-US" dirty="0" smtClean="0"/>
              <a:t>Account can contain unlimited number of containers</a:t>
            </a:r>
          </a:p>
          <a:p>
            <a:pPr marL="171450" indent="-171450">
              <a:buFont typeface="Arial" pitchFamily="34" charset="0"/>
              <a:buChar char="•"/>
            </a:pPr>
            <a:r>
              <a:rPr lang="en-US" dirty="0" smtClean="0"/>
              <a:t>Root container useful</a:t>
            </a:r>
            <a:r>
              <a:rPr lang="en-US" baseline="0" dirty="0" smtClean="0"/>
              <a:t> when serving Silverlight and flash out of Blob storage. May need to store Cross domain access policy files in root of the domain</a:t>
            </a:r>
          </a:p>
          <a:p>
            <a:pPr marL="171450" indent="-171450">
              <a:buFont typeface="Arial" pitchFamily="34" charset="0"/>
              <a:buChar char="•"/>
            </a:pPr>
            <a:r>
              <a:rPr lang="en-US" baseline="0" dirty="0" smtClean="0"/>
              <a:t>Metadata is up to 8KB of name value pairs per container</a:t>
            </a:r>
          </a:p>
          <a:p>
            <a:endParaRPr lang="en-US" baseline="0" dirty="0" smtClean="0"/>
          </a:p>
          <a:p>
            <a:r>
              <a:rPr lang="en-US" b="1" baseline="0" dirty="0" smtClean="0"/>
              <a:t>Notes</a:t>
            </a:r>
          </a:p>
          <a:p>
            <a:r>
              <a:rPr lang="en-US" dirty="0" smtClean="0"/>
              <a:t>http://msdn.microsoft.com/en-us/library/dd179361.aspx</a:t>
            </a:r>
          </a:p>
          <a:p>
            <a:r>
              <a:rPr lang="en-US" dirty="0" smtClean="0"/>
              <a:t>http://msdn.microsoft.com/en-us/library/ee395424.aspx</a:t>
            </a:r>
          </a:p>
          <a:p>
            <a:endParaRPr lang="en-US" dirty="0" smtClean="0"/>
          </a:p>
          <a:p>
            <a:r>
              <a:rPr lang="en-NZ" dirty="0" smtClean="0"/>
              <a:t>A root container serves as a default container for your storage account. A storage account may have one root container. The root container must be explicitly created and must be named $root.</a:t>
            </a:r>
          </a:p>
          <a:p>
            <a:r>
              <a:rPr lang="en-NZ" dirty="0" smtClean="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a:p>
            <a:endParaRPr lang="en-US"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17</a:t>
            </a:fld>
            <a:endParaRPr lang="en-US" dirty="0"/>
          </a:p>
        </p:txBody>
      </p:sp>
    </p:spTree>
    <p:extLst>
      <p:ext uri="{BB962C8B-B14F-4D97-AF65-F5344CB8AC3E}">
        <p14:creationId xmlns:p14="http://schemas.microsoft.com/office/powerpoint/2010/main" val="6644824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basics of listing blobs in a container</a:t>
            </a:r>
          </a:p>
          <a:p>
            <a:endParaRPr lang="en-US" b="0" dirty="0" smtClean="0"/>
          </a:p>
          <a:p>
            <a:r>
              <a:rPr lang="en-US" b="1" dirty="0" smtClean="0"/>
              <a:t>Speaker Notes</a:t>
            </a:r>
          </a:p>
          <a:p>
            <a:endParaRPr lang="en-US" dirty="0" smtClean="0"/>
          </a:p>
          <a:p>
            <a:pPr marL="171450" indent="-171450">
              <a:buFont typeface="Arial" pitchFamily="34" charset="0"/>
              <a:buChar char="•"/>
            </a:pPr>
            <a:r>
              <a:rPr lang="en-NZ" dirty="0" smtClean="0"/>
              <a:t>The </a:t>
            </a:r>
            <a:r>
              <a:rPr lang="en-NZ" b="1" dirty="0" smtClean="0"/>
              <a:t>List Blobs</a:t>
            </a:r>
            <a:r>
              <a:rPr lang="en-NZ" dirty="0" smtClean="0"/>
              <a:t> operation enumerates the list of blobs under the specified container.</a:t>
            </a:r>
          </a:p>
          <a:p>
            <a:pPr marL="171450" indent="-171450">
              <a:buFont typeface="Arial" pitchFamily="34" charset="0"/>
              <a:buChar char="•"/>
            </a:pPr>
            <a:r>
              <a:rPr lang="en-NZ" dirty="0" smtClean="0"/>
              <a:t>Can include uncommitted</a:t>
            </a:r>
            <a:r>
              <a:rPr lang="en-NZ" baseline="0" dirty="0" smtClean="0"/>
              <a:t> Blobs- see discussion on Blocks and Block Lists</a:t>
            </a:r>
          </a:p>
          <a:p>
            <a:pPr marL="171450" indent="-171450">
              <a:buFont typeface="Arial" pitchFamily="34" charset="0"/>
              <a:buChar char="•"/>
            </a:pPr>
            <a:r>
              <a:rPr lang="en-NZ" baseline="0" dirty="0" smtClean="0"/>
              <a:t>Can include snapshots</a:t>
            </a:r>
            <a:endParaRPr lang="en-NZ" dirty="0" smtClean="0"/>
          </a:p>
          <a:p>
            <a:pPr marL="171450" indent="-171450">
              <a:buFont typeface="Arial" pitchFamily="34" charset="0"/>
              <a:buChar char="•"/>
            </a:pPr>
            <a:endParaRPr lang="en-NZ" baseline="0" dirty="0" smtClean="0"/>
          </a:p>
          <a:p>
            <a:pPr marL="171450" indent="-171450">
              <a:buFont typeface="Arial" pitchFamily="34" charset="0"/>
              <a:buChar char="•"/>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Tree>
    <p:extLst>
      <p:ext uri="{BB962C8B-B14F-4D97-AF65-F5344CB8AC3E}">
        <p14:creationId xmlns:p14="http://schemas.microsoft.com/office/powerpoint/2010/main" val="37686647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pagination when listing blobs</a:t>
            </a:r>
          </a:p>
          <a:p>
            <a:endParaRPr lang="en-US" b="0" dirty="0" smtClean="0"/>
          </a:p>
          <a:p>
            <a:r>
              <a:rPr lang="en-US" b="1" dirty="0" smtClean="0"/>
              <a:t>Speaker Notes</a:t>
            </a:r>
          </a:p>
          <a:p>
            <a:endParaRPr lang="en-US" dirty="0" smtClean="0"/>
          </a:p>
          <a:p>
            <a:pPr marL="171450" indent="-171450">
              <a:buFont typeface="Arial" pitchFamily="34" charset="0"/>
              <a:buChar char="•"/>
            </a:pPr>
            <a:r>
              <a:rPr lang="en-NZ" dirty="0" smtClean="0"/>
              <a:t>Reponses over multiple pages return</a:t>
            </a:r>
            <a:r>
              <a:rPr lang="en-NZ" baseline="0" dirty="0" smtClean="0"/>
              <a:t> a marker value</a:t>
            </a:r>
          </a:p>
          <a:p>
            <a:pPr marL="171450" indent="-171450">
              <a:buFont typeface="Arial" pitchFamily="34" charset="0"/>
              <a:buChar char="•"/>
            </a:pPr>
            <a:r>
              <a:rPr lang="en-NZ" baseline="0" dirty="0" smtClean="0"/>
              <a:t>This marker is sent to get subsequent page</a:t>
            </a:r>
            <a:endParaRPr lang="en-NZ" dirty="0" smtClean="0"/>
          </a:p>
          <a:p>
            <a:pPr marL="171450" indent="-171450">
              <a:buFont typeface="Arial" pitchFamily="34" charset="0"/>
              <a:buChar char="•"/>
            </a:pPr>
            <a:endParaRPr lang="en-NZ" baseline="0" dirty="0" smtClean="0"/>
          </a:p>
          <a:p>
            <a:pPr marL="171450" indent="-171450">
              <a:buFont typeface="Arial" pitchFamily="34" charset="0"/>
              <a:buChar char="•"/>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Tree>
    <p:extLst>
      <p:ext uri="{BB962C8B-B14F-4D97-AF65-F5344CB8AC3E}">
        <p14:creationId xmlns:p14="http://schemas.microsoft.com/office/powerpoint/2010/main" val="376866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3199">
              <a:spcAft>
                <a:spcPts val="340"/>
              </a:spcAft>
              <a:defRPr/>
            </a:pPr>
            <a:r>
              <a:rPr lang="en-US" b="1" dirty="0" smtClean="0"/>
              <a:t>Slide Objectives:</a:t>
            </a:r>
          </a:p>
          <a:p>
            <a:pPr marL="174982" indent="-174982">
              <a:buFont typeface="Arial" pitchFamily="34" charset="0"/>
              <a:buChar char="•"/>
            </a:pPr>
            <a:r>
              <a:rPr lang="en-US" dirty="0" smtClean="0"/>
              <a:t>Introduce the topics that will be</a:t>
            </a:r>
            <a:r>
              <a:rPr lang="en-US" baseline="0" dirty="0" smtClean="0"/>
              <a:t> covered in this session</a:t>
            </a:r>
            <a:endParaRPr lang="en-US" dirty="0" smtClean="0"/>
          </a:p>
          <a:p>
            <a:pPr marL="174982" indent="-174982">
              <a:buFont typeface="Arial" pitchFamily="34" charset="0"/>
              <a:buChar char="•"/>
            </a:pPr>
            <a:endParaRPr lang="en-US"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endParaRPr lang="en-US" dirty="0" smtClean="0"/>
          </a:p>
          <a:p>
            <a:r>
              <a:rPr lang="en-US" b="1" dirty="0" smtClean="0"/>
              <a:t>Speaking Points:</a:t>
            </a:r>
          </a:p>
          <a:p>
            <a:endParaRPr lang="en-US" dirty="0" smtClean="0"/>
          </a:p>
          <a:p>
            <a:r>
              <a:rPr lang="en-US" b="1" dirty="0" smtClean="0"/>
              <a:t>Notes:</a:t>
            </a:r>
          </a:p>
          <a:p>
            <a:endParaRPr lang="en-US" dirty="0"/>
          </a:p>
        </p:txBody>
      </p:sp>
      <p:sp>
        <p:nvSpPr>
          <p:cNvPr id="4" name="Slide Number Placeholder 3"/>
          <p:cNvSpPr>
            <a:spLocks noGrp="1"/>
          </p:cNvSpPr>
          <p:nvPr>
            <p:ph type="sldNum" sz="quarter" idx="10"/>
          </p:nvPr>
        </p:nvSpPr>
        <p:spPr/>
        <p:txBody>
          <a:bodyPr/>
          <a:lstStyle/>
          <a:p>
            <a:fld id="{94A25E58-20C3-47A2-B67C-8A1FCB5D4422}" type="slidenum">
              <a:rPr lang="en-US" smtClean="0"/>
              <a:t>2</a:t>
            </a:fld>
            <a:endParaRPr lang="en-US"/>
          </a:p>
        </p:txBody>
      </p:sp>
    </p:spTree>
    <p:extLst>
      <p:ext uri="{BB962C8B-B14F-4D97-AF65-F5344CB8AC3E}">
        <p14:creationId xmlns:p14="http://schemas.microsoft.com/office/powerpoint/2010/main" val="19961217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a:t>
            </a:r>
            <a:r>
              <a:rPr lang="en-US" baseline="0" dirty="0" smtClean="0"/>
              <a:t> specific demo identified.  Use the MMC or MyAzureStorage.com or Visual Studio to interact with </a:t>
            </a:r>
            <a:r>
              <a:rPr lang="en-US" baseline="0" smtClean="0"/>
              <a:t>blob storage.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Tree>
    <p:extLst>
      <p:ext uri="{BB962C8B-B14F-4D97-AF65-F5344CB8AC3E}">
        <p14:creationId xmlns:p14="http://schemas.microsoft.com/office/powerpoint/2010/main" val="3462654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r>
              <a:rPr lang="en-US" b="1" dirty="0" smtClean="0"/>
              <a:t>Slide Objective</a:t>
            </a:r>
          </a:p>
          <a:p>
            <a:r>
              <a:rPr lang="en-US" b="0" dirty="0" smtClean="0"/>
              <a:t>Understand different blob types</a:t>
            </a:r>
          </a:p>
          <a:p>
            <a:endParaRPr lang="en-US" b="0" dirty="0" smtClean="0"/>
          </a:p>
          <a:p>
            <a:r>
              <a:rPr lang="en-US" b="1" dirty="0" smtClean="0"/>
              <a:t>Speaker Notes</a:t>
            </a:r>
          </a:p>
          <a:p>
            <a:endParaRPr lang="en-US" dirty="0" smtClean="0"/>
          </a:p>
          <a:p>
            <a:pPr marL="171450" indent="-171450">
              <a:buFont typeface="Arial" pitchFamily="34" charset="0"/>
              <a:buChar char="•"/>
            </a:pPr>
            <a:r>
              <a:rPr lang="en-NZ" dirty="0" smtClean="0"/>
              <a:t>Block blobs are comprised of blocks, each of which is identified by a block ID. </a:t>
            </a:r>
          </a:p>
          <a:p>
            <a:pPr marL="171450" indent="-171450">
              <a:buFont typeface="Arial" pitchFamily="34" charset="0"/>
              <a:buChar char="•"/>
            </a:pPr>
            <a:r>
              <a:rPr lang="en-NZ" dirty="0" smtClean="0"/>
              <a:t>You create or modify a block blob by uploading a set of blocks and committing them by their block IDs. </a:t>
            </a:r>
          </a:p>
          <a:p>
            <a:pPr marL="384431" lvl="1" indent="-171450">
              <a:buFont typeface="Arial" pitchFamily="34" charset="0"/>
              <a:buChar char="•"/>
            </a:pPr>
            <a:r>
              <a:rPr lang="en-NZ" dirty="0" smtClean="0"/>
              <a:t>If you are uploading a block blob that is no more than 64 MB in size, you can also upload it in its entirety with a single </a:t>
            </a:r>
            <a:r>
              <a:rPr lang="en-NZ" dirty="0" smtClean="0">
                <a:hlinkClick r:id="rId3"/>
              </a:rPr>
              <a:t>Put Blob</a:t>
            </a:r>
            <a:r>
              <a:rPr lang="en-NZ" dirty="0" smtClean="0"/>
              <a:t> operation.</a:t>
            </a:r>
          </a:p>
          <a:p>
            <a:pPr marL="171450" indent="-171450">
              <a:buFont typeface="Arial" pitchFamily="34" charset="0"/>
              <a:buChar char="•"/>
            </a:pPr>
            <a:r>
              <a:rPr lang="en-NZ" dirty="0" smtClean="0"/>
              <a:t>When you upload a block to Windows Azure using the </a:t>
            </a:r>
            <a:r>
              <a:rPr lang="en-NZ" dirty="0" smtClean="0">
                <a:hlinkClick r:id="rId4"/>
              </a:rPr>
              <a:t>Put Block</a:t>
            </a:r>
            <a:r>
              <a:rPr lang="en-NZ" dirty="0" smtClean="0"/>
              <a:t> operation, it is associated with the specified block blob, but it does not become part of the blob until you call the </a:t>
            </a:r>
            <a:r>
              <a:rPr lang="en-NZ" dirty="0" smtClean="0">
                <a:hlinkClick r:id="rId5"/>
              </a:rPr>
              <a:t>Put Block List</a:t>
            </a:r>
            <a:r>
              <a:rPr lang="en-NZ" dirty="0" smtClean="0"/>
              <a:t> operation and include the block's ID. </a:t>
            </a:r>
          </a:p>
          <a:p>
            <a:pPr marL="384431" lvl="1" indent="-171450">
              <a:buFont typeface="Arial" pitchFamily="34" charset="0"/>
              <a:buChar char="•"/>
            </a:pPr>
            <a:r>
              <a:rPr lang="en-NZ" dirty="0" smtClean="0"/>
              <a:t>The block remains in an uncommitted state until it is specifically committed. Writing to a block blob is thus always a two-step process.</a:t>
            </a:r>
          </a:p>
          <a:p>
            <a:pPr marL="171450" indent="-171450">
              <a:buFont typeface="Arial" pitchFamily="34" charset="0"/>
              <a:buChar char="•"/>
            </a:pPr>
            <a:r>
              <a:rPr lang="en-NZ" dirty="0" smtClean="0"/>
              <a:t>Each block can be a maximum of 4 MB in size. The maximum size for a block blob in version 2009-09-19 is 200 GB, or up to 50,000 blocks.</a:t>
            </a:r>
          </a:p>
          <a:p>
            <a:pPr marL="171450" indent="-171450">
              <a:buFont typeface="Arial" pitchFamily="34" charset="0"/>
              <a:buChar char="•"/>
            </a:pPr>
            <a:endParaRPr lang="en-NZ" baseline="0" dirty="0" smtClean="0"/>
          </a:p>
          <a:p>
            <a:pPr marL="171450" indent="-171450">
              <a:buFont typeface="Arial" pitchFamily="34" charset="0"/>
              <a:buChar char="•"/>
            </a:pPr>
            <a:r>
              <a:rPr lang="en-NZ" dirty="0" smtClean="0"/>
              <a:t>Page blobs are a collection of pages. </a:t>
            </a:r>
          </a:p>
          <a:p>
            <a:pPr marL="384431" lvl="1" indent="-171450">
              <a:buFont typeface="Arial" pitchFamily="34" charset="0"/>
              <a:buChar char="•"/>
            </a:pPr>
            <a:r>
              <a:rPr lang="en-NZ" dirty="0" smtClean="0"/>
              <a:t>A page is a range of data that is identified by its offset from the start of the blob. </a:t>
            </a:r>
          </a:p>
          <a:p>
            <a:pPr marL="171450" indent="-171450">
              <a:buFont typeface="Arial" pitchFamily="34" charset="0"/>
              <a:buChar char="•"/>
            </a:pPr>
            <a:r>
              <a:rPr lang="en-NZ" dirty="0" smtClean="0"/>
              <a:t>To create a page blob, you initialize the page blob by calling </a:t>
            </a:r>
            <a:r>
              <a:rPr lang="en-NZ" dirty="0" smtClean="0">
                <a:hlinkClick r:id="rId3"/>
              </a:rPr>
              <a:t>Put Blob</a:t>
            </a:r>
            <a:r>
              <a:rPr lang="en-NZ" dirty="0" smtClean="0"/>
              <a:t> and specifying its maximum size. </a:t>
            </a:r>
          </a:p>
          <a:p>
            <a:pPr marL="171450" indent="-171450">
              <a:buFont typeface="Arial" pitchFamily="34" charset="0"/>
              <a:buChar char="•"/>
            </a:pPr>
            <a:r>
              <a:rPr lang="en-NZ" dirty="0" smtClean="0"/>
              <a:t>To add content to or update a page blob, you call the </a:t>
            </a:r>
            <a:r>
              <a:rPr lang="en-NZ" dirty="0" smtClean="0">
                <a:hlinkClick r:id="rId6"/>
              </a:rPr>
              <a:t>Put Page</a:t>
            </a:r>
            <a:r>
              <a:rPr lang="en-NZ" dirty="0" smtClean="0"/>
              <a:t> operation to modify a page or range of pages by specifying an offset and range. All pages must align 512-byte page boundaries.</a:t>
            </a:r>
          </a:p>
          <a:p>
            <a:pPr marL="384431" lvl="1" indent="-171450">
              <a:buFont typeface="Arial" pitchFamily="34" charset="0"/>
              <a:buChar char="•"/>
            </a:pPr>
            <a:r>
              <a:rPr lang="en-NZ" dirty="0" smtClean="0"/>
              <a:t>Unlike writes to block blobs, writes to page blobs happen in-place and are immediately committed to the blob.</a:t>
            </a:r>
          </a:p>
          <a:p>
            <a:pPr marL="171450" indent="-171450">
              <a:buFont typeface="Arial" pitchFamily="34" charset="0"/>
              <a:buChar char="•"/>
            </a:pPr>
            <a:r>
              <a:rPr lang="en-NZ" dirty="0" smtClean="0"/>
              <a:t>The maximum size for a page blob is 1 TB. </a:t>
            </a:r>
          </a:p>
          <a:p>
            <a:pPr marL="384431" lvl="1" indent="-171450">
              <a:buFont typeface="Arial" pitchFamily="34" charset="0"/>
              <a:buChar char="•"/>
            </a:pPr>
            <a:r>
              <a:rPr lang="en-NZ" dirty="0" smtClean="0"/>
              <a:t>A page written to a page blob may be up to 1 TB in size</a:t>
            </a:r>
            <a:r>
              <a:rPr lang="en-NZ" baseline="0" dirty="0" smtClean="0"/>
              <a:t> but will typically be much smaller</a:t>
            </a:r>
            <a:endParaRPr lang="en-NZ" dirty="0" smtClean="0"/>
          </a:p>
          <a:p>
            <a:pPr marL="171450" indent="-171450">
              <a:buFont typeface="Arial" pitchFamily="34" charset="0"/>
              <a:buChar char="•"/>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Tree>
    <p:extLst>
      <p:ext uri="{BB962C8B-B14F-4D97-AF65-F5344CB8AC3E}">
        <p14:creationId xmlns:p14="http://schemas.microsoft.com/office/powerpoint/2010/main" val="28320507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uploading a block blob</a:t>
            </a:r>
          </a:p>
          <a:p>
            <a:pPr marL="0" indent="0">
              <a:buFont typeface="Arial" pitchFamily="34" charset="0"/>
              <a:buNone/>
            </a:pPr>
            <a:endParaRPr lang="en-US" baseline="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r>
              <a:rPr lang="en-US" i="1" dirty="0" smtClean="0"/>
              <a:t>Block blobs let you upload large blobs efficiently. Block blobs are comprised of blocks, each of which is identified by a block ID.</a:t>
            </a: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285750" indent="-285750">
              <a:buFont typeface="Arial" pitchFamily="34" charset="0"/>
              <a:buChar char="•"/>
            </a:pPr>
            <a:r>
              <a:rPr lang="en-US" dirty="0" smtClean="0"/>
              <a:t>When you upload a block to a blob in your storage account, it is associated with the specified block blob, but it does not become part of the blob until you commit a list of blocks that includes the new block's ID. </a:t>
            </a:r>
          </a:p>
          <a:p>
            <a:pPr marL="285750" indent="-285750">
              <a:buFont typeface="Arial" pitchFamily="34" charset="0"/>
              <a:buChar char="•"/>
            </a:pPr>
            <a:r>
              <a:rPr lang="en-US" dirty="0" smtClean="0"/>
              <a:t>New blocks remain in an uncommitted state until they are specifically committed or discarded. </a:t>
            </a:r>
          </a:p>
          <a:p>
            <a:pPr marL="285750" indent="-285750">
              <a:buFont typeface="Arial" pitchFamily="34" charset="0"/>
              <a:buChar char="•"/>
            </a:pPr>
            <a:r>
              <a:rPr lang="en-US" dirty="0" smtClean="0"/>
              <a:t>Writing a block does not update the last modified time of an existing blob.</a:t>
            </a:r>
          </a:p>
          <a:p>
            <a:pPr marL="285750" indent="-285750">
              <a:buFont typeface="Arial" pitchFamily="34" charset="0"/>
              <a:buChar char="•"/>
            </a:pPr>
            <a:r>
              <a:rPr lang="en-US" dirty="0" smtClean="0"/>
              <a:t>With a block blob, you can upload multiple blocks in parallel to decrease upload time. </a:t>
            </a:r>
          </a:p>
          <a:p>
            <a:pPr marL="285750" indent="-285750">
              <a:buFont typeface="Arial" pitchFamily="34" charset="0"/>
              <a:buChar char="•"/>
            </a:pPr>
            <a:r>
              <a:rPr lang="en-US" dirty="0" smtClean="0"/>
              <a:t>Each block can include an MD5 hash to verify the transfer, so you can track upload progress and re-send blocks as needed. </a:t>
            </a:r>
          </a:p>
          <a:p>
            <a:pPr marL="285750" indent="-285750">
              <a:buFont typeface="Arial" pitchFamily="34" charset="0"/>
              <a:buChar char="•"/>
            </a:pPr>
            <a:r>
              <a:rPr lang="en-US" dirty="0" smtClean="0"/>
              <a:t>You can upload blocks in any order, and determine their sequence in the final block list commitment step.</a:t>
            </a:r>
          </a:p>
          <a:p>
            <a:pPr marL="0" indent="0">
              <a:buFont typeface="Arial" pitchFamily="34" charset="0"/>
              <a:buNone/>
            </a:pPr>
            <a:endParaRPr lang="en-US"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endParaRPr lang="en-US" dirty="0" smtClean="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22</a:t>
            </a:fld>
            <a:endParaRPr lang="en-US" dirty="0"/>
          </a:p>
        </p:txBody>
      </p:sp>
    </p:spTree>
    <p:extLst>
      <p:ext uri="{BB962C8B-B14F-4D97-AF65-F5344CB8AC3E}">
        <p14:creationId xmlns:p14="http://schemas.microsoft.com/office/powerpoint/2010/main" val="35303182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page blob</a:t>
            </a:r>
          </a:p>
          <a:p>
            <a:pPr marL="0" indent="0">
              <a:buFont typeface="Arial" pitchFamily="34" charset="0"/>
              <a:buNone/>
            </a:pPr>
            <a:endParaRPr lang="en-US" baseline="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r>
              <a:rPr lang="en-US" i="1" dirty="0" smtClean="0"/>
              <a:t>Page blobs are a collection of 512-byte pages optimized for random read and write operations.</a:t>
            </a: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285750" indent="-285750">
              <a:buFont typeface="Arial" pitchFamily="34" charset="0"/>
              <a:buChar char="•"/>
            </a:pPr>
            <a:r>
              <a:rPr lang="en-US" dirty="0" smtClean="0"/>
              <a:t>The maximum size for a page blob is 1 TB.</a:t>
            </a:r>
          </a:p>
          <a:p>
            <a:pPr marL="285750" indent="-285750">
              <a:buFont typeface="Arial" pitchFamily="34" charset="0"/>
              <a:buChar char="•"/>
            </a:pPr>
            <a:r>
              <a:rPr lang="en-US" dirty="0" smtClean="0"/>
              <a:t>To create a page blob, you initialize the page blob and specify the maximum size the page blob will grow. </a:t>
            </a:r>
          </a:p>
          <a:p>
            <a:pPr marL="285750" indent="-285750">
              <a:buFont typeface="Arial" pitchFamily="34" charset="0"/>
              <a:buChar char="•"/>
            </a:pPr>
            <a:r>
              <a:rPr lang="en-US" dirty="0" smtClean="0"/>
              <a:t>To add or update the contents of a page blob, you write a page or pages by specifying an offset and a range that align to 512-byte page boundaries. </a:t>
            </a:r>
          </a:p>
          <a:p>
            <a:pPr marL="285750" indent="-285750">
              <a:buFont typeface="Arial" pitchFamily="34" charset="0"/>
              <a:buChar char="•"/>
            </a:pPr>
            <a:r>
              <a:rPr lang="en-US" dirty="0" smtClean="0"/>
              <a:t>A write to a page blob can overwrite just one page, some pages, or up to 4 MB of the page blob. </a:t>
            </a:r>
          </a:p>
          <a:p>
            <a:pPr marL="285750" indent="-285750">
              <a:buFont typeface="Arial" pitchFamily="34" charset="0"/>
              <a:buChar char="•"/>
            </a:pPr>
            <a:r>
              <a:rPr lang="en-US" dirty="0" smtClean="0"/>
              <a:t>Writes to page blobs happen in-place and are immediately committed to the blob. </a:t>
            </a:r>
          </a:p>
          <a:p>
            <a:pPr marL="0" indent="0">
              <a:buFont typeface="Arial" pitchFamily="34" charset="0"/>
              <a:buNone/>
            </a:pPr>
            <a:endParaRPr lang="en-US"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Tree>
    <p:extLst>
      <p:ext uri="{BB962C8B-B14F-4D97-AF65-F5344CB8AC3E}">
        <p14:creationId xmlns:p14="http://schemas.microsoft.com/office/powerpoint/2010/main" val="23786894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Introduce Shared Access Signatures</a:t>
            </a:r>
          </a:p>
          <a:p>
            <a:endParaRPr lang="en-US" b="0" dirty="0" smtClean="0"/>
          </a:p>
          <a:p>
            <a:r>
              <a:rPr lang="en-US" b="1" dirty="0" smtClean="0"/>
              <a:t>Speaker Notes</a:t>
            </a:r>
          </a:p>
          <a:p>
            <a:pPr marL="171450" indent="-171450">
              <a:buFont typeface="Arial" pitchFamily="34" charset="0"/>
              <a:buChar char="•"/>
            </a:pPr>
            <a:r>
              <a:rPr lang="en-NZ" dirty="0" smtClean="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smtClean="0"/>
              <a:t>Grant users access to a specific blob or to any blob within a specified container for a specified period of time. </a:t>
            </a:r>
          </a:p>
          <a:p>
            <a:pPr marL="384431" lvl="1" indent="-171450">
              <a:buFont typeface="Arial" pitchFamily="34" charset="0"/>
              <a:buChar char="•"/>
            </a:pPr>
            <a:r>
              <a:rPr lang="en-NZ" dirty="0" smtClean="0"/>
              <a:t>Specify what operations a user may perform on a blob that's accessible via a Shared Access Signature. </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Use HTTPS to protect the signature (it is like a short dated password)</a:t>
            </a:r>
          </a:p>
          <a:p>
            <a:pPr marL="171450" lvl="0" indent="-171450">
              <a:buFont typeface="Arial" pitchFamily="34" charset="0"/>
              <a:buChar char="•"/>
            </a:pPr>
            <a:endParaRPr lang="en-NZ" baseline="0" dirty="0" smtClean="0"/>
          </a:p>
          <a:p>
            <a:pPr marL="171450" lvl="0" indent="-171450">
              <a:buFont typeface="Arial" pitchFamily="34" charset="0"/>
              <a:buChar char="•"/>
            </a:pPr>
            <a:r>
              <a:rPr lang="en-NZ" baseline="0" dirty="0" smtClean="0"/>
              <a:t>Two approaches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Policy based</a:t>
            </a:r>
            <a:br>
              <a:rPr lang="en-NZ" baseline="0" dirty="0" smtClean="0"/>
            </a:br>
            <a:r>
              <a:rPr lang="en-NZ" baseline="0" dirty="0" smtClean="0"/>
              <a:t>Use for longer dated revocable permission sets</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Always endeavour to use Least Permission set possible</a:t>
            </a:r>
            <a:endParaRPr lang="en-US" baseline="0" dirty="0" smtClean="0"/>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Tree>
    <p:extLst>
      <p:ext uri="{BB962C8B-B14F-4D97-AF65-F5344CB8AC3E}">
        <p14:creationId xmlns:p14="http://schemas.microsoft.com/office/powerpoint/2010/main" val="30606565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Tree>
    <p:extLst>
      <p:ext uri="{BB962C8B-B14F-4D97-AF65-F5344CB8AC3E}">
        <p14:creationId xmlns:p14="http://schemas.microsoft.com/office/powerpoint/2010/main" val="7778031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Policy Based</a:t>
            </a:r>
          </a:p>
          <a:p>
            <a:pPr marL="384431" lvl="1" indent="-171450">
              <a:buFont typeface="Arial" pitchFamily="34" charset="0"/>
              <a:buChar char="•"/>
            </a:pPr>
            <a:r>
              <a:rPr lang="en-NZ" baseline="0" dirty="0" smtClean="0"/>
              <a:t>Points to a Container level policy</a:t>
            </a:r>
          </a:p>
          <a:p>
            <a:pPr marL="384431" lvl="1" indent="-171450">
              <a:buFont typeface="Arial" pitchFamily="34" charset="0"/>
              <a:buChar char="•"/>
            </a:pPr>
            <a:r>
              <a:rPr lang="en-NZ" baseline="0" dirty="0" smtClean="0"/>
              <a:t>User where want a longer dated permission with ability to revoke</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Tree>
    <p:extLst>
      <p:ext uri="{BB962C8B-B14F-4D97-AF65-F5344CB8AC3E}">
        <p14:creationId xmlns:p14="http://schemas.microsoft.com/office/powerpoint/2010/main" val="29979196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b="1" dirty="0" smtClean="0"/>
              <a:t>Slide Objectives</a:t>
            </a:r>
          </a:p>
          <a:p>
            <a:pPr marL="171450" indent="-171450">
              <a:buFont typeface="Arial" pitchFamily="34" charset="0"/>
              <a:buChar char="•"/>
            </a:pPr>
            <a:r>
              <a:rPr lang="en-US" b="0" dirty="0" smtClean="0"/>
              <a:t>Understand basic concept of a CDN</a:t>
            </a:r>
          </a:p>
          <a:p>
            <a:pPr marL="171450" indent="-171450">
              <a:buFont typeface="Arial" pitchFamily="34" charset="0"/>
              <a:buChar char="•"/>
            </a:pPr>
            <a:r>
              <a:rPr lang="en-US" b="0" dirty="0" smtClean="0"/>
              <a:t>Understand at a high level how Windows Azure CDN works</a:t>
            </a:r>
          </a:p>
          <a:p>
            <a:endParaRPr lang="en-US" dirty="0" smtClean="0"/>
          </a:p>
          <a:p>
            <a:r>
              <a:rPr lang="en-US" b="1" dirty="0" smtClean="0"/>
              <a:t>Speaker Notes</a:t>
            </a:r>
          </a:p>
          <a:p>
            <a:pPr marL="171450" indent="-171450">
              <a:buFont typeface="Arial" pitchFamily="34" charset="0"/>
              <a:buChar char="•"/>
            </a:pPr>
            <a:r>
              <a:rPr lang="en-US" baseline="0" dirty="0" smtClean="0"/>
              <a:t>The Windows Azure CDN provides edge nodes around the world</a:t>
            </a:r>
          </a:p>
          <a:p>
            <a:pPr marL="171450" indent="-171450">
              <a:buFont typeface="Arial" pitchFamily="34" charset="0"/>
              <a:buChar char="•"/>
            </a:pPr>
            <a:r>
              <a:rPr lang="en-US" baseline="0" dirty="0" smtClean="0"/>
              <a:t>Data stored in CDN enabled storage accounts is retrieved from the origin storage container and cached at each edge node in a lazy load fashion</a:t>
            </a:r>
          </a:p>
          <a:p>
            <a:pPr marL="171450" indent="-171450">
              <a:buFont typeface="Arial" pitchFamily="34" charset="0"/>
              <a:buChar char="•"/>
            </a:pPr>
            <a:r>
              <a:rPr lang="en-US" baseline="0" dirty="0" smtClean="0"/>
              <a:t>Windows Azure Customers have control over how long data is cached for.</a:t>
            </a:r>
          </a:p>
          <a:p>
            <a:pPr marL="171450" indent="-171450">
              <a:buFont typeface="Arial" pitchFamily="34" charset="0"/>
              <a:buChar char="•"/>
            </a:pPr>
            <a:r>
              <a:rPr lang="en-NZ" dirty="0" smtClean="0"/>
              <a:t>Windows Azure CDN has 18 locations globally (United States, Europe, Asia, Australia and South America) and continues to expand</a:t>
            </a:r>
          </a:p>
          <a:p>
            <a:pPr marL="171450" indent="-171450">
              <a:buFont typeface="Arial" pitchFamily="34" charset="0"/>
              <a:buChar char="•"/>
            </a:pPr>
            <a:r>
              <a:rPr lang="en-NZ" dirty="0" smtClean="0"/>
              <a:t>The benefit of using a CDN is better performance and user experience for users who are farther from the source of the content stored in the Windows Azure Blob service. </a:t>
            </a:r>
          </a:p>
          <a:p>
            <a:pPr marL="171450" indent="-171450">
              <a:buFont typeface="Arial" pitchFamily="34" charset="0"/>
              <a:buChar char="•"/>
            </a:pPr>
            <a:r>
              <a:rPr lang="en-NZ" dirty="0" smtClean="0"/>
              <a:t>Windows Azure CDN provides worldwide high-bandwidth access to serve content for popular events.</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http://blogs.msdn.com/b/windowsazure/archive/2009/11/05/introducing-the-windows-azure-content-delivery-network.aspx</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28</a:t>
            </a:fld>
            <a:endParaRPr lang="en-US" dirty="0"/>
          </a:p>
        </p:txBody>
      </p:sp>
    </p:spTree>
    <p:extLst>
      <p:ext uri="{BB962C8B-B14F-4D97-AF65-F5344CB8AC3E}">
        <p14:creationId xmlns:p14="http://schemas.microsoft.com/office/powerpoint/2010/main" val="10294089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how to enable CDN</a:t>
            </a:r>
          </a:p>
          <a:p>
            <a:pPr marL="0" indent="0">
              <a:buFont typeface="Arial" pitchFamily="34" charset="0"/>
              <a:buNone/>
            </a:pPr>
            <a:endParaRPr lang="en-US" baseline="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r>
              <a:rPr lang="en-US" i="1" dirty="0" smtClean="0"/>
              <a:t>The Windows Azure Content Delivery Network (CDN) offers developers a global solution for delivering high-bandwidth content that's hosted in Windows Azure.</a:t>
            </a: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285750" indent="-285750">
              <a:buFont typeface="Arial" panose="020B0604020202020204" pitchFamily="34" charset="0"/>
              <a:buChar char="•"/>
            </a:pPr>
            <a:r>
              <a:rPr lang="en-US" dirty="0" smtClean="0"/>
              <a:t>Log into the </a:t>
            </a:r>
            <a:r>
              <a:rPr lang="en-US" dirty="0" smtClean="0">
                <a:hlinkClick r:id="rId3"/>
              </a:rPr>
              <a:t>Windows Azure Platform Management Portal</a:t>
            </a:r>
            <a:r>
              <a:rPr lang="en-US" dirty="0" smtClean="0"/>
              <a:t>.</a:t>
            </a:r>
          </a:p>
          <a:p>
            <a:pPr marL="285750" indent="-285750">
              <a:buFont typeface="Arial" panose="020B0604020202020204" pitchFamily="34" charset="0"/>
              <a:buChar char="•"/>
            </a:pPr>
            <a:r>
              <a:rPr lang="en-US" dirty="0" smtClean="0"/>
              <a:t>In the navigation pane, click </a:t>
            </a:r>
            <a:r>
              <a:rPr lang="en-US" b="1" dirty="0" smtClean="0"/>
              <a:t>Hosted Services, Storage Accounts &amp; CDN</a:t>
            </a:r>
            <a:r>
              <a:rPr lang="en-US" dirty="0" smtClean="0"/>
              <a:t>.</a:t>
            </a:r>
          </a:p>
          <a:p>
            <a:pPr marL="285750" indent="-285750">
              <a:buFont typeface="Arial" panose="020B0604020202020204" pitchFamily="34" charset="0"/>
              <a:buChar char="•"/>
            </a:pPr>
            <a:r>
              <a:rPr lang="en-US" dirty="0" smtClean="0"/>
              <a:t>In the upper portion of the navigation pane, click </a:t>
            </a:r>
            <a:r>
              <a:rPr lang="en-US" b="1" dirty="0" smtClean="0"/>
              <a:t>CDN</a:t>
            </a:r>
            <a:r>
              <a:rPr lang="en-US" dirty="0" smtClean="0"/>
              <a:t>.</a:t>
            </a:r>
          </a:p>
          <a:p>
            <a:pPr marL="285750" indent="-285750">
              <a:buFont typeface="Arial" panose="020B0604020202020204" pitchFamily="34" charset="0"/>
              <a:buChar char="•"/>
            </a:pPr>
            <a:r>
              <a:rPr lang="en-US" dirty="0" smtClean="0"/>
              <a:t>On the ribbon, click </a:t>
            </a:r>
            <a:r>
              <a:rPr lang="en-US" b="1" dirty="0" smtClean="0"/>
              <a:t>New Endpoint</a:t>
            </a:r>
            <a:r>
              <a:rPr lang="en-US" dirty="0" smtClean="0"/>
              <a:t>. This will open the </a:t>
            </a:r>
            <a:r>
              <a:rPr lang="en-US" b="1" dirty="0" smtClean="0"/>
              <a:t>Create a New CDN Endpoint</a:t>
            </a:r>
            <a:r>
              <a:rPr lang="en-US" dirty="0" smtClean="0"/>
              <a:t> window.</a:t>
            </a:r>
          </a:p>
          <a:p>
            <a:pPr marL="285750" indent="-285750">
              <a:buFont typeface="Arial" panose="020B0604020202020204" pitchFamily="34" charset="0"/>
              <a:buChar char="•"/>
            </a:pPr>
            <a:r>
              <a:rPr lang="en-US" dirty="0" smtClean="0"/>
              <a:t>On the </a:t>
            </a:r>
            <a:r>
              <a:rPr lang="en-US" b="1" dirty="0" smtClean="0"/>
              <a:t>Create a New CDN Endpoint</a:t>
            </a:r>
            <a:r>
              <a:rPr lang="en-US" dirty="0" smtClean="0"/>
              <a:t> window select a subscription from the </a:t>
            </a:r>
            <a:r>
              <a:rPr lang="en-US" b="1" dirty="0" smtClean="0"/>
              <a:t>Choose a Subscription</a:t>
            </a:r>
            <a:r>
              <a:rPr lang="en-US" dirty="0" smtClean="0"/>
              <a:t> dropdown on which to enable CDN.</a:t>
            </a:r>
          </a:p>
          <a:p>
            <a:pPr marL="285750" indent="-285750">
              <a:buFont typeface="Arial" panose="020B0604020202020204" pitchFamily="34" charset="0"/>
              <a:buChar char="•"/>
            </a:pPr>
            <a:r>
              <a:rPr lang="en-US" dirty="0" smtClean="0"/>
              <a:t>Select the source of the CDN content from the </a:t>
            </a:r>
            <a:r>
              <a:rPr lang="en-US" b="1" dirty="0" smtClean="0"/>
              <a:t>Chose a content provider</a:t>
            </a:r>
            <a:r>
              <a:rPr lang="en-US" dirty="0" smtClean="0"/>
              <a:t> dropdown.</a:t>
            </a:r>
          </a:p>
          <a:p>
            <a:pPr marL="285750" indent="-285750">
              <a:buFont typeface="Arial" panose="020B0604020202020204" pitchFamily="34" charset="0"/>
              <a:buChar char="•"/>
            </a:pPr>
            <a:r>
              <a:rPr lang="en-US" dirty="0" smtClean="0"/>
              <a:t>If you need to use HTTPS connections check </a:t>
            </a:r>
            <a:r>
              <a:rPr lang="en-US" b="1" dirty="0" smtClean="0"/>
              <a:t>HTTPS</a:t>
            </a:r>
            <a:r>
              <a:rPr lang="en-US" dirty="0" smtClean="0"/>
              <a:t>. </a:t>
            </a:r>
          </a:p>
          <a:p>
            <a:pPr marL="285750" indent="-285750">
              <a:buFont typeface="Arial" panose="020B0604020202020204" pitchFamily="34" charset="0"/>
              <a:buChar char="•"/>
            </a:pPr>
            <a:r>
              <a:rPr lang="en-US" dirty="0" smtClean="0"/>
              <a:t>If you are caching content from a hosted service and you are using query strings to specify the content to be retrieved, check </a:t>
            </a:r>
            <a:r>
              <a:rPr lang="en-US" b="1" dirty="0" smtClean="0"/>
              <a:t>Query Strings</a:t>
            </a:r>
            <a:r>
              <a:rPr lang="en-US" dirty="0" smtClean="0"/>
              <a:t>. </a:t>
            </a:r>
          </a:p>
          <a:p>
            <a:pPr marL="285750" indent="-285750">
              <a:buFont typeface="Arial" panose="020B0604020202020204" pitchFamily="34" charset="0"/>
              <a:buChar char="•"/>
            </a:pPr>
            <a:r>
              <a:rPr lang="en-US" dirty="0" smtClean="0"/>
              <a:t>Click </a:t>
            </a:r>
            <a:r>
              <a:rPr lang="en-US" b="1" dirty="0" smtClean="0"/>
              <a:t>Create</a:t>
            </a:r>
            <a:r>
              <a:rPr lang="en-US" dirty="0" smtClean="0"/>
              <a:t>.</a:t>
            </a:r>
          </a:p>
          <a:p>
            <a:pPr marL="0" indent="0">
              <a:buFont typeface="Arial" pitchFamily="34" charset="0"/>
              <a:buNone/>
            </a:pPr>
            <a:endParaRPr lang="en-US"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r>
              <a:rPr lang="en-US" dirty="0" smtClean="0"/>
              <a:t>The content source URL will display </a:t>
            </a:r>
            <a:r>
              <a:rPr lang="en-US" b="1" dirty="0" smtClean="0"/>
              <a:t>Source URL for the CDN Endpoint</a:t>
            </a:r>
            <a:r>
              <a:rPr lang="en-US" dirty="0" smtClean="0"/>
              <a:t>. This is the URL from which the CDN will retrieve the cached content.</a:t>
            </a:r>
          </a:p>
          <a:p>
            <a:endParaRPr lang="en-US" dirty="0" smtClean="0"/>
          </a:p>
          <a:p>
            <a:r>
              <a:rPr lang="en-US" dirty="0" smtClean="0"/>
              <a:t>Once you enable CDN access to a storage account or hosted service, all publicly available objects are eligible for CDN edge caching.</a:t>
            </a:r>
          </a:p>
          <a:p>
            <a:r>
              <a:rPr lang="en-US" dirty="0" smtClean="0"/>
              <a:t>If you modify an object that is currently cached in the CDN, the new content will not be available via the CDN until the CDN refreshes its content when the cached content time-to-live period expires.</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Tree>
    <p:extLst>
      <p:ext uri="{BB962C8B-B14F-4D97-AF65-F5344CB8AC3E}">
        <p14:creationId xmlns:p14="http://schemas.microsoft.com/office/powerpoint/2010/main" val="14824813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Tree>
    <p:extLst>
      <p:ext uri="{BB962C8B-B14F-4D97-AF65-F5344CB8AC3E}">
        <p14:creationId xmlns:p14="http://schemas.microsoft.com/office/powerpoint/2010/main" val="4188058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sz="1600" b="1" dirty="0" smtClean="0"/>
              <a:t>Slide Objectives:</a:t>
            </a:r>
          </a:p>
          <a:p>
            <a:pPr marL="0" indent="0">
              <a:buFont typeface="Arial" pitchFamily="34" charset="0"/>
              <a:buNone/>
            </a:pPr>
            <a:r>
              <a:rPr lang="en-US" sz="1600" baseline="0" dirty="0" smtClean="0"/>
              <a:t>Define the Windows Azure  storage and the great benefits this service provides</a:t>
            </a:r>
          </a:p>
          <a:p>
            <a:pPr marL="0" indent="0">
              <a:buFont typeface="Arial" pitchFamily="34" charset="0"/>
              <a:buNone/>
            </a:pPr>
            <a:endParaRPr lang="en-US" sz="1600" baseline="0" dirty="0" smtClean="0"/>
          </a:p>
          <a:p>
            <a:pPr marL="0" indent="0">
              <a:buFont typeface="Arial" pitchFamily="34" charset="0"/>
              <a:buNone/>
            </a:pPr>
            <a:r>
              <a:rPr lang="en-US" sz="1600" b="1" baseline="0" dirty="0" smtClean="0"/>
              <a:t>Speaking Points:</a:t>
            </a:r>
          </a:p>
          <a:p>
            <a:pPr marL="0" indent="0">
              <a:buFont typeface="Arial" pitchFamily="34" charset="0"/>
              <a:buNone/>
            </a:pPr>
            <a:r>
              <a:rPr lang="en-US" dirty="0" smtClean="0"/>
              <a:t>The Windows Azure storage services provide storage for binary and text data, messages, and structured data in Windows Azure</a:t>
            </a:r>
          </a:p>
          <a:p>
            <a:pPr marL="0" indent="0">
              <a:buFont typeface="Arial" pitchFamily="34" charset="0"/>
              <a:buNone/>
            </a:pPr>
            <a:endParaRPr lang="en-US" dirty="0" smtClean="0"/>
          </a:p>
          <a:p>
            <a:pPr marL="171450" indent="-171450">
              <a:buFont typeface="Arial" pitchFamily="34" charset="0"/>
              <a:buChar char="•"/>
            </a:pPr>
            <a:r>
              <a:rPr lang="en-US" dirty="0" smtClean="0"/>
              <a:t>Scalable </a:t>
            </a:r>
          </a:p>
          <a:p>
            <a:pPr marL="171450" indent="-171450">
              <a:buFont typeface="Arial" pitchFamily="34" charset="0"/>
              <a:buChar char="•"/>
            </a:pPr>
            <a:r>
              <a:rPr lang="en-US" dirty="0" smtClean="0"/>
              <a:t>Durable</a:t>
            </a:r>
          </a:p>
          <a:p>
            <a:pPr marL="171450" indent="-171450">
              <a:buFont typeface="Arial" pitchFamily="34" charset="0"/>
              <a:buChar char="•"/>
            </a:pPr>
            <a:r>
              <a:rPr lang="en-US" dirty="0" smtClean="0"/>
              <a:t>Available</a:t>
            </a:r>
          </a:p>
          <a:p>
            <a:pPr marL="171450" indent="-171450">
              <a:buFont typeface="Arial" pitchFamily="34" charset="0"/>
              <a:buChar char="•"/>
            </a:pPr>
            <a:r>
              <a:rPr lang="en-US" dirty="0" smtClean="0"/>
              <a:t>Cost</a:t>
            </a:r>
          </a:p>
          <a:p>
            <a:pPr marL="171450" indent="-171450">
              <a:buFont typeface="Arial" pitchFamily="34" charset="0"/>
              <a:buChar char="•"/>
            </a:pPr>
            <a:r>
              <a:rPr lang="en-US" dirty="0" smtClean="0"/>
              <a:t>REST</a:t>
            </a:r>
          </a:p>
          <a:p>
            <a:pPr marL="0" indent="0">
              <a:buFont typeface="Arial" pitchFamily="34" charset="0"/>
              <a:buNone/>
            </a:pPr>
            <a:endParaRPr lang="en-US" sz="1600" baseline="0" dirty="0" smtClean="0"/>
          </a:p>
          <a:p>
            <a:pPr marL="0" indent="0">
              <a:buFont typeface="Arial" pitchFamily="34" charset="0"/>
              <a:buNone/>
            </a:pPr>
            <a:r>
              <a:rPr lang="en-US" dirty="0" smtClean="0"/>
              <a:t>Geo-redundant storage provides the highest level of storage durability by seamlessly replicating your data to a secondary location within the same region</a:t>
            </a:r>
          </a:p>
          <a:p>
            <a:pPr marL="0" indent="0">
              <a:buFont typeface="Arial" pitchFamily="34" charset="0"/>
              <a:buNone/>
            </a:pPr>
            <a:r>
              <a:rPr lang="en-US" dirty="0" smtClean="0"/>
              <a:t>Locally redundant storage provides highly durable and available storage within a single location. </a:t>
            </a:r>
          </a:p>
          <a:p>
            <a:pPr marL="0" indent="0">
              <a:buFont typeface="Arial" pitchFamily="34" charset="0"/>
              <a:buNone/>
            </a:pPr>
            <a:r>
              <a:rPr lang="en-US" dirty="0" smtClean="0"/>
              <a:t>Microsoft monitors the service, provides patches, handles scaling, and does the other work needed to keep the service available.</a:t>
            </a:r>
            <a:endParaRPr lang="en-US" sz="1600" baseline="0" dirty="0" smtClean="0"/>
          </a:p>
          <a:p>
            <a:pPr marL="0" indent="0">
              <a:buFont typeface="Arial" pitchFamily="34" charset="0"/>
              <a:buNone/>
            </a:pPr>
            <a:endParaRPr lang="en-US" sz="1600" baseline="0" dirty="0" smtClean="0"/>
          </a:p>
          <a:p>
            <a:pPr marL="0" indent="0">
              <a:buFont typeface="Arial" pitchFamily="34" charset="0"/>
              <a:buNone/>
            </a:pPr>
            <a:r>
              <a:rPr lang="en-US" sz="1600" b="1" baseline="0" dirty="0" smtClean="0"/>
              <a:t>Notes:</a:t>
            </a:r>
          </a:p>
          <a:p>
            <a:endParaRPr lang="en-US" dirty="0" smtClean="0"/>
          </a:p>
        </p:txBody>
      </p:sp>
      <p:sp>
        <p:nvSpPr>
          <p:cNvPr id="4" name="Slide Number Placeholder 3"/>
          <p:cNvSpPr>
            <a:spLocks noGrp="1"/>
          </p:cNvSpPr>
          <p:nvPr>
            <p:ph type="sldNum" sz="quarter" idx="10"/>
          </p:nvPr>
        </p:nvSpPr>
        <p:spPr/>
        <p:txBody>
          <a:bodyPr/>
          <a:lstStyle/>
          <a:p>
            <a:fld id="{97F3309C-40B0-400F-9DDF-37D5F192F07E}" type="slidenum">
              <a:rPr lang="en-US" smtClean="0"/>
              <a:pPr/>
              <a:t>3</a:t>
            </a:fld>
            <a:endParaRPr lang="en-US" dirty="0"/>
          </a:p>
        </p:txBody>
      </p:sp>
    </p:spTree>
    <p:extLst>
      <p:ext uri="{BB962C8B-B14F-4D97-AF65-F5344CB8AC3E}">
        <p14:creationId xmlns:p14="http://schemas.microsoft.com/office/powerpoint/2010/main" val="33273012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Windows Azure Drives</a:t>
            </a:r>
          </a:p>
          <a:p>
            <a:pPr marL="0" indent="0">
              <a:buFont typeface="Arial" pitchFamily="34" charset="0"/>
              <a:buNone/>
            </a:pPr>
            <a:endParaRPr lang="en-US" baseline="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r>
              <a:rPr lang="en-US" i="1" dirty="0" smtClean="0"/>
              <a:t>A Windows Azure drive acts as a local NTFS volume that is mounted on the server’s file system and that is accessible to code running in a role.</a:t>
            </a: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285750" indent="-285750">
              <a:buFont typeface="Arial" panose="020B0604020202020204" pitchFamily="34" charset="0"/>
              <a:buChar char="•"/>
            </a:pPr>
            <a:r>
              <a:rPr lang="en-US" dirty="0" smtClean="0"/>
              <a:t>The data written to a Windows Azure drive is stored in a page blob defined within the Windows Azure Blob service, and cached on the local file system. </a:t>
            </a:r>
          </a:p>
          <a:p>
            <a:pPr marL="285750" indent="-285750">
              <a:buFont typeface="Arial" panose="020B0604020202020204" pitchFamily="34" charset="0"/>
              <a:buChar char="•"/>
            </a:pPr>
            <a:r>
              <a:rPr lang="en-US" dirty="0" smtClean="0"/>
              <a:t>The data is maintained even if the role instance is recycled</a:t>
            </a:r>
            <a:r>
              <a:rPr lang="en-US" baseline="0" dirty="0" smtClean="0"/>
              <a:t> b</a:t>
            </a:r>
            <a:r>
              <a:rPr lang="en-US" dirty="0" smtClean="0"/>
              <a:t>ecause data written to the drive is stored in a page blob.</a:t>
            </a:r>
          </a:p>
          <a:p>
            <a:pPr marL="285750" indent="-285750">
              <a:buFont typeface="Arial" panose="020B0604020202020204" pitchFamily="34" charset="0"/>
              <a:buChar char="•"/>
            </a:pPr>
            <a:r>
              <a:rPr lang="en-US" dirty="0" smtClean="0"/>
              <a:t>Windows Azure drive can be used to run an application that must maintain state, such as a third-party database application.</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The Windows Azure Managed Library provides the </a:t>
            </a:r>
            <a:r>
              <a:rPr lang="en-US" b="1" dirty="0" err="1" smtClean="0"/>
              <a:t>CloudDrive</a:t>
            </a:r>
            <a:r>
              <a:rPr lang="en-US" dirty="0" smtClean="0"/>
              <a:t> class for mounting and managing Windows Azure drives. </a:t>
            </a:r>
          </a:p>
          <a:p>
            <a:pPr marL="285750" indent="-285750">
              <a:buFont typeface="Arial" panose="020B0604020202020204" pitchFamily="34" charset="0"/>
              <a:buChar char="•"/>
            </a:pPr>
            <a:r>
              <a:rPr lang="en-US" dirty="0" smtClean="0"/>
              <a:t>The </a:t>
            </a:r>
            <a:r>
              <a:rPr lang="en-US" b="1" dirty="0" err="1" smtClean="0"/>
              <a:t>CloudDrive</a:t>
            </a:r>
            <a:r>
              <a:rPr lang="en-US" dirty="0" smtClean="0"/>
              <a:t> class is part of the </a:t>
            </a:r>
            <a:r>
              <a:rPr lang="en-US" b="1" dirty="0" err="1" smtClean="0"/>
              <a:t>Microsoft.WindowsAzure.StorageClient</a:t>
            </a:r>
            <a:r>
              <a:rPr lang="en-US" dirty="0" smtClean="0"/>
              <a:t> namespace.</a:t>
            </a:r>
          </a:p>
          <a:p>
            <a:pPr marL="0" indent="0">
              <a:buFont typeface="Arial" pitchFamily="34" charset="0"/>
              <a:buNone/>
            </a:pPr>
            <a:endParaRPr lang="en-US"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31</a:t>
            </a:fld>
            <a:endParaRPr lang="en-US" dirty="0"/>
          </a:p>
        </p:txBody>
      </p:sp>
    </p:spTree>
    <p:extLst>
      <p:ext uri="{BB962C8B-B14F-4D97-AF65-F5344CB8AC3E}">
        <p14:creationId xmlns:p14="http://schemas.microsoft.com/office/powerpoint/2010/main" val="15050678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Drives at a high level</a:t>
            </a:r>
          </a:p>
          <a:p>
            <a:endParaRPr lang="en-US" dirty="0" smtClean="0"/>
          </a:p>
          <a:p>
            <a:r>
              <a:rPr lang="en-US" b="1" dirty="0" smtClean="0"/>
              <a:t>Speaker Notes</a:t>
            </a:r>
          </a:p>
          <a:p>
            <a:pPr marL="171450" indent="-171450">
              <a:buFont typeface="Arial" pitchFamily="34" charset="0"/>
              <a:buChar char="•"/>
            </a:pPr>
            <a:r>
              <a:rPr lang="en-US" b="0" dirty="0" smtClean="0"/>
              <a:t>Backed by Page blobs</a:t>
            </a:r>
          </a:p>
          <a:p>
            <a:pPr marL="171450" indent="-171450">
              <a:buFont typeface="Arial" pitchFamily="34" charset="0"/>
              <a:buChar char="•"/>
            </a:pPr>
            <a:r>
              <a:rPr lang="en-US" b="0" dirty="0" smtClean="0"/>
              <a:t>Allows Page blob to be accessed as a drive letter on a Compute instance</a:t>
            </a:r>
          </a:p>
          <a:p>
            <a:pPr marL="171450" indent="-171450">
              <a:buFont typeface="Arial" pitchFamily="34" charset="0"/>
              <a:buChar char="•"/>
            </a:pPr>
            <a:r>
              <a:rPr lang="en-US" b="0" dirty="0" smtClean="0"/>
              <a:t>Read write is limited to a single instance as a time.</a:t>
            </a:r>
          </a:p>
          <a:p>
            <a:pPr marL="171450" indent="-171450">
              <a:buFont typeface="Arial" pitchFamily="34" charset="0"/>
              <a:buChar char="•"/>
            </a:pPr>
            <a:r>
              <a:rPr lang="en-US" b="0" baseline="0" dirty="0" smtClean="0"/>
              <a:t>Data is cached for reads on local instance</a:t>
            </a:r>
          </a:p>
          <a:p>
            <a:pPr marL="171450" indent="-171450">
              <a:buFont typeface="Arial" pitchFamily="34" charset="0"/>
              <a:buChar char="•"/>
            </a:pPr>
            <a:r>
              <a:rPr lang="en-US" b="0" baseline="0" dirty="0" smtClean="0"/>
              <a:t>All write flushed operations are immediately committed</a:t>
            </a:r>
          </a:p>
          <a:p>
            <a:pPr marL="171450" indent="-171450">
              <a:buFont typeface="Arial" pitchFamily="34" charset="0"/>
              <a:buChar char="•"/>
            </a:pPr>
            <a:endParaRPr lang="en-US" baseline="0" dirty="0" smtClean="0"/>
          </a:p>
          <a:p>
            <a:pPr marL="0" indent="0">
              <a:buFont typeface="Arial" pitchFamily="34" charset="0"/>
              <a:buNone/>
            </a:pPr>
            <a:r>
              <a:rPr lang="en-US" b="1" baseline="0" dirty="0" smtClean="0"/>
              <a:t>Notes</a:t>
            </a:r>
          </a:p>
          <a:p>
            <a:r>
              <a:rPr lang="en-US" dirty="0" smtClean="0"/>
              <a:t>http://blogs.msdn.com/b/windowsazure/archive/2009/11/05/introducing-the-windows-azure-content-delivery-network.aspx</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32</a:t>
            </a:fld>
            <a:endParaRPr lang="en-US" dirty="0"/>
          </a:p>
        </p:txBody>
      </p:sp>
    </p:spTree>
    <p:extLst>
      <p:ext uri="{BB962C8B-B14F-4D97-AF65-F5344CB8AC3E}">
        <p14:creationId xmlns:p14="http://schemas.microsoft.com/office/powerpoint/2010/main" val="33383771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Drives at a high level</a:t>
            </a:r>
          </a:p>
          <a:p>
            <a:endParaRPr lang="en-US" dirty="0" smtClean="0"/>
          </a:p>
          <a:p>
            <a:r>
              <a:rPr lang="en-US" b="1" dirty="0" smtClean="0"/>
              <a:t>Speaker Notes</a:t>
            </a:r>
          </a:p>
          <a:p>
            <a:pPr marL="171450" marR="0" lvl="1" indent="-171450" algn="l" defTabSz="914363" rtl="0" eaLnBrk="1" fontAlgn="auto" latinLnBrk="0" hangingPunct="1">
              <a:lnSpc>
                <a:spcPct val="90000"/>
              </a:lnSpc>
              <a:spcBef>
                <a:spcPts val="0"/>
              </a:spcBef>
              <a:spcAft>
                <a:spcPts val="333"/>
              </a:spcAft>
              <a:buClrTx/>
              <a:buSzTx/>
              <a:tabLst/>
              <a:defRPr/>
            </a:pPr>
            <a:r>
              <a:rPr lang="en-US" dirty="0" smtClean="0"/>
              <a:t>Cannot specify the drive letter to mount to. </a:t>
            </a:r>
          </a:p>
          <a:p>
            <a:pPr marL="171450" marR="0" lvl="1" indent="-171450" algn="l" defTabSz="914363" rtl="0" eaLnBrk="1" fontAlgn="auto" latinLnBrk="0" hangingPunct="1">
              <a:lnSpc>
                <a:spcPct val="90000"/>
              </a:lnSpc>
              <a:spcBef>
                <a:spcPts val="0"/>
              </a:spcBef>
              <a:spcAft>
                <a:spcPts val="333"/>
              </a:spcAft>
              <a:buClrTx/>
              <a:buSzTx/>
              <a:tabLst/>
              <a:defRPr/>
            </a:pPr>
            <a:r>
              <a:rPr lang="en-US" dirty="0" smtClean="0"/>
              <a:t>	The mounted letter is returned as the result to MountDrive call</a:t>
            </a:r>
          </a:p>
          <a:p>
            <a:pPr marL="171450" marR="0" lvl="1" indent="-171450" algn="l" defTabSz="914363" rtl="0" eaLnBrk="1" fontAlgn="auto" latinLnBrk="0" hangingPunct="1">
              <a:lnSpc>
                <a:spcPct val="90000"/>
              </a:lnSpc>
              <a:spcBef>
                <a:spcPts val="0"/>
              </a:spcBef>
              <a:spcAft>
                <a:spcPts val="333"/>
              </a:spcAft>
              <a:buClrTx/>
              <a:buSzTx/>
              <a:tabLst/>
              <a:defRPr/>
            </a:pPr>
            <a:r>
              <a:rPr lang="en-US" dirty="0" smtClean="0"/>
              <a:t>To snapshot Should flush</a:t>
            </a:r>
            <a:r>
              <a:rPr lang="en-US" baseline="0" dirty="0" smtClean="0"/>
              <a:t> all writes and then block with a lease while snapshotting drive</a:t>
            </a:r>
          </a:p>
          <a:p>
            <a:pPr marL="286539" marR="0" lvl="2" indent="-171450" algn="l" defTabSz="914363" rtl="0" eaLnBrk="1" fontAlgn="auto" latinLnBrk="0" hangingPunct="1">
              <a:lnSpc>
                <a:spcPct val="90000"/>
              </a:lnSpc>
              <a:spcBef>
                <a:spcPts val="0"/>
              </a:spcBef>
              <a:spcAft>
                <a:spcPts val="333"/>
              </a:spcAft>
              <a:buClrTx/>
              <a:buSzTx/>
              <a:tabLst/>
              <a:defRPr/>
            </a:pPr>
            <a:r>
              <a:rPr lang="en-US" baseline="0" dirty="0" smtClean="0"/>
              <a:t>Then can mount new snapshot</a:t>
            </a:r>
          </a:p>
          <a:p>
            <a:pPr marL="171450" marR="0" lvl="1" indent="-171450" algn="l" defTabSz="914363" rtl="0" eaLnBrk="1" fontAlgn="auto" latinLnBrk="0" hangingPunct="1">
              <a:lnSpc>
                <a:spcPct val="90000"/>
              </a:lnSpc>
              <a:spcBef>
                <a:spcPts val="0"/>
              </a:spcBef>
              <a:spcAft>
                <a:spcPts val="333"/>
              </a:spcAft>
              <a:buClrTx/>
              <a:buSzTx/>
              <a:tabLst/>
              <a:defRPr/>
            </a:pPr>
            <a:r>
              <a:rPr lang="en-US" baseline="0" dirty="0" smtClean="0"/>
              <a:t>Harder to predict storage charges due to unknown transaction counts- be careful and test</a:t>
            </a:r>
          </a:p>
          <a:p>
            <a:pPr marL="171450" indent="-171450">
              <a:buFont typeface="Arial" pitchFamily="34" charset="0"/>
              <a:buChar char="•"/>
            </a:pPr>
            <a:endParaRPr lang="en-US" baseline="0" dirty="0" smtClean="0"/>
          </a:p>
          <a:p>
            <a:pPr marL="0" indent="0">
              <a:buFont typeface="Arial" pitchFamily="34" charset="0"/>
              <a:buNone/>
            </a:pPr>
            <a:r>
              <a:rPr lang="en-US" b="1" baseline="0" dirty="0" smtClean="0"/>
              <a:t>Notes</a:t>
            </a:r>
          </a:p>
          <a:p>
            <a:r>
              <a:rPr lang="en-US" dirty="0" smtClean="0"/>
              <a:t>http://blogs.msdn.com/b/windowsazure/archive/2009/11/05/introducing-the-windows-azure-content-delivery-network.aspx</a:t>
            </a:r>
          </a:p>
          <a:p>
            <a:endParaRPr lang="en-US" dirty="0" smtClean="0"/>
          </a:p>
          <a:p>
            <a:endParaRPr lang="en-US" dirty="0" smtClean="0"/>
          </a:p>
          <a:p>
            <a:endParaRPr lang="en-US" dirty="0" smtClean="0"/>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33</a:t>
            </a:fld>
            <a:endParaRPr lang="en-US" dirty="0"/>
          </a:p>
        </p:txBody>
      </p:sp>
    </p:spTree>
    <p:extLst>
      <p:ext uri="{BB962C8B-B14F-4D97-AF65-F5344CB8AC3E}">
        <p14:creationId xmlns:p14="http://schemas.microsoft.com/office/powerpoint/2010/main" val="36058458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Drives Mounting and Caching</a:t>
            </a:r>
          </a:p>
          <a:p>
            <a:endParaRPr lang="en-US" dirty="0" smtClean="0"/>
          </a:p>
          <a:p>
            <a:r>
              <a:rPr lang="en-US" b="1" dirty="0" smtClean="0"/>
              <a:t>Speaker Notes</a:t>
            </a:r>
          </a:p>
          <a:p>
            <a:pPr marL="171450" indent="-171450">
              <a:buFont typeface="Arial" pitchFamily="34" charset="0"/>
              <a:buChar char="•"/>
            </a:pPr>
            <a:r>
              <a:rPr lang="en-NZ" dirty="0" smtClean="0"/>
              <a:t>A Windows Azure drive acts as a local drive mounted on the file system and is accessible to code running in a role. </a:t>
            </a:r>
          </a:p>
          <a:p>
            <a:pPr marL="171450" indent="-171450">
              <a:buFont typeface="Arial" pitchFamily="34" charset="0"/>
              <a:buChar char="•"/>
            </a:pPr>
            <a:r>
              <a:rPr lang="en-NZ" dirty="0" smtClean="0"/>
              <a:t>The data written to a Windows Azure drive is stored in a page blob defined within the Windows Azure Blob service, and cached on the local file system.</a:t>
            </a:r>
          </a:p>
          <a:p>
            <a:pPr marL="171450" indent="-171450">
              <a:buFont typeface="Arial" pitchFamily="34" charset="0"/>
              <a:buChar char="•"/>
            </a:pPr>
            <a:r>
              <a:rPr lang="en-NZ" dirty="0" smtClean="0"/>
              <a:t>Because data written to the drive is stored in a page blob, the data is Durable.</a:t>
            </a:r>
            <a:endParaRPr lang="en-US" baseline="0" dirty="0" smtClean="0"/>
          </a:p>
          <a:p>
            <a:pPr marL="0" indent="0">
              <a:buFont typeface="Arial" pitchFamily="34" charset="0"/>
              <a:buNone/>
            </a:pPr>
            <a:r>
              <a:rPr lang="en-US" b="1" baseline="0" dirty="0" smtClean="0"/>
              <a:t>Notes</a:t>
            </a:r>
          </a:p>
          <a:p>
            <a:r>
              <a:rPr lang="en-US" dirty="0" smtClean="0"/>
              <a:t>http://blogs.msdn.com/b/windowsazure/archive/2009/11/05/introducing-the-windows-azure-content-delivery-network.aspx</a:t>
            </a:r>
          </a:p>
          <a:p>
            <a:endParaRPr lang="en-US" dirty="0" smtClean="0"/>
          </a:p>
          <a:p>
            <a:endParaRPr lang="en-US" dirty="0" smtClean="0"/>
          </a:p>
          <a:p>
            <a:endParaRPr lang="en-US" dirty="0" smtClean="0"/>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Tree>
    <p:extLst>
      <p:ext uri="{BB962C8B-B14F-4D97-AF65-F5344CB8AC3E}">
        <p14:creationId xmlns:p14="http://schemas.microsoft.com/office/powerpoint/2010/main" val="28689455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b="1" dirty="0" smtClean="0"/>
              <a:t>Slide Objectives</a:t>
            </a:r>
          </a:p>
          <a:p>
            <a:pPr marL="171450" indent="-171450">
              <a:buFont typeface="Arial" pitchFamily="34" charset="0"/>
              <a:buChar char="•"/>
            </a:pPr>
            <a:r>
              <a:rPr lang="en-US" b="0" dirty="0" smtClean="0"/>
              <a:t>Understand Drives API</a:t>
            </a:r>
          </a:p>
          <a:p>
            <a:endParaRPr lang="en-US" dirty="0" smtClean="0"/>
          </a:p>
          <a:p>
            <a:r>
              <a:rPr lang="en-US" b="1" dirty="0" smtClean="0"/>
              <a:t>Speaker Notes</a:t>
            </a:r>
          </a:p>
          <a:p>
            <a:pPr marL="171450" indent="-171450">
              <a:buFont typeface="Arial" pitchFamily="34" charset="0"/>
              <a:buChar char="•"/>
            </a:pPr>
            <a:r>
              <a:rPr lang="en-US" b="0" dirty="0" smtClean="0"/>
              <a:t>In</a:t>
            </a:r>
            <a:r>
              <a:rPr lang="en-US" b="0" baseline="0" dirty="0" smtClean="0"/>
              <a:t> Storage Client API</a:t>
            </a:r>
          </a:p>
          <a:p>
            <a:pPr marL="384431" lvl="1" indent="-171450">
              <a:buFont typeface="Arial" pitchFamily="34" charset="0"/>
              <a:buChar char="•"/>
            </a:pPr>
            <a:r>
              <a:rPr lang="en-US" b="0" baseline="0" dirty="0" smtClean="0"/>
              <a:t>No equivalent REST calls</a:t>
            </a:r>
          </a:p>
          <a:p>
            <a:pPr marL="171450" lvl="0" indent="-171450">
              <a:buFont typeface="Arial" pitchFamily="34" charset="0"/>
              <a:buChar char="•"/>
            </a:pPr>
            <a:r>
              <a:rPr lang="en-NZ" dirty="0" smtClean="0"/>
              <a:t>A Windows Azure drive may be mounted as a writable drive, or as a read-only drive if it is created from a snapshot of a page blob.</a:t>
            </a:r>
          </a:p>
          <a:p>
            <a:pPr marL="384431" lvl="1" indent="-171450">
              <a:buFont typeface="Arial" pitchFamily="34" charset="0"/>
              <a:buChar char="•"/>
            </a:pPr>
            <a:r>
              <a:rPr lang="en-NZ" dirty="0" smtClean="0"/>
              <a:t>To create a read-only drive, call the </a:t>
            </a:r>
            <a:r>
              <a:rPr lang="en-NZ" dirty="0" smtClean="0">
                <a:hlinkClick r:id="rId3"/>
              </a:rPr>
              <a:t>Snapshot</a:t>
            </a:r>
            <a:r>
              <a:rPr lang="en-NZ" dirty="0" smtClean="0"/>
              <a:t> method to create a new snapshot and return the snapshot's URI, then create a new instance of the </a:t>
            </a:r>
            <a:r>
              <a:rPr lang="en-NZ" b="1" dirty="0" smtClean="0"/>
              <a:t>CloudDrive</a:t>
            </a:r>
            <a:r>
              <a:rPr lang="en-NZ" dirty="0" smtClean="0"/>
              <a:t> object from the snapshot's URI and mount the drive	</a:t>
            </a:r>
          </a:p>
          <a:p>
            <a:pPr marL="171450" lvl="0" indent="-171450">
              <a:buFont typeface="Arial" pitchFamily="34" charset="0"/>
              <a:buChar char="•"/>
            </a:pPr>
            <a:r>
              <a:rPr lang="en-NZ" dirty="0" smtClean="0"/>
              <a:t>Before a role instance mounts a drive for the first time, it must initialize the cache by calling the </a:t>
            </a:r>
            <a:r>
              <a:rPr lang="en-NZ" dirty="0" smtClean="0">
                <a:hlinkClick r:id="rId4"/>
              </a:rPr>
              <a:t>InitializeCache</a:t>
            </a:r>
            <a:r>
              <a:rPr lang="en-NZ" dirty="0" smtClean="0"/>
              <a:t> method.</a:t>
            </a:r>
            <a:endParaRPr lang="en-US" b="0" baseline="0" dirty="0" smtClean="0"/>
          </a:p>
          <a:p>
            <a:pPr marL="171450" lvl="0" indent="-171450">
              <a:buFont typeface="Arial" pitchFamily="34" charset="0"/>
              <a:buChar char="•"/>
            </a:pPr>
            <a:r>
              <a:rPr lang="en-NZ" dirty="0" smtClean="0"/>
              <a:t>When a role instance mounts a writable drive, it acquires an exclusive-write lease on the associated page blob that it retains as long as the drive is mounted. </a:t>
            </a:r>
          </a:p>
          <a:p>
            <a:pPr marL="384431" lvl="1" indent="-171450">
              <a:buFont typeface="Arial" pitchFamily="34" charset="0"/>
              <a:buChar char="•"/>
            </a:pPr>
            <a:r>
              <a:rPr lang="en-NZ" dirty="0" smtClean="0"/>
              <a:t>If the same role instance attempts to mount a drive with the same URI a second time, the operation is ignored and the Mount method returns the local path to the existing drive.</a:t>
            </a:r>
            <a:endParaRPr lang="en-US" b="0" baseline="0" dirty="0" smtClean="0"/>
          </a:p>
          <a:p>
            <a:pPr marL="171450" indent="-171450">
              <a:buFont typeface="Arial" pitchFamily="34" charset="0"/>
              <a:buChar char="•"/>
            </a:pPr>
            <a:endParaRPr lang="en-US" b="0" dirty="0" smtClean="0"/>
          </a:p>
          <a:p>
            <a:pPr marL="171450" indent="-171450">
              <a:buFont typeface="Arial" pitchFamily="34" charset="0"/>
              <a:buChar char="•"/>
            </a:pPr>
            <a:endParaRPr lang="en-US" baseline="0" dirty="0" smtClean="0"/>
          </a:p>
          <a:p>
            <a:pPr marL="0" indent="0">
              <a:buFont typeface="Arial" pitchFamily="34" charset="0"/>
              <a:buNone/>
            </a:pPr>
            <a:r>
              <a:rPr lang="en-US" b="1" baseline="0" dirty="0" smtClean="0"/>
              <a:t>Notes</a:t>
            </a:r>
          </a:p>
          <a:p>
            <a:pPr marL="0" indent="0">
              <a:buFont typeface="Arial" pitchFamily="34" charset="0"/>
              <a:buNone/>
            </a:pPr>
            <a:r>
              <a:rPr lang="en-US" b="0" baseline="0" dirty="0" smtClean="0"/>
              <a:t>http://msdn.microsoft.com/en-us/library/microsoft.windowsazure.storageclient.clouddrive_members.aspx</a:t>
            </a:r>
          </a:p>
          <a:p>
            <a:r>
              <a:rPr lang="en-US" dirty="0" smtClean="0"/>
              <a:t>http://msdn.microsoft.com/en-us/library/microsoft.windowsazure.storageclient.clouddrive.mount.aspx</a:t>
            </a:r>
          </a:p>
          <a:p>
            <a:endParaRPr lang="en-US" dirty="0" smtClean="0"/>
          </a:p>
          <a:p>
            <a:endParaRPr lang="en-US" dirty="0" smtClean="0"/>
          </a:p>
          <a:p>
            <a:endParaRPr lang="en-US" dirty="0" smtClean="0"/>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Tree>
    <p:extLst>
      <p:ext uri="{BB962C8B-B14F-4D97-AF65-F5344CB8AC3E}">
        <p14:creationId xmlns:p14="http://schemas.microsoft.com/office/powerpoint/2010/main" val="12672534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pPr marL="171450" indent="-171450">
              <a:buFont typeface="Arial" pitchFamily="34" charset="0"/>
              <a:buChar char="•"/>
            </a:pPr>
            <a:r>
              <a:rPr lang="en-US" b="0" dirty="0" smtClean="0"/>
              <a:t>Understand Drives under</a:t>
            </a:r>
            <a:r>
              <a:rPr lang="en-US" b="0" baseline="0" dirty="0" smtClean="0"/>
              <a:t> Failure scenarios</a:t>
            </a:r>
            <a:endParaRPr lang="en-US" b="0" dirty="0" smtClean="0"/>
          </a:p>
          <a:p>
            <a:endParaRPr lang="en-US" dirty="0" smtClean="0"/>
          </a:p>
          <a:p>
            <a:r>
              <a:rPr lang="en-US" b="1" dirty="0" smtClean="0"/>
              <a:t>Speaker Notes</a:t>
            </a:r>
          </a:p>
          <a:p>
            <a:pPr marL="171450" indent="-171450">
              <a:buFont typeface="Arial" pitchFamily="34" charset="0"/>
              <a:buChar char="•"/>
            </a:pPr>
            <a:r>
              <a:rPr lang="en-US" b="0" dirty="0" smtClean="0"/>
              <a:t>All writes must be flushed to be persisted to the underlying Page Blob</a:t>
            </a:r>
          </a:p>
          <a:p>
            <a:pPr marL="171450" indent="-171450">
              <a:buFont typeface="Arial" pitchFamily="34" charset="0"/>
              <a:buChar char="•"/>
            </a:pPr>
            <a:endParaRPr lang="en-US" b="0" dirty="0" smtClean="0"/>
          </a:p>
          <a:p>
            <a:pPr marL="171450" indent="-171450">
              <a:buFont typeface="Arial" pitchFamily="34" charset="0"/>
              <a:buChar char="•"/>
            </a:pPr>
            <a:r>
              <a:rPr lang="en-US" b="0" dirty="0" smtClean="0"/>
              <a:t>Read/Write drives maintain a lease</a:t>
            </a:r>
          </a:p>
          <a:p>
            <a:pPr marL="384431" lvl="1" indent="-171450">
              <a:buFont typeface="Arial" pitchFamily="34" charset="0"/>
              <a:buChar char="•"/>
            </a:pPr>
            <a:r>
              <a:rPr lang="en-US" b="0" dirty="0" smtClean="0"/>
              <a:t>Unmount drives in OnStop method of Role</a:t>
            </a:r>
          </a:p>
          <a:p>
            <a:pPr marL="384431" lvl="1" indent="-171450">
              <a:buFont typeface="Arial" pitchFamily="34" charset="0"/>
              <a:buChar char="•"/>
            </a:pPr>
            <a:r>
              <a:rPr lang="en-US" b="0" dirty="0" smtClean="0"/>
              <a:t>In failure will need to wait for lease to expire &lt; 1 minute</a:t>
            </a:r>
            <a:r>
              <a:rPr lang="en-US" b="0" baseline="0" dirty="0" smtClean="0"/>
              <a:t> before remounting</a:t>
            </a:r>
            <a:endParaRPr lang="en-US" b="0" dirty="0" smtClean="0"/>
          </a:p>
          <a:p>
            <a:pPr marL="171450" indent="-171450">
              <a:buFont typeface="Arial" pitchFamily="34" charset="0"/>
              <a:buChar char="•"/>
            </a:pPr>
            <a:endParaRPr lang="en-US" baseline="0" dirty="0" smtClean="0"/>
          </a:p>
          <a:p>
            <a:pPr marL="0" indent="0">
              <a:buFont typeface="Arial" pitchFamily="34" charset="0"/>
              <a:buNone/>
            </a:pPr>
            <a:r>
              <a:rPr lang="en-US" b="1" baseline="0" dirty="0" smtClean="0"/>
              <a:t>Notes</a:t>
            </a:r>
          </a:p>
          <a:p>
            <a:pPr marL="0" indent="0">
              <a:buFont typeface="Arial" pitchFamily="34" charset="0"/>
              <a:buNone/>
            </a:pPr>
            <a:r>
              <a:rPr lang="en-US" b="0" baseline="0" dirty="0" smtClean="0"/>
              <a:t>http://social.msdn.microsoft.com/Forums/en/windowsazure/thread/5742e360-6ea9-44b4-bd59-edf4c95d5e2a</a:t>
            </a:r>
            <a:endParaRPr lang="en-US" dirty="0" smtClean="0"/>
          </a:p>
          <a:p>
            <a:endParaRPr lang="en-US" dirty="0" smtClean="0"/>
          </a:p>
          <a:p>
            <a:endParaRPr lang="en-US" dirty="0" smtClean="0"/>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Tree>
    <p:extLst>
      <p:ext uri="{BB962C8B-B14F-4D97-AF65-F5344CB8AC3E}">
        <p14:creationId xmlns:p14="http://schemas.microsoft.com/office/powerpoint/2010/main" val="34507960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Tree>
    <p:extLst>
      <p:ext uri="{BB962C8B-B14F-4D97-AF65-F5344CB8AC3E}">
        <p14:creationId xmlns:p14="http://schemas.microsoft.com/office/powerpoint/2010/main" val="34876325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a:t>
            </a:r>
          </a:p>
          <a:p>
            <a:endParaRPr lang="en-US" dirty="0" smtClean="0"/>
          </a:p>
          <a:p>
            <a:r>
              <a:rPr lang="en-US" b="1" dirty="0" smtClean="0"/>
              <a:t>Speaker Notes</a:t>
            </a:r>
          </a:p>
          <a:p>
            <a:pPr marL="171450" indent="-171450">
              <a:buFont typeface="Arial" pitchFamily="34" charset="0"/>
              <a:buChar char="•"/>
            </a:pPr>
            <a:r>
              <a:rPr lang="en-NZ" dirty="0" smtClean="0"/>
              <a:t>The Table service provides structured storage in the form of tables. </a:t>
            </a:r>
          </a:p>
          <a:p>
            <a:pPr marL="171450" indent="-171450">
              <a:buFont typeface="Arial" pitchFamily="34" charset="0"/>
              <a:buChar char="•"/>
            </a:pPr>
            <a:r>
              <a:rPr lang="en-NZ" dirty="0" smtClean="0"/>
              <a:t>The Table service supports a REST API that is compliant with the ADO.NET Data Services REST API. </a:t>
            </a:r>
          </a:p>
          <a:p>
            <a:pPr marL="171450" indent="-171450">
              <a:buFont typeface="Arial" pitchFamily="34" charset="0"/>
              <a:buChar char="•"/>
            </a:pPr>
            <a:r>
              <a:rPr lang="en-NZ" dirty="0" smtClean="0"/>
              <a:t>Developers may also use the .NET Client Library for ADO.NET Data Services to access the Table service.</a:t>
            </a:r>
            <a:endParaRPr lang="en-US" b="1"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38</a:t>
            </a:fld>
            <a:endParaRPr lang="en-US" dirty="0"/>
          </a:p>
        </p:txBody>
      </p:sp>
    </p:spTree>
    <p:extLst>
      <p:ext uri="{BB962C8B-B14F-4D97-AF65-F5344CB8AC3E}">
        <p14:creationId xmlns:p14="http://schemas.microsoft.com/office/powerpoint/2010/main" val="18914600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b="1" dirty="0" smtClean="0"/>
              <a:t>Slide Objectives</a:t>
            </a:r>
          </a:p>
          <a:p>
            <a:pPr marL="171450" indent="-171450">
              <a:buFont typeface="Arial" pitchFamily="34" charset="0"/>
              <a:buChar char="•"/>
            </a:pPr>
            <a:r>
              <a:rPr lang="en-US" b="0" dirty="0" smtClean="0"/>
              <a:t>Understand Tables</a:t>
            </a:r>
          </a:p>
          <a:p>
            <a:endParaRPr lang="en-US" dirty="0" smtClean="0"/>
          </a:p>
          <a:p>
            <a:r>
              <a:rPr lang="en-US" b="1" dirty="0" smtClean="0"/>
              <a:t>Speaker Notes</a:t>
            </a:r>
          </a:p>
          <a:p>
            <a:pPr marL="171450" indent="-171450">
              <a:buFont typeface="Arial" pitchFamily="34" charset="0"/>
              <a:buChar char="•"/>
            </a:pPr>
            <a:r>
              <a:rPr lang="en-NZ" dirty="0" smtClean="0"/>
              <a:t>Within a storage account, a developer may create named tables. </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 </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Tree>
    <p:extLst>
      <p:ext uri="{BB962C8B-B14F-4D97-AF65-F5344CB8AC3E}">
        <p14:creationId xmlns:p14="http://schemas.microsoft.com/office/powerpoint/2010/main" val="8170658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b="1" dirty="0" smtClean="0"/>
              <a:t>Slide Objectives</a:t>
            </a:r>
          </a:p>
          <a:p>
            <a:pPr marL="171450" indent="-171450">
              <a:buFont typeface="Arial" pitchFamily="34" charset="0"/>
              <a:buChar char="•"/>
            </a:pPr>
            <a:r>
              <a:rPr lang="en-US" b="0" dirty="0" smtClean="0"/>
              <a:t>Understand Tables and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a:t>
            </a:r>
            <a:r>
              <a:rPr lang="en-NZ" baseline="0" dirty="0" smtClean="0"/>
              <a:t> not an RDBMS though</a:t>
            </a:r>
            <a:endParaRPr lang="en-NZ" dirty="0" smtClean="0"/>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http://msdn.microsoft.com/en-us/library/dd179338.aspx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pPr/>
              <a:t>40</a:t>
            </a:fld>
            <a:endParaRPr lang="en-US" dirty="0"/>
          </a:p>
        </p:txBody>
      </p:sp>
    </p:spTree>
    <p:extLst>
      <p:ext uri="{BB962C8B-B14F-4D97-AF65-F5344CB8AC3E}">
        <p14:creationId xmlns:p14="http://schemas.microsoft.com/office/powerpoint/2010/main" val="42437013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a Windows Azure storage account</a:t>
            </a:r>
          </a:p>
          <a:p>
            <a:pPr marL="171450" indent="-171450">
              <a:buFont typeface="Arial" pitchFamily="34" charset="0"/>
              <a:buChar char="•"/>
            </a:pPr>
            <a:endParaRPr lang="en-US" baseline="0" dirty="0" smtClean="0"/>
          </a:p>
          <a:p>
            <a:pPr marL="0" indent="0">
              <a:buFont typeface="Arial" pitchFamily="34" charset="0"/>
              <a:buNone/>
            </a:pPr>
            <a:r>
              <a:rPr lang="en-US" b="1" baseline="0" dirty="0" smtClean="0"/>
              <a:t>Speaking notes</a:t>
            </a:r>
          </a:p>
          <a:p>
            <a:r>
              <a:rPr lang="en-US" dirty="0" smtClean="0"/>
              <a:t>A storage account gives your applications access to Windows Azure Blob, Table, and Queue services located in a geographic region. You need a storage account to use Windows Azure storage. </a:t>
            </a:r>
          </a:p>
          <a:p>
            <a:r>
              <a:rPr lang="en-US" dirty="0" smtClean="0"/>
              <a:t>The storage account represents the highest level of the namespace for accessing the storage services. A storage account can contain up to 100 TB of blob, queue, and table data. You can create up to five storage accounts for your Windows Azure subscription.</a:t>
            </a:r>
          </a:p>
          <a:p>
            <a:pPr marL="0" indent="0">
              <a:buFont typeface="Arial" pitchFamily="34" charset="0"/>
              <a:buNone/>
            </a:pPr>
            <a:endParaRPr lang="en-US" dirty="0" smtClean="0"/>
          </a:p>
          <a:p>
            <a:pPr marL="171450" indent="-171450">
              <a:buFont typeface="Arial" pitchFamily="34" charset="0"/>
              <a:buChar char="•"/>
            </a:pPr>
            <a:r>
              <a:rPr lang="en-US" dirty="0" smtClean="0"/>
              <a:t>A Windows Azure subscription contains storage account</a:t>
            </a:r>
          </a:p>
          <a:p>
            <a:pPr marL="171450" indent="-171450">
              <a:buFont typeface="Arial" pitchFamily="34" charset="0"/>
              <a:buChar char="•"/>
            </a:pPr>
            <a:r>
              <a:rPr lang="en-US" dirty="0" smtClean="0"/>
              <a:t>Can explicitly geo-locate to a sub region or set affinity with other services</a:t>
            </a:r>
          </a:p>
          <a:p>
            <a:pPr marL="171450" indent="-171450">
              <a:buFont typeface="Arial" pitchFamily="34" charset="0"/>
              <a:buChar char="•"/>
            </a:pPr>
            <a:r>
              <a:rPr lang="en-US" dirty="0" smtClean="0"/>
              <a:t>Can enable CDN at the account level (means that public containers will be retrievable via the CDN URL)</a:t>
            </a:r>
            <a:endParaRPr lang="en-US" dirty="0"/>
          </a:p>
        </p:txBody>
      </p:sp>
      <p:sp>
        <p:nvSpPr>
          <p:cNvPr id="4" name="Slide Number Placeholder 3"/>
          <p:cNvSpPr>
            <a:spLocks noGrp="1"/>
          </p:cNvSpPr>
          <p:nvPr>
            <p:ph type="sldNum" sz="quarter" idx="10"/>
          </p:nvPr>
        </p:nvSpPr>
        <p:spPr/>
        <p:txBody>
          <a:bodyPr/>
          <a:lstStyle/>
          <a:p>
            <a:fld id="{DFF0BEB7-DC6A-443D-91D1-0CE0A533CAC5}" type="slidenum">
              <a:rPr lang="en-US" smtClean="0"/>
              <a:pPr/>
              <a:t>4</a:t>
            </a:fld>
            <a:endParaRPr lang="en-US" dirty="0"/>
          </a:p>
        </p:txBody>
      </p:sp>
    </p:spTree>
    <p:extLst>
      <p:ext uri="{BB962C8B-B14F-4D97-AF65-F5344CB8AC3E}">
        <p14:creationId xmlns:p14="http://schemas.microsoft.com/office/powerpoint/2010/main" val="7589129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Flexible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 table can contain entities of any shape</a:t>
            </a:r>
          </a:p>
          <a:p>
            <a:pPr marL="384431" lvl="1" indent="-171450">
              <a:buFont typeface="Arial" pitchFamily="34" charset="0"/>
              <a:buChar char="•"/>
            </a:pPr>
            <a:r>
              <a:rPr lang="en-NZ" dirty="0" smtClean="0"/>
              <a:t>There</a:t>
            </a:r>
            <a:r>
              <a:rPr lang="en-NZ" baseline="0" dirty="0" smtClean="0"/>
              <a:t> is no fixed schema</a:t>
            </a:r>
          </a:p>
          <a:p>
            <a:pPr marL="384431" lvl="1" indent="-171450">
              <a:buFont typeface="Arial" pitchFamily="34" charset="0"/>
              <a:buChar char="•"/>
            </a:pPr>
            <a:r>
              <a:rPr lang="en-NZ" baseline="0" dirty="0" smtClean="0"/>
              <a:t>There is no schema checking</a:t>
            </a:r>
          </a:p>
          <a:p>
            <a:pPr marL="171450" lvl="0" indent="-171450">
              <a:buFont typeface="Arial" pitchFamily="34" charset="0"/>
              <a:buChar char="•"/>
            </a:pPr>
            <a:r>
              <a:rPr lang="en-NZ" baseline="0" dirty="0" smtClean="0"/>
              <a:t>There is no strong typing- not that Birthdate is stored as both a </a:t>
            </a:r>
            <a:r>
              <a:rPr lang="en-NZ" baseline="0" dirty="0" err="1" smtClean="0"/>
              <a:t>datetime</a:t>
            </a:r>
            <a:r>
              <a:rPr lang="en-NZ" baseline="0" dirty="0" smtClean="0"/>
              <a:t> value and as a string</a:t>
            </a:r>
          </a:p>
          <a:p>
            <a:pPr marL="171450" lvl="0" indent="-171450">
              <a:buFont typeface="Arial" pitchFamily="34" charset="0"/>
              <a:buChar char="•"/>
            </a:pPr>
            <a:r>
              <a:rPr lang="en-NZ" baseline="0" dirty="0" smtClean="0"/>
              <a:t>Not that we can add additional columns</a:t>
            </a:r>
            <a:endParaRPr lang="en-NZ"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ED924DC9-2D40-4898-9995-3C224EE0F48B}" type="slidenum">
              <a:rPr lang="en-US" smtClean="0"/>
              <a:t>41</a:t>
            </a:fld>
            <a:endParaRPr lang="en-US" dirty="0"/>
          </a:p>
        </p:txBody>
      </p:sp>
    </p:spTree>
    <p:extLst>
      <p:ext uri="{BB962C8B-B14F-4D97-AF65-F5344CB8AC3E}">
        <p14:creationId xmlns:p14="http://schemas.microsoft.com/office/powerpoint/2010/main" val="169498750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The Basic Query Syntax</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Querying is per the ADO.NET</a:t>
            </a:r>
            <a:r>
              <a:rPr lang="en-NZ" baseline="0" dirty="0" smtClean="0"/>
              <a:t> Data Services spec</a:t>
            </a:r>
            <a:br>
              <a:rPr lang="en-NZ" baseline="0" dirty="0" smtClean="0"/>
            </a:br>
            <a:r>
              <a:rPr lang="en-NZ" baseline="0" dirty="0" smtClean="0"/>
              <a:t>http://msdn.microsoft.com/en-us/library/cc668784.aspx</a:t>
            </a:r>
          </a:p>
          <a:p>
            <a:pPr marL="171450" indent="-171450">
              <a:buFont typeface="Arial" pitchFamily="34" charset="0"/>
              <a:buChar char="•"/>
            </a:pPr>
            <a:r>
              <a:rPr lang="en-NZ" baseline="0" dirty="0" smtClean="0"/>
              <a:t>Should endeavour to always include the Partition key to limit scope of query- partitions always served by a single storage node</a:t>
            </a:r>
            <a:endParaRPr lang="en-NZ"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ED924DC9-2D40-4898-9995-3C224EE0F48B}" type="slidenum">
              <a:rPr lang="en-US" smtClean="0"/>
              <a:t>42</a:t>
            </a:fld>
            <a:endParaRPr lang="en-US" dirty="0"/>
          </a:p>
        </p:txBody>
      </p:sp>
    </p:spTree>
    <p:extLst>
      <p:ext uri="{BB962C8B-B14F-4D97-AF65-F5344CB8AC3E}">
        <p14:creationId xmlns:p14="http://schemas.microsoft.com/office/powerpoint/2010/main" val="42800877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b="1" dirty="0" smtClean="0"/>
              <a:t>Slide Objectives</a:t>
            </a:r>
          </a:p>
          <a:p>
            <a:pPr marL="171450" indent="-171450">
              <a:buFont typeface="Arial" pitchFamily="34" charset="0"/>
              <a:buChar char="•"/>
            </a:pPr>
            <a:r>
              <a:rPr lang="en-US" b="0" dirty="0" smtClean="0"/>
              <a:t>Understand The Partition Key</a:t>
            </a:r>
          </a:p>
          <a:p>
            <a:endParaRPr lang="en-US" dirty="0" smtClean="0"/>
          </a:p>
          <a:p>
            <a:r>
              <a:rPr lang="en-US" b="1" dirty="0" smtClean="0"/>
              <a:t>Speaker Notes</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A table's entities are organized by partition. </a:t>
            </a:r>
          </a:p>
          <a:p>
            <a:pPr marL="171450" indent="-171450">
              <a:buFont typeface="Arial" pitchFamily="34" charset="0"/>
              <a:buChar char="•"/>
            </a:pPr>
            <a:r>
              <a:rPr lang="en-NZ" dirty="0" smtClean="0"/>
              <a:t>A partition is a consecutive range of entities possessing the same partition key value. </a:t>
            </a:r>
          </a:p>
          <a:p>
            <a:pPr marL="171450" indent="-171450">
              <a:buFont typeface="Arial" pitchFamily="34" charset="0"/>
              <a:buChar char="•"/>
            </a:pPr>
            <a:r>
              <a:rPr lang="en-NZ" dirty="0" smtClean="0"/>
              <a:t>The partition key is a unique identifier for the partition within a given table, specified by the </a:t>
            </a:r>
            <a:r>
              <a:rPr lang="en-NZ" b="1" dirty="0" err="1" smtClean="0"/>
              <a:t>PartitionKey</a:t>
            </a:r>
            <a:r>
              <a:rPr lang="en-NZ" dirty="0" smtClean="0"/>
              <a:t> property. </a:t>
            </a:r>
          </a:p>
          <a:p>
            <a:pPr marL="384431" lvl="1" indent="-171450">
              <a:buFont typeface="Arial" pitchFamily="34" charset="0"/>
              <a:buChar char="•"/>
            </a:pPr>
            <a:r>
              <a:rPr lang="en-NZ" dirty="0" smtClean="0"/>
              <a:t>The partition key forms the first part of an entity's unique</a:t>
            </a:r>
            <a:r>
              <a:rPr lang="en-NZ" baseline="0" dirty="0" smtClean="0"/>
              <a:t> identifier within the table</a:t>
            </a:r>
            <a:r>
              <a:rPr lang="en-NZ" dirty="0" smtClean="0"/>
              <a:t>.</a:t>
            </a:r>
          </a:p>
          <a:p>
            <a:pPr marL="384431" lvl="1" indent="-171450">
              <a:buFont typeface="Arial" pitchFamily="34" charset="0"/>
              <a:buChar char="•"/>
            </a:pPr>
            <a:r>
              <a:rPr lang="en-NZ" dirty="0" smtClean="0"/>
              <a:t>The partition key may be a string value up to 1 KB in size.</a:t>
            </a:r>
          </a:p>
          <a:p>
            <a:pPr marL="171450" indent="-171450">
              <a:buFont typeface="Arial" pitchFamily="34" charset="0"/>
              <a:buChar char="•"/>
            </a:pPr>
            <a:r>
              <a:rPr lang="en-NZ" dirty="0" smtClean="0"/>
              <a:t>You must include the </a:t>
            </a:r>
            <a:r>
              <a:rPr lang="en-NZ" b="1" dirty="0" err="1" smtClean="0"/>
              <a:t>PartitionKey</a:t>
            </a:r>
            <a:r>
              <a:rPr lang="en-NZ" dirty="0" smtClean="0"/>
              <a:t> property in every insert, update, and delete operation.</a:t>
            </a:r>
          </a:p>
          <a:p>
            <a:pPr marL="0" indent="0">
              <a:buFont typeface="Arial" pitchFamily="34" charset="0"/>
              <a:buNone/>
            </a:pPr>
            <a:endParaRPr lang="en-US" baseline="0" dirty="0" smtClean="0"/>
          </a:p>
          <a:p>
            <a:pPr marL="0" indent="0">
              <a:buFont typeface="Arial" pitchFamily="34" charset="0"/>
              <a:buNone/>
            </a:pP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http://blogs.msdn.com/b/windowsazurestorage/archive/2010/05/07/understanding-the-scalability-availability-durability-and-billing-of-windows-azure-storage.aspx </a:t>
            </a:r>
          </a:p>
          <a:p>
            <a:r>
              <a:rPr lang="en-US" dirty="0" smtClean="0"/>
              <a:t>http://blogs.msdn.com/b/windowsazurestorage/archive/2010/05/10/windows-azure-storage-abstractions-and-their-scalability-targets.aspx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97F3309C-40B0-400F-9DDF-37D5F192F07E}" type="slidenum">
              <a:rPr lang="en-US" smtClean="0"/>
              <a:pPr/>
              <a:t>43</a:t>
            </a:fld>
            <a:endParaRPr lang="en-US" dirty="0"/>
          </a:p>
        </p:txBody>
      </p:sp>
    </p:spTree>
    <p:extLst>
      <p:ext uri="{BB962C8B-B14F-4D97-AF65-F5344CB8AC3E}">
        <p14:creationId xmlns:p14="http://schemas.microsoft.com/office/powerpoint/2010/main" val="42847959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pPr marL="171450" indent="-171450">
              <a:buFont typeface="Arial" pitchFamily="34" charset="0"/>
              <a:buChar char="•"/>
            </a:pPr>
            <a:r>
              <a:rPr lang="en-US" b="0" dirty="0" smtClean="0"/>
              <a:t>Understand Partition Ranges</a:t>
            </a:r>
          </a:p>
          <a:p>
            <a:endParaRPr lang="en-US" dirty="0" smtClean="0"/>
          </a:p>
          <a:p>
            <a:r>
              <a:rPr lang="en-US" b="1" dirty="0" smtClean="0"/>
              <a:t>Speaker Notes</a:t>
            </a:r>
          </a:p>
          <a:p>
            <a:pPr marL="285750" indent="-285750">
              <a:buFont typeface="Arial" pitchFamily="34" charset="0"/>
              <a:buChar char="•"/>
            </a:pPr>
            <a:r>
              <a:rPr lang="en-US" baseline="0" dirty="0" smtClean="0"/>
              <a:t>DON’T use unique </a:t>
            </a:r>
            <a:r>
              <a:rPr lang="en-US" baseline="0" dirty="0" err="1" smtClean="0"/>
              <a:t>PartionKey</a:t>
            </a:r>
            <a:r>
              <a:rPr lang="en-US" baseline="0" dirty="0" smtClean="0"/>
              <a:t> values for your entities – each entity will then belong to its own partition</a:t>
            </a:r>
          </a:p>
          <a:p>
            <a:pPr marL="285750" indent="-285750">
              <a:buFont typeface="Arial" pitchFamily="34" charset="0"/>
              <a:buChar char="•"/>
            </a:pPr>
            <a:r>
              <a:rPr lang="en-US" dirty="0" smtClean="0"/>
              <a:t>Range partitions group entities that have sequentially, unique </a:t>
            </a:r>
            <a:r>
              <a:rPr lang="en-US" dirty="0" err="1" smtClean="0"/>
              <a:t>PartitionKey</a:t>
            </a:r>
            <a:r>
              <a:rPr lang="en-US" dirty="0" smtClean="0"/>
              <a:t> values to improve the performance of range queries. </a:t>
            </a:r>
          </a:p>
          <a:p>
            <a:pPr marL="285750" indent="-285750">
              <a:buFont typeface="Arial" pitchFamily="34" charset="0"/>
              <a:buChar char="•"/>
            </a:pPr>
            <a:r>
              <a:rPr lang="en-US" dirty="0" smtClean="0"/>
              <a:t>Without range partitions, a range query will need to cross partition boundaries or server boundaries, which can decrease the performance of the query. </a:t>
            </a:r>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endParaRPr lang="en-US" dirty="0" smtClean="0"/>
          </a:p>
        </p:txBody>
      </p:sp>
      <p:sp>
        <p:nvSpPr>
          <p:cNvPr id="4" name="Slide Number Placeholder 3"/>
          <p:cNvSpPr>
            <a:spLocks noGrp="1"/>
          </p:cNvSpPr>
          <p:nvPr>
            <p:ph type="sldNum" sz="quarter" idx="10"/>
          </p:nvPr>
        </p:nvSpPr>
        <p:spPr/>
        <p:txBody>
          <a:bodyPr/>
          <a:lstStyle/>
          <a:p>
            <a:fld id="{508C3800-5C46-4493-B456-B5C0A0B190CA}" type="slidenum">
              <a:rPr lang="en-US" smtClean="0"/>
              <a:pPr/>
              <a:t>44</a:t>
            </a:fld>
            <a:endParaRPr lang="en-US" dirty="0"/>
          </a:p>
        </p:txBody>
      </p:sp>
    </p:spTree>
    <p:extLst>
      <p:ext uri="{BB962C8B-B14F-4D97-AF65-F5344CB8AC3E}">
        <p14:creationId xmlns:p14="http://schemas.microsoft.com/office/powerpoint/2010/main" val="223794005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A25E58-20C3-47A2-B67C-8A1FCB5D4422}" type="slidenum">
              <a:rPr lang="en-US" smtClean="0"/>
              <a:t>45</a:t>
            </a:fld>
            <a:endParaRPr lang="en-US"/>
          </a:p>
        </p:txBody>
      </p:sp>
    </p:spTree>
    <p:extLst>
      <p:ext uri="{BB962C8B-B14F-4D97-AF65-F5344CB8AC3E}">
        <p14:creationId xmlns:p14="http://schemas.microsoft.com/office/powerpoint/2010/main" val="29919343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a Windows Azure storage account</a:t>
            </a:r>
          </a:p>
          <a:p>
            <a:pPr marL="0" indent="0">
              <a:buFont typeface="Arial" pitchFamily="34" charset="0"/>
              <a:buNone/>
            </a:pPr>
            <a:endParaRPr lang="en-US" baseline="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171450" indent="-171450">
              <a:buFont typeface="Arial" pitchFamily="34" charset="0"/>
              <a:buChar char="•"/>
            </a:pPr>
            <a:r>
              <a:rPr lang="en-US" dirty="0" smtClean="0"/>
              <a:t>The Windows Azure Content Delivery Network (CDN) offers developers a global solution for delivering high-bandwidth content by caching blobs and static content of compute instances at physical nodes in the United States, Europe, Asia, Australia and South America.</a:t>
            </a:r>
          </a:p>
          <a:p>
            <a:pPr marL="171450" indent="-171450">
              <a:buFont typeface="Arial" pitchFamily="34" charset="0"/>
              <a:buChar char="•"/>
            </a:pPr>
            <a:r>
              <a:rPr lang="en-US" dirty="0" smtClean="0"/>
              <a:t>A Windows Azure subscription contains storage accounts</a:t>
            </a:r>
          </a:p>
          <a:p>
            <a:pPr marL="171450" indent="-171450">
              <a:buFont typeface="Arial" pitchFamily="34" charset="0"/>
              <a:buChar char="•"/>
            </a:pPr>
            <a:r>
              <a:rPr lang="en-US" dirty="0" smtClean="0"/>
              <a:t>Can explicitly geo-locate to a sub region or set affinity with other services</a:t>
            </a:r>
          </a:p>
          <a:p>
            <a:pPr marL="171450" indent="-171450">
              <a:buFont typeface="Arial" pitchFamily="34" charset="0"/>
              <a:buChar char="•"/>
            </a:pPr>
            <a:r>
              <a:rPr lang="en-US" dirty="0" smtClean="0"/>
              <a:t>Can enable CDN at the account level (means that public containers will be retrievable via the CDN URL)</a:t>
            </a:r>
          </a:p>
          <a:p>
            <a:pPr marL="171450" indent="-171450">
              <a:buFont typeface="Arial" pitchFamily="34" charset="0"/>
              <a:buChar char="•"/>
            </a:pPr>
            <a:r>
              <a:rPr lang="en-US" dirty="0" smtClean="0"/>
              <a:t>100 TBs per account means a</a:t>
            </a:r>
            <a:r>
              <a:rPr lang="en-US" baseline="0" dirty="0" smtClean="0"/>
              <a:t> lot of storage for very little cost</a:t>
            </a:r>
            <a:endParaRPr lang="en-US" dirty="0" smtClean="0"/>
          </a:p>
          <a:p>
            <a:pPr marL="0" indent="0">
              <a:buFont typeface="Arial" pitchFamily="34" charset="0"/>
              <a:buNone/>
            </a:pPr>
            <a:endParaRPr lang="en-US" dirty="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r>
              <a:rPr lang="en-US" dirty="0" smtClean="0"/>
              <a:t>You should change the access keys to your storage account periodically to help keep your storage connections more secure. Two access keys are assigned to enable you to maintain connections to the storage account using one access key while you regenerate the other access key. </a:t>
            </a:r>
          </a:p>
        </p:txBody>
      </p:sp>
      <p:sp>
        <p:nvSpPr>
          <p:cNvPr id="4" name="Slide Number Placeholder 3"/>
          <p:cNvSpPr>
            <a:spLocks noGrp="1"/>
          </p:cNvSpPr>
          <p:nvPr>
            <p:ph type="sldNum" sz="quarter" idx="10"/>
          </p:nvPr>
        </p:nvSpPr>
        <p:spPr/>
        <p:txBody>
          <a:bodyPr/>
          <a:lstStyle/>
          <a:p>
            <a:fld id="{DFF0BEB7-DC6A-443D-91D1-0CE0A533CAC5}" type="slidenum">
              <a:rPr lang="en-US" smtClean="0"/>
              <a:pPr/>
              <a:t>5</a:t>
            </a:fld>
            <a:endParaRPr lang="en-US" dirty="0"/>
          </a:p>
        </p:txBody>
      </p:sp>
    </p:spTree>
    <p:extLst>
      <p:ext uri="{BB962C8B-B14F-4D97-AF65-F5344CB8AC3E}">
        <p14:creationId xmlns:p14="http://schemas.microsoft.com/office/powerpoint/2010/main" val="30832162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3199">
              <a:spcAft>
                <a:spcPts val="340"/>
              </a:spcAft>
              <a:defRPr/>
            </a:pPr>
            <a:r>
              <a:rPr lang="en-US" sz="900" b="1" dirty="0" smtClean="0"/>
              <a:t>Slide Objectives:</a:t>
            </a:r>
          </a:p>
          <a:p>
            <a:pPr marL="174982" indent="-174982">
              <a:buFont typeface="Arial" pitchFamily="34" charset="0"/>
              <a:buChar char="•"/>
            </a:pPr>
            <a:r>
              <a:rPr lang="en-US" sz="900" dirty="0" smtClean="0"/>
              <a:t>Explain the new features recently</a:t>
            </a:r>
            <a:r>
              <a:rPr lang="en-US" sz="900" baseline="0" dirty="0" smtClean="0"/>
              <a:t> added to Windows Azure storage</a:t>
            </a:r>
            <a:r>
              <a:rPr lang="en-US" sz="900" dirty="0" smtClean="0"/>
              <a:t>.  </a:t>
            </a:r>
          </a:p>
          <a:p>
            <a:endParaRPr lang="en-US" sz="90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900" b="1" dirty="0" smtClean="0"/>
              <a:t>VALUE PROP</a:t>
            </a:r>
          </a:p>
          <a:p>
            <a:pPr marL="0" marR="0" lvl="1"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3000" i="1" spc="-38" dirty="0" smtClean="0"/>
              <a:t>Recently</a:t>
            </a:r>
            <a:r>
              <a:rPr lang="en-US" sz="3000" i="1" spc="-38" baseline="0" dirty="0" smtClean="0"/>
              <a:t> added features provide increased functionality and value to Azure storage. </a:t>
            </a:r>
            <a:endParaRPr lang="en-US" sz="4000" dirty="0" smtClean="0"/>
          </a:p>
          <a:p>
            <a:endParaRPr lang="en-US" sz="900" dirty="0" smtClean="0"/>
          </a:p>
          <a:p>
            <a:r>
              <a:rPr lang="en-US" sz="900" b="1" dirty="0" smtClean="0"/>
              <a:t>Speaking Points:</a:t>
            </a:r>
          </a:p>
          <a:p>
            <a:endParaRPr lang="en-US" sz="900" dirty="0" smtClean="0"/>
          </a:p>
          <a:p>
            <a:r>
              <a:rPr lang="en-US" b="1" dirty="0" smtClean="0"/>
              <a:t>Shared Access Signatures (Signed URLs) for Tables and Queues</a:t>
            </a:r>
            <a:r>
              <a:rPr lang="en-US" dirty="0" smtClean="0"/>
              <a:t> – similar to the Shared Access Signature feature previously available for Blobs, this allows account owners to issue URL access to specific resources such as tables, table ranges, queues, blobs and containers while specifying granular sets of permissions. In addition, there are some smaller improvements to Shared Access Signatures for Blobs</a:t>
            </a:r>
          </a:p>
          <a:p>
            <a:endParaRPr lang="en-US" dirty="0" smtClean="0"/>
          </a:p>
          <a:p>
            <a:r>
              <a:rPr lang="en-US" b="1" dirty="0" smtClean="0"/>
              <a:t>Expanded Blob Copy</a:t>
            </a:r>
            <a:r>
              <a:rPr lang="en-US" dirty="0" smtClean="0"/>
              <a:t> – For Blobs, we now support copying blobs between storage accounts and copy blob (even within accounts) is performed as an asynchronous operation. This is available in the new version, but will only work if the destination storage account was created on or after June 7, 2012. Of course, Copy Blob operations within the same account will continue to work for all accounts</a:t>
            </a:r>
          </a:p>
          <a:p>
            <a:endParaRPr lang="en-US" dirty="0" smtClean="0"/>
          </a:p>
          <a:p>
            <a:r>
              <a:rPr lang="en-US" b="1" dirty="0" smtClean="0"/>
              <a:t>Improved Blob Leasing</a:t>
            </a:r>
            <a:r>
              <a:rPr lang="en-US" dirty="0" smtClean="0"/>
              <a:t> – Leasing is now available for blob containers, and allows infinite lease duration. In addition, lease durations between 15-60 seconds are also supported. Changing the lease id (in order to rotate the lease-id across your components) is now supported</a:t>
            </a:r>
          </a:p>
          <a:p>
            <a:endParaRPr lang="en-US" dirty="0" smtClean="0"/>
          </a:p>
          <a:p>
            <a:r>
              <a:rPr lang="en-US" b="1" dirty="0" smtClean="0"/>
              <a:t>Introducing Locally Redundant Storage</a:t>
            </a:r>
            <a:r>
              <a:rPr lang="en-US" dirty="0" smtClean="0"/>
              <a:t> - Storage users are now able turn off geo-replication by choosing </a:t>
            </a:r>
            <a:r>
              <a:rPr lang="en-US" dirty="0" smtClean="0">
                <a:hlinkClick r:id="rId3"/>
              </a:rPr>
              <a:t>Locally Redundant Storage (LRS)</a:t>
            </a:r>
            <a:r>
              <a:rPr lang="en-US" dirty="0" smtClean="0"/>
              <a:t>. LRS provides highly durable and available storage within a single location (sub region). </a:t>
            </a:r>
          </a:p>
          <a:p>
            <a:endParaRPr lang="en-US" dirty="0" smtClean="0"/>
          </a:p>
          <a:p>
            <a:r>
              <a:rPr lang="en-US" b="1" dirty="0" smtClean="0"/>
              <a:t>Choosing Geo Redundant Storage or Locally Redundant Storage</a:t>
            </a:r>
            <a:r>
              <a:rPr lang="en-US" dirty="0" smtClean="0"/>
              <a:t> – By default storage accounts are configured for Geo Redundant Storage (GRS), meaning that Table and Blob data is replicated both within the primary location and also to a location hundreds of miles away (geo-replication). As detailed in this </a:t>
            </a:r>
            <a:r>
              <a:rPr lang="en-US" dirty="0" smtClean="0">
                <a:hlinkClick r:id="rId3"/>
              </a:rPr>
              <a:t>blog post</a:t>
            </a:r>
            <a:r>
              <a:rPr lang="en-US" dirty="0" smtClean="0"/>
              <a:t>, using LRS may be preferable in certain scenarios, and is available at a 23-34% discount compared to GRS. The price of GRS remains unchanged. Please note that a one-time bandwidth charge will apply if you choose to re-enable GRS after switching to LRS. </a:t>
            </a:r>
          </a:p>
          <a:p>
            <a:endParaRPr lang="en-US" dirty="0" smtClean="0"/>
          </a:p>
          <a:p>
            <a:r>
              <a:rPr lang="en-US" b="1" dirty="0" smtClean="0"/>
              <a:t>Configuration of Storage Analytics </a:t>
            </a:r>
            <a:r>
              <a:rPr lang="en-US" dirty="0" smtClean="0"/>
              <a:t>– While our analytics features (metrics and logging) have been available since last summer, configuring them required the user to call the REST API. In the new </a:t>
            </a:r>
            <a:r>
              <a:rPr lang="en-US" dirty="0" smtClean="0">
                <a:hlinkClick r:id="rId4"/>
              </a:rPr>
              <a:t>management portal</a:t>
            </a:r>
            <a:r>
              <a:rPr lang="en-US" dirty="0" smtClean="0"/>
              <a:t>, users can easily configure these features. </a:t>
            </a:r>
          </a:p>
          <a:p>
            <a:endParaRPr lang="en-US" dirty="0" smtClean="0"/>
          </a:p>
          <a:p>
            <a:r>
              <a:rPr lang="en-US" b="1" dirty="0" smtClean="0"/>
              <a:t>Monitoring Storage Metrics</a:t>
            </a:r>
            <a:r>
              <a:rPr lang="en-US" dirty="0" smtClean="0"/>
              <a:t> – Storage users can now also monitor any desired set of metrics tracked in your account </a:t>
            </a:r>
            <a:r>
              <a:rPr lang="en-US" dirty="0" smtClean="0">
                <a:hlinkClick r:id="rId4"/>
              </a:rPr>
              <a:t>via the management portal</a:t>
            </a:r>
            <a:endParaRPr lang="en-US" dirty="0" smtClean="0"/>
          </a:p>
          <a:p>
            <a:endParaRPr lang="en-US" sz="900" dirty="0" smtClean="0"/>
          </a:p>
          <a:p>
            <a:endParaRPr lang="en-US" sz="900" dirty="0" smtClean="0"/>
          </a:p>
          <a:p>
            <a:r>
              <a:rPr lang="en-US" sz="900" b="1" dirty="0" smtClean="0"/>
              <a:t>Notes:</a:t>
            </a:r>
          </a:p>
          <a:p>
            <a:endParaRPr lang="en-US" b="1" dirty="0" smtClean="0"/>
          </a:p>
          <a:p>
            <a:endParaRPr lang="en-US" b="1" dirty="0" smtClean="0"/>
          </a:p>
          <a:p>
            <a:endParaRPr lang="en-US" dirty="0" smtClean="0"/>
          </a:p>
          <a:p>
            <a:endParaRPr lang="en-US" dirty="0" smtClean="0"/>
          </a:p>
          <a:p>
            <a:endParaRPr lang="en-US" dirty="0" smtClean="0"/>
          </a:p>
          <a:p>
            <a:endParaRPr lang="en-US" smtClean="0"/>
          </a:p>
          <a:p>
            <a:endParaRPr lang="en-US" dirty="0"/>
          </a:p>
        </p:txBody>
      </p:sp>
      <p:sp>
        <p:nvSpPr>
          <p:cNvPr id="4" name="Slide Number Placeholder 3"/>
          <p:cNvSpPr>
            <a:spLocks noGrp="1"/>
          </p:cNvSpPr>
          <p:nvPr>
            <p:ph type="sldNum" sz="quarter" idx="10"/>
          </p:nvPr>
        </p:nvSpPr>
        <p:spPr/>
        <p:txBody>
          <a:bodyPr/>
          <a:lstStyle/>
          <a:p>
            <a:fld id="{94A25E58-20C3-47A2-B67C-8A1FCB5D4422}" type="slidenum">
              <a:rPr lang="en-US" smtClean="0"/>
              <a:t>6</a:t>
            </a:fld>
            <a:endParaRPr lang="en-US"/>
          </a:p>
        </p:txBody>
      </p:sp>
    </p:spTree>
    <p:extLst>
      <p:ext uri="{BB962C8B-B14F-4D97-AF65-F5344CB8AC3E}">
        <p14:creationId xmlns:p14="http://schemas.microsoft.com/office/powerpoint/2010/main" val="3493768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the Development Storage Service</a:t>
            </a:r>
          </a:p>
          <a:p>
            <a:pPr marL="0" indent="0">
              <a:buFont typeface="Arial" pitchFamily="34" charset="0"/>
              <a:buNone/>
            </a:pPr>
            <a:endParaRPr lang="en-US" baseline="0"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VALUE PROP</a:t>
            </a:r>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171450" indent="-171450">
              <a:buFont typeface="Arial" pitchFamily="34" charset="0"/>
              <a:buChar char="•"/>
            </a:pPr>
            <a:r>
              <a:rPr lang="en-US" dirty="0" smtClean="0"/>
              <a:t>Client side simulator of storage in the cloud. </a:t>
            </a:r>
          </a:p>
          <a:p>
            <a:pPr marL="171450" indent="-171450">
              <a:buFont typeface="Arial" pitchFamily="34" charset="0"/>
              <a:buChar char="•"/>
            </a:pPr>
            <a:r>
              <a:rPr lang="en-US" dirty="0" smtClean="0"/>
              <a:t>Allows completely disconnected (e.g. while travelling on a plane) development of Windows Azure apps</a:t>
            </a:r>
          </a:p>
          <a:p>
            <a:pPr marL="171450" indent="-171450">
              <a:buFont typeface="Arial" pitchFamily="34" charset="0"/>
              <a:buChar char="•"/>
            </a:pPr>
            <a:r>
              <a:rPr lang="en-US" dirty="0" smtClean="0"/>
              <a:t>Can consume just like Cloud storage- from Development Fabric, from another application running locally</a:t>
            </a:r>
          </a:p>
          <a:p>
            <a:pPr marL="171450" indent="-171450">
              <a:buFont typeface="Arial" pitchFamily="34" charset="0"/>
              <a:buChar char="•"/>
            </a:pPr>
            <a:r>
              <a:rPr lang="en-US" dirty="0" smtClean="0"/>
              <a:t>Is locked down so that it cannot be called from off the box</a:t>
            </a:r>
          </a:p>
          <a:p>
            <a:pPr marL="384431" lvl="1" indent="-171450">
              <a:buFont typeface="Arial" pitchFamily="34" charset="0"/>
              <a:buChar char="•"/>
            </a:pPr>
            <a:r>
              <a:rPr lang="en-US" dirty="0" smtClean="0"/>
              <a:t>If you need this capability run a reverse proxy on the dev machine</a:t>
            </a:r>
          </a:p>
          <a:p>
            <a:pPr marL="171450" lvl="0" indent="-171450">
              <a:buFont typeface="Arial" pitchFamily="34" charset="0"/>
              <a:buChar char="•"/>
            </a:pPr>
            <a:r>
              <a:rPr lang="en-US" dirty="0" smtClean="0"/>
              <a:t>Can use CSRun</a:t>
            </a:r>
            <a:r>
              <a:rPr lang="en-US" baseline="0" dirty="0" smtClean="0"/>
              <a:t> to start and stop service</a:t>
            </a:r>
          </a:p>
          <a:p>
            <a:pPr marL="384431" lvl="1" indent="-171450">
              <a:buFont typeface="Arial" pitchFamily="34" charset="0"/>
              <a:buChar char="•"/>
            </a:pPr>
            <a:r>
              <a:rPr lang="en-US" baseline="0" dirty="0" smtClean="0"/>
              <a:t>More on this in Day 3</a:t>
            </a:r>
          </a:p>
          <a:p>
            <a:pPr marL="171450" lvl="0" indent="-171450">
              <a:buFont typeface="Arial" pitchFamily="34" charset="0"/>
              <a:buChar char="•"/>
            </a:pPr>
            <a:r>
              <a:rPr lang="en-US" baseline="0" dirty="0" smtClean="0"/>
              <a:t>Uses a single fixed account. The account name and key are always the same</a:t>
            </a:r>
          </a:p>
          <a:p>
            <a:pPr marL="384431" lvl="1" indent="-171450">
              <a:buFont typeface="Arial" pitchFamily="34" charset="0"/>
              <a:buChar char="•"/>
            </a:pPr>
            <a:r>
              <a:rPr lang="en-US" baseline="0" dirty="0" smtClean="0"/>
              <a:t>Anyone memorized the Account key yet? Eby8vd…..</a:t>
            </a:r>
            <a:endParaRPr lang="en-US" dirty="0" smtClean="0"/>
          </a:p>
          <a:p>
            <a:pPr marL="384431" lvl="1" indent="-171450">
              <a:buFont typeface="Arial" pitchFamily="34" charset="0"/>
              <a:buChar char="•"/>
            </a:pPr>
            <a:endParaRPr lang="en-US" dirty="0" smtClean="0"/>
          </a:p>
          <a:p>
            <a:pPr marL="212981" lvl="1" indent="0">
              <a:buFont typeface="Arial" pitchFamily="34" charset="0"/>
              <a:buNone/>
            </a:pPr>
            <a:r>
              <a:rPr lang="en-US" b="1" dirty="0" smtClean="0"/>
              <a:t>Notes</a:t>
            </a:r>
          </a:p>
          <a:p>
            <a:pPr marL="212981" lvl="1" indent="0">
              <a:buFont typeface="Arial" pitchFamily="34" charset="0"/>
              <a:buNone/>
            </a:pPr>
            <a:r>
              <a:rPr lang="en-US" b="0" dirty="0" smtClean="0"/>
              <a:t>http://msdn.microsoft.com/en-us/library/dd179339.aspx</a:t>
            </a:r>
          </a:p>
          <a:p>
            <a:r>
              <a:rPr lang="en-NZ" dirty="0" smtClean="0"/>
              <a:t>The Windows® Azure™ SDK development environment includes development storage, a utility that simulates the Blob, Queue, and Table services available in the cloud. If you are building a hosted service that employs storage services or writing any external application that calls storage services, you can test locally against development storage.</a:t>
            </a:r>
          </a:p>
          <a:p>
            <a:r>
              <a:rPr lang="en-NZ" dirty="0" smtClean="0"/>
              <a:t>The development storage utility provides a user interface to view the status of the local storage services and to start, stop, and reset them.</a:t>
            </a:r>
          </a:p>
          <a:p>
            <a:r>
              <a:rPr lang="en-NZ" dirty="0" smtClean="0"/>
              <a:t>This topic contains the following subtopics:</a:t>
            </a:r>
          </a:p>
          <a:p>
            <a:pPr marL="212981" lvl="1" indent="0">
              <a:buFont typeface="Arial" pitchFamily="34" charset="0"/>
              <a:buNone/>
            </a:pPr>
            <a:endParaRPr lang="en-US" b="1" dirty="0" smtClean="0"/>
          </a:p>
          <a:p>
            <a:pPr marL="212981" lvl="1" indent="0">
              <a:buFont typeface="Arial" pitchFamily="34" charset="0"/>
              <a:buNone/>
            </a:pPr>
            <a:endParaRPr lang="en-US" b="1" dirty="0"/>
          </a:p>
        </p:txBody>
      </p:sp>
      <p:sp>
        <p:nvSpPr>
          <p:cNvPr id="4" name="Slide Number Placeholder 3"/>
          <p:cNvSpPr>
            <a:spLocks noGrp="1"/>
          </p:cNvSpPr>
          <p:nvPr>
            <p:ph type="sldNum" sz="quarter" idx="10"/>
          </p:nvPr>
        </p:nvSpPr>
        <p:spPr/>
        <p:txBody>
          <a:bodyPr/>
          <a:lstStyle/>
          <a:p>
            <a:fld id="{DFF0BEB7-DC6A-443D-91D1-0CE0A533CAC5}" type="slidenum">
              <a:rPr lang="en-US" smtClean="0"/>
              <a:pPr/>
              <a:t>7</a:t>
            </a:fld>
            <a:endParaRPr lang="en-US" dirty="0"/>
          </a:p>
        </p:txBody>
      </p:sp>
    </p:spTree>
    <p:extLst>
      <p:ext uri="{BB962C8B-B14F-4D97-AF65-F5344CB8AC3E}">
        <p14:creationId xmlns:p14="http://schemas.microsoft.com/office/powerpoint/2010/main" val="2171186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Discuss the underlying</a:t>
            </a:r>
            <a:r>
              <a:rPr lang="en-US" baseline="0" dirty="0" smtClean="0"/>
              <a:t> REST API</a:t>
            </a:r>
          </a:p>
          <a:p>
            <a:pPr marL="171450" indent="-171450">
              <a:buFont typeface="Arial" pitchFamily="34" charset="0"/>
              <a:buChar char="•"/>
            </a:pPr>
            <a:r>
              <a:rPr lang="en-US" baseline="0" dirty="0" smtClean="0"/>
              <a:t>Discuss the Client API in the SDK- that provides convenient way to call REST service</a:t>
            </a:r>
          </a:p>
          <a:p>
            <a:pPr marL="171450" indent="-171450">
              <a:buFont typeface="Arial" pitchFamily="34" charset="0"/>
              <a:buChar char="•"/>
            </a:pPr>
            <a:endParaRPr lang="en-US" baseline="0" dirty="0" smtClean="0"/>
          </a:p>
          <a:p>
            <a:pPr marL="0" indent="0">
              <a:buFont typeface="Arial" pitchFamily="34" charset="0"/>
              <a:buNone/>
            </a:pPr>
            <a:r>
              <a:rPr lang="en-US" b="1" baseline="0" dirty="0" smtClean="0"/>
              <a:t>Speaking notes</a:t>
            </a:r>
          </a:p>
          <a:p>
            <a:pPr marL="171450" indent="-171450">
              <a:buFont typeface="Arial" pitchFamily="34" charset="0"/>
              <a:buChar char="•"/>
            </a:pPr>
            <a:r>
              <a:rPr lang="en-US" dirty="0" smtClean="0"/>
              <a:t>Windows Azure Storage is exposed as RESTdful</a:t>
            </a:r>
            <a:r>
              <a:rPr lang="en-US" baseline="0" dirty="0" smtClean="0"/>
              <a:t> web service</a:t>
            </a:r>
          </a:p>
          <a:p>
            <a:pPr marL="171450" indent="-171450">
              <a:buFont typeface="Arial" pitchFamily="34" charset="0"/>
              <a:buChar char="•"/>
            </a:pPr>
            <a:r>
              <a:rPr lang="en-US" baseline="0" dirty="0" smtClean="0"/>
              <a:t>Can be called from any HTTP client</a:t>
            </a:r>
          </a:p>
          <a:p>
            <a:pPr marL="171450" indent="-171450">
              <a:buFont typeface="Arial" pitchFamily="34" charset="0"/>
              <a:buChar char="•"/>
            </a:pPr>
            <a:endParaRPr lang="en-US" baseline="0" dirty="0" smtClean="0"/>
          </a:p>
          <a:p>
            <a:pPr marL="171450" indent="-171450">
              <a:buFont typeface="Arial" pitchFamily="34" charset="0"/>
              <a:buChar char="•"/>
            </a:pPr>
            <a:r>
              <a:rPr lang="en-US" baseline="0" dirty="0" smtClean="0"/>
              <a:t>For .NET developers Microsoft ships a client SDK</a:t>
            </a:r>
          </a:p>
          <a:p>
            <a:pPr marL="171450" indent="-171450">
              <a:buFont typeface="Arial" pitchFamily="34" charset="0"/>
              <a:buChar char="•"/>
            </a:pPr>
            <a:r>
              <a:rPr lang="en-US" baseline="0" dirty="0" smtClean="0"/>
              <a:t>Managed code library for calling the RESTful services</a:t>
            </a:r>
          </a:p>
          <a:p>
            <a:pPr marL="171450" indent="-171450">
              <a:buFont typeface="Arial" pitchFamily="34" charset="0"/>
              <a:buChar char="•"/>
            </a:pPr>
            <a:r>
              <a:rPr lang="en-US" baseline="0" dirty="0" smtClean="0"/>
              <a:t>Hides many of the complexities of the service</a:t>
            </a:r>
          </a:p>
          <a:p>
            <a:pPr marL="384431" lvl="1" indent="-171450">
              <a:buFont typeface="Arial" pitchFamily="34" charset="0"/>
              <a:buChar char="•"/>
            </a:pPr>
            <a:r>
              <a:rPr lang="en-US" baseline="0" dirty="0" smtClean="0"/>
              <a:t>Auto retries</a:t>
            </a:r>
          </a:p>
          <a:p>
            <a:pPr marL="171450" lvl="0" indent="-171450">
              <a:buFont typeface="Arial" pitchFamily="34" charset="0"/>
              <a:buChar char="•"/>
            </a:pPr>
            <a:r>
              <a:rPr lang="en-US" baseline="0" dirty="0" smtClean="0"/>
              <a:t>Also provide a lower level Protocol library with useful helper tools</a:t>
            </a:r>
          </a:p>
          <a:p>
            <a:pPr marL="384431" lvl="1" indent="-171450">
              <a:buFont typeface="Arial" pitchFamily="34" charset="0"/>
              <a:buChar char="•"/>
            </a:pPr>
            <a:endParaRPr lang="en-US" baseline="0" dirty="0" smtClean="0"/>
          </a:p>
          <a:p>
            <a:pPr marL="384431" lvl="1" indent="-171450">
              <a:buFont typeface="Arial" pitchFamily="34" charset="0"/>
              <a:buChar char="•"/>
            </a:pPr>
            <a:endParaRPr lang="en-US" baseline="0" dirty="0" smtClean="0"/>
          </a:p>
          <a:p>
            <a:pPr marL="171450" lvl="0" indent="-171450">
              <a:buFont typeface="Arial" pitchFamily="34" charset="0"/>
              <a:buChar char="•"/>
            </a:pPr>
            <a:r>
              <a:rPr lang="en-US" baseline="0" dirty="0" smtClean="0"/>
              <a:t>Important to understand the fundamentals of the REST APIs.</a:t>
            </a:r>
          </a:p>
          <a:p>
            <a:pPr marL="171450" lvl="0" indent="-171450">
              <a:buFont typeface="Arial" pitchFamily="34" charset="0"/>
              <a:buChar char="•"/>
            </a:pPr>
            <a:r>
              <a:rPr lang="en-US" baseline="0" dirty="0" smtClean="0"/>
              <a:t>This deck discusses the REST APIs</a:t>
            </a:r>
          </a:p>
          <a:p>
            <a:pPr marL="171450" lvl="0" indent="-171450">
              <a:buFont typeface="Arial" pitchFamily="34" charset="0"/>
              <a:buChar char="•"/>
            </a:pPr>
            <a:r>
              <a:rPr lang="en-US" baseline="0" dirty="0" smtClean="0"/>
              <a:t>Hands on lab demonstrates the SDK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Tree>
    <p:extLst>
      <p:ext uri="{BB962C8B-B14F-4D97-AF65-F5344CB8AC3E}">
        <p14:creationId xmlns:p14="http://schemas.microsoft.com/office/powerpoint/2010/main" val="3827618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3199">
              <a:spcAft>
                <a:spcPts val="340"/>
              </a:spcAft>
              <a:defRPr/>
            </a:pPr>
            <a:r>
              <a:rPr lang="en-US" sz="1600" b="1" dirty="0" smtClean="0"/>
              <a:t>Slide Objectives:</a:t>
            </a:r>
          </a:p>
          <a:p>
            <a:pPr marL="174982" indent="-174982">
              <a:buFont typeface="Arial" pitchFamily="34" charset="0"/>
              <a:buChar char="•"/>
            </a:pPr>
            <a:r>
              <a:rPr lang="en-US" sz="1600" dirty="0" smtClean="0"/>
              <a:t>Explain the different Storage Libraries and languages</a:t>
            </a:r>
            <a:r>
              <a:rPr lang="en-US" sz="1600" baseline="0" dirty="0" smtClean="0"/>
              <a:t> that can be used to work with Windows Azure Storage</a:t>
            </a:r>
            <a:r>
              <a:rPr lang="en-US" sz="1600" dirty="0" smtClean="0"/>
              <a:t>.  </a:t>
            </a:r>
          </a:p>
          <a:p>
            <a:endParaRPr lang="en-US" sz="160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r>
              <a:rPr lang="en-US" i="1" dirty="0" smtClean="0"/>
              <a:t>Programmatic access to the Blob, Queue, and Table services is available via the Windows Azure client libraries and the Windows Azure storage services REST API.</a:t>
            </a:r>
            <a:endParaRPr lang="en-US" sz="1600" dirty="0" smtClean="0"/>
          </a:p>
          <a:p>
            <a:endParaRPr lang="en-US" sz="1600" dirty="0" smtClean="0"/>
          </a:p>
          <a:p>
            <a:r>
              <a:rPr lang="en-US" sz="1600" b="1" dirty="0" smtClean="0"/>
              <a:t>Speaking Points:</a:t>
            </a:r>
          </a:p>
          <a:p>
            <a:pPr marL="0" marR="0" indent="0" algn="l" defTabSz="914325" rtl="0" eaLnBrk="1" fontAlgn="auto" latinLnBrk="0" hangingPunct="1">
              <a:lnSpc>
                <a:spcPct val="90000"/>
              </a:lnSpc>
              <a:spcBef>
                <a:spcPts val="0"/>
              </a:spcBef>
              <a:spcAft>
                <a:spcPts val="333"/>
              </a:spcAft>
              <a:buClrTx/>
              <a:buSzTx/>
              <a:buFontTx/>
              <a:buNone/>
              <a:tabLst/>
              <a:defRPr/>
            </a:pPr>
            <a:r>
              <a:rPr lang="en-US" b="0" dirty="0" smtClean="0"/>
              <a:t>Windows Azure is an open cloud platform that enables you to quickly build, deploy and manage applications across a global network of Microsoft-managed </a:t>
            </a:r>
            <a:r>
              <a:rPr lang="en-US" b="0" dirty="0" err="1" smtClean="0"/>
              <a:t>datacenters.You</a:t>
            </a:r>
            <a:r>
              <a:rPr lang="en-US" b="0" dirty="0" smtClean="0"/>
              <a:t> can build applications using any language, tool or framework.</a:t>
            </a:r>
            <a:endParaRPr lang="en-US" sz="1600" b="0" dirty="0" smtClean="0"/>
          </a:p>
          <a:p>
            <a:endParaRPr lang="en-US" sz="1600" dirty="0" smtClean="0"/>
          </a:p>
          <a:p>
            <a:r>
              <a:rPr lang="en-US" sz="1600" b="1" dirty="0" smtClean="0"/>
              <a:t>Notes: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94A25E58-20C3-47A2-B67C-8A1FCB5D4422}" type="slidenum">
              <a:rPr lang="en-US" smtClean="0"/>
              <a:t>9</a:t>
            </a:fld>
            <a:endParaRPr lang="en-US"/>
          </a:p>
        </p:txBody>
      </p:sp>
    </p:spTree>
    <p:extLst>
      <p:ext uri="{BB962C8B-B14F-4D97-AF65-F5344CB8AC3E}">
        <p14:creationId xmlns:p14="http://schemas.microsoft.com/office/powerpoint/2010/main" val="11086563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3.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3.wdp"/></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2445419909"/>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779743722"/>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314261343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1067018347"/>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247322638"/>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1905000"/>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1564" y="6338047"/>
            <a:ext cx="2506561" cy="291353"/>
          </a:xfrm>
          <a:prstGeom prst="rect">
            <a:avLst/>
          </a:prstGeom>
        </p:spPr>
      </p:pic>
    </p:spTree>
    <p:extLst>
      <p:ext uri="{BB962C8B-B14F-4D97-AF65-F5344CB8AC3E}">
        <p14:creationId xmlns:p14="http://schemas.microsoft.com/office/powerpoint/2010/main" val="3175494183"/>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2011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2916177859"/>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2206010008"/>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19560393"/>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967894066"/>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1"/>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4" y="4343401"/>
            <a:ext cx="7513637" cy="443199"/>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7"/>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4" y="228600"/>
            <a:ext cx="2497827" cy="290339"/>
          </a:xfrm>
          <a:prstGeom prst="rect">
            <a:avLst/>
          </a:prstGeom>
        </p:spPr>
      </p:pic>
    </p:spTree>
    <p:extLst>
      <p:ext uri="{BB962C8B-B14F-4D97-AF65-F5344CB8AC3E}">
        <p14:creationId xmlns:p14="http://schemas.microsoft.com/office/powerpoint/2010/main" val="36085684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429973442"/>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1618905"/>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943975890"/>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32603770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4064934565"/>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026121945"/>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839951255"/>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4061015657"/>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173" y="2133600"/>
            <a:ext cx="1865060"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lvl="0" defTabSz="1218987"/>
            <a:endParaRPr lang="en-US" sz="1600">
              <a:solidFill>
                <a:srgbClr val="292929"/>
              </a:solidFill>
            </a:endParaRPr>
          </a:p>
        </p:txBody>
      </p:sp>
    </p:spTree>
    <p:extLst>
      <p:ext uri="{BB962C8B-B14F-4D97-AF65-F5344CB8AC3E}">
        <p14:creationId xmlns:p14="http://schemas.microsoft.com/office/powerpoint/2010/main" val="237152936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859109868"/>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15409717"/>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 id="2147483726" r:id="rId18"/>
    <p:sldLayoutId id="2147483729" r:id="rId19"/>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143429032"/>
      </p:ext>
    </p:extLst>
  </p:cSld>
  <p:clrMap bg1="lt1" tx1="dk1" bg2="lt2" tx2="dk2" accent1="accent1" accent2="accent2" accent3="accent3" accent4="accent4" accent5="accent5" accent6="accent6" hlink="hlink" folHlink="folHlink"/>
  <p:sldLayoutIdLst>
    <p:sldLayoutId id="2147483728" r:id="rId1"/>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images.blob.core.windows.net/"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sally.blob.cdn.core.windows.net/"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6.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image" Target="../media/image9.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10.png"/><Relationship Id="rId4" Type="http://schemas.microsoft.com/office/2007/relationships/hdphoto" Target="../media/hdphoto4.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6.xml"/><Relationship Id="rId1" Type="http://schemas.openxmlformats.org/officeDocument/2006/relationships/tags" Target="../tags/tag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msdn.microsoft.com/en-us/gg433135"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Windows </a:t>
            </a:r>
            <a:r>
              <a:rPr lang="en-US"/>
              <a:t>Azure </a:t>
            </a:r>
            <a:r>
              <a:rPr lang="en-US" smtClean="0"/>
              <a:t>Storage</a:t>
            </a:r>
            <a:endParaRPr lang="en-US" dirty="0"/>
          </a:p>
        </p:txBody>
      </p:sp>
    </p:spTree>
    <p:extLst>
      <p:ext uri="{BB962C8B-B14F-4D97-AF65-F5344CB8AC3E}">
        <p14:creationId xmlns:p14="http://schemas.microsoft.com/office/powerpoint/2010/main" val="1719936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smtClean="0"/>
              <a:t>Storage Security</a:t>
            </a:r>
            <a:endParaRPr lang="en-NZ" dirty="0"/>
          </a:p>
        </p:txBody>
      </p:sp>
      <p:sp>
        <p:nvSpPr>
          <p:cNvPr id="3" name="Content Placeholder 2"/>
          <p:cNvSpPr>
            <a:spLocks noGrp="1"/>
          </p:cNvSpPr>
          <p:nvPr>
            <p:ph type="body" sz="quarter" idx="10"/>
          </p:nvPr>
        </p:nvSpPr>
        <p:spPr>
          <a:xfrm>
            <a:off x="519112" y="1447799"/>
            <a:ext cx="11149013" cy="3831818"/>
          </a:xfrm>
        </p:spPr>
        <p:txBody>
          <a:bodyPr/>
          <a:lstStyle/>
          <a:p>
            <a:r>
              <a:rPr lang="en-NZ" dirty="0" smtClean="0">
                <a:solidFill>
                  <a:schemeClr val="accent2">
                    <a:alpha val="99000"/>
                  </a:schemeClr>
                </a:solidFill>
              </a:rPr>
              <a:t>Windows Azure Storage provides simple security for calls to storage service</a:t>
            </a:r>
          </a:p>
          <a:p>
            <a:pPr lvl="1"/>
            <a:r>
              <a:rPr lang="en-NZ" dirty="0" smtClean="0"/>
              <a:t>HTTPS endpoint</a:t>
            </a:r>
          </a:p>
          <a:p>
            <a:pPr lvl="1"/>
            <a:r>
              <a:rPr lang="en-NZ" dirty="0" smtClean="0"/>
              <a:t>Digitally sign requests for privileged operations</a:t>
            </a:r>
          </a:p>
          <a:p>
            <a:pPr lvl="1"/>
            <a:endParaRPr lang="en-NZ" dirty="0" smtClean="0"/>
          </a:p>
          <a:p>
            <a:r>
              <a:rPr lang="en-NZ" dirty="0" smtClean="0">
                <a:solidFill>
                  <a:schemeClr val="accent2">
                    <a:alpha val="99000"/>
                  </a:schemeClr>
                </a:solidFill>
              </a:rPr>
              <a:t>Two 512bit symmetric keys per storage account</a:t>
            </a:r>
          </a:p>
          <a:p>
            <a:pPr lvl="1"/>
            <a:r>
              <a:rPr lang="en-NZ" dirty="0" smtClean="0"/>
              <a:t>Can be regenerated independently</a:t>
            </a:r>
          </a:p>
          <a:p>
            <a:pPr lvl="1"/>
            <a:endParaRPr lang="en-NZ" dirty="0" smtClean="0"/>
          </a:p>
          <a:p>
            <a:r>
              <a:rPr lang="en-NZ" dirty="0" smtClean="0">
                <a:solidFill>
                  <a:schemeClr val="accent2">
                    <a:alpha val="99000"/>
                  </a:schemeClr>
                </a:solidFill>
              </a:rPr>
              <a:t>More granular security via Shared Access Signatures</a:t>
            </a:r>
            <a:endParaRPr lang="en-NZ" dirty="0">
              <a:solidFill>
                <a:schemeClr val="accent2">
                  <a:alpha val="99000"/>
                </a:schemeClr>
              </a:solidFill>
            </a:endParaRPr>
          </a:p>
        </p:txBody>
      </p:sp>
    </p:spTree>
    <p:extLst>
      <p:ext uri="{BB962C8B-B14F-4D97-AF65-F5344CB8AC3E}">
        <p14:creationId xmlns:p14="http://schemas.microsoft.com/office/powerpoint/2010/main" val="2337734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Windows Azure Storage Abstractions</a:t>
            </a:r>
            <a:endParaRPr lang="en-US" dirty="0"/>
          </a:p>
        </p:txBody>
      </p:sp>
      <p:grpSp>
        <p:nvGrpSpPr>
          <p:cNvPr id="25" name="Group 24"/>
          <p:cNvGrpSpPr/>
          <p:nvPr/>
        </p:nvGrpSpPr>
        <p:grpSpPr>
          <a:xfrm>
            <a:off x="5800005" y="1746611"/>
            <a:ext cx="2488654" cy="3364778"/>
            <a:chOff x="519113" y="1446214"/>
            <a:chExt cx="2488654" cy="3364778"/>
          </a:xfrm>
        </p:grpSpPr>
        <p:sp>
          <p:nvSpPr>
            <p:cNvPr id="6" name="Rectangle 5"/>
            <p:cNvSpPr/>
            <p:nvPr/>
          </p:nvSpPr>
          <p:spPr bwMode="auto">
            <a:xfrm>
              <a:off x="519113" y="1446214"/>
              <a:ext cx="2488654" cy="336477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645920" rIns="91436" bIns="45718" numCol="1" rtlCol="0" anchor="t" anchorCtr="0" compatLnSpc="1">
              <a:prstTxWarp prst="textNoShape">
                <a:avLst/>
              </a:prstTxWarp>
            </a:bodyPr>
            <a:lstStyle/>
            <a:p>
              <a:pPr defTabSz="914099" fontAlgn="base">
                <a:spcBef>
                  <a:spcPct val="0"/>
                </a:spcBef>
                <a:spcAft>
                  <a:spcPct val="0"/>
                </a:spcAft>
              </a:pPr>
              <a:r>
                <a:rPr lang="en-US" sz="3200" dirty="0" smtClean="0">
                  <a:gradFill>
                    <a:gsLst>
                      <a:gs pos="0">
                        <a:srgbClr val="FFFFFF"/>
                      </a:gs>
                      <a:gs pos="100000">
                        <a:srgbClr val="FFFFFF"/>
                      </a:gs>
                    </a:gsLst>
                    <a:lin ang="5400000" scaled="0"/>
                  </a:gradFill>
                  <a:latin typeface="Segoe UI Light" pitchFamily="34" charset="0"/>
                </a:rPr>
                <a:t>Tables</a:t>
              </a:r>
              <a:endParaRPr lang="en-US" sz="2800" dirty="0" smtClean="0">
                <a:gradFill>
                  <a:gsLst>
                    <a:gs pos="0">
                      <a:srgbClr val="FFFFFF"/>
                    </a:gs>
                    <a:gs pos="100000">
                      <a:srgbClr val="FFFFFF"/>
                    </a:gs>
                  </a:gsLst>
                  <a:lin ang="5400000" scaled="0"/>
                </a:gradFill>
                <a:latin typeface="Segoe UI Light" pitchFamily="34" charset="0"/>
              </a:endParaRPr>
            </a:p>
            <a:p>
              <a:pPr defTabSz="914099" fontAlgn="base">
                <a:spcBef>
                  <a:spcPct val="0"/>
                </a:spcBef>
                <a:spcAft>
                  <a:spcPct val="0"/>
                </a:spcAft>
              </a:pPr>
              <a:r>
                <a:rPr lang="en-US" sz="1800" dirty="0">
                  <a:gradFill>
                    <a:gsLst>
                      <a:gs pos="0">
                        <a:srgbClr val="FFFFFF"/>
                      </a:gs>
                      <a:gs pos="100000">
                        <a:srgbClr val="FFFFFF"/>
                      </a:gs>
                    </a:gsLst>
                    <a:lin ang="5400000" scaled="0"/>
                  </a:gradFill>
                  <a:latin typeface="+mj-lt"/>
                </a:rPr>
                <a:t>Structured storage. </a:t>
              </a:r>
              <a:r>
                <a:rPr lang="en-US" sz="1800" dirty="0" smtClean="0">
                  <a:gradFill>
                    <a:gsLst>
                      <a:gs pos="0">
                        <a:srgbClr val="FFFFFF"/>
                      </a:gs>
                      <a:gs pos="100000">
                        <a:srgbClr val="FFFFFF"/>
                      </a:gs>
                    </a:gsLst>
                    <a:lin ang="5400000" scaled="0"/>
                  </a:gradFill>
                  <a:latin typeface="+mj-lt"/>
                </a:rPr>
                <a:t/>
              </a:r>
              <a:br>
                <a:rPr lang="en-US" sz="1800" dirty="0" smtClean="0">
                  <a:gradFill>
                    <a:gsLst>
                      <a:gs pos="0">
                        <a:srgbClr val="FFFFFF"/>
                      </a:gs>
                      <a:gs pos="100000">
                        <a:srgbClr val="FFFFFF"/>
                      </a:gs>
                    </a:gsLst>
                    <a:lin ang="5400000" scaled="0"/>
                  </a:gradFill>
                  <a:latin typeface="+mj-lt"/>
                </a:rPr>
              </a:br>
              <a:r>
                <a:rPr lang="en-US" sz="1800" dirty="0" smtClean="0">
                  <a:gradFill>
                    <a:gsLst>
                      <a:gs pos="0">
                        <a:srgbClr val="FFFFFF"/>
                      </a:gs>
                      <a:gs pos="100000">
                        <a:srgbClr val="FFFFFF"/>
                      </a:gs>
                    </a:gsLst>
                    <a:lin ang="5400000" scaled="0"/>
                  </a:gradFill>
                  <a:latin typeface="+mj-lt"/>
                </a:rPr>
                <a:t>A </a:t>
              </a:r>
              <a:r>
                <a:rPr lang="en-US" sz="1800" dirty="0">
                  <a:gradFill>
                    <a:gsLst>
                      <a:gs pos="0">
                        <a:srgbClr val="FFFFFF"/>
                      </a:gs>
                      <a:gs pos="100000">
                        <a:srgbClr val="FFFFFF"/>
                      </a:gs>
                    </a:gsLst>
                    <a:lin ang="5400000" scaled="0"/>
                  </a:gradFill>
                  <a:latin typeface="+mj-lt"/>
                </a:rPr>
                <a:t>table is a set of entities; an entity is </a:t>
              </a:r>
              <a:r>
                <a:rPr lang="en-US" sz="1800" dirty="0" smtClean="0">
                  <a:gradFill>
                    <a:gsLst>
                      <a:gs pos="0">
                        <a:srgbClr val="FFFFFF"/>
                      </a:gs>
                      <a:gs pos="100000">
                        <a:srgbClr val="FFFFFF"/>
                      </a:gs>
                    </a:gsLst>
                    <a:lin ang="5400000" scaled="0"/>
                  </a:gradFill>
                  <a:latin typeface="+mj-lt"/>
                </a:rPr>
                <a:t/>
              </a:r>
              <a:br>
                <a:rPr lang="en-US" sz="1800" dirty="0" smtClean="0">
                  <a:gradFill>
                    <a:gsLst>
                      <a:gs pos="0">
                        <a:srgbClr val="FFFFFF"/>
                      </a:gs>
                      <a:gs pos="100000">
                        <a:srgbClr val="FFFFFF"/>
                      </a:gs>
                    </a:gsLst>
                    <a:lin ang="5400000" scaled="0"/>
                  </a:gradFill>
                  <a:latin typeface="+mj-lt"/>
                </a:rPr>
              </a:br>
              <a:r>
                <a:rPr lang="en-US" sz="1800" dirty="0" smtClean="0">
                  <a:gradFill>
                    <a:gsLst>
                      <a:gs pos="0">
                        <a:srgbClr val="FFFFFF"/>
                      </a:gs>
                      <a:gs pos="100000">
                        <a:srgbClr val="FFFFFF"/>
                      </a:gs>
                    </a:gsLst>
                    <a:lin ang="5400000" scaled="0"/>
                  </a:gradFill>
                  <a:latin typeface="+mj-lt"/>
                </a:rPr>
                <a:t>a </a:t>
              </a:r>
              <a:r>
                <a:rPr lang="en-US" sz="1800" dirty="0">
                  <a:gradFill>
                    <a:gsLst>
                      <a:gs pos="0">
                        <a:srgbClr val="FFFFFF"/>
                      </a:gs>
                      <a:gs pos="100000">
                        <a:srgbClr val="FFFFFF"/>
                      </a:gs>
                    </a:gsLst>
                    <a:lin ang="5400000" scaled="0"/>
                  </a:gradFill>
                  <a:latin typeface="+mj-lt"/>
                </a:rPr>
                <a:t>set of properties.</a:t>
              </a:r>
            </a:p>
          </p:txBody>
        </p:sp>
        <p:sp>
          <p:nvSpPr>
            <p:cNvPr id="7" name="Freeform 6"/>
            <p:cNvSpPr>
              <a:spLocks noEditPoints="1"/>
            </p:cNvSpPr>
            <p:nvPr/>
          </p:nvSpPr>
          <p:spPr bwMode="auto">
            <a:xfrm>
              <a:off x="1144491" y="1706652"/>
              <a:ext cx="1237898" cy="1082587"/>
            </a:xfrm>
            <a:custGeom>
              <a:avLst/>
              <a:gdLst>
                <a:gd name="T0" fmla="*/ 0 w 570"/>
                <a:gd name="T1" fmla="*/ 12 h 499"/>
                <a:gd name="T2" fmla="*/ 558 w 570"/>
                <a:gd name="T3" fmla="*/ 499 h 499"/>
                <a:gd name="T4" fmla="*/ 558 w 570"/>
                <a:gd name="T5" fmla="*/ 0 h 499"/>
                <a:gd name="T6" fmla="*/ 223 w 570"/>
                <a:gd name="T7" fmla="*/ 396 h 499"/>
                <a:gd name="T8" fmla="*/ 223 w 570"/>
                <a:gd name="T9" fmla="*/ 215 h 499"/>
                <a:gd name="T10" fmla="*/ 138 w 570"/>
                <a:gd name="T11" fmla="*/ 215 h 499"/>
                <a:gd name="T12" fmla="*/ 138 w 570"/>
                <a:gd name="T13" fmla="*/ 124 h 499"/>
                <a:gd name="T14" fmla="*/ 138 w 570"/>
                <a:gd name="T15" fmla="*/ 195 h 499"/>
                <a:gd name="T16" fmla="*/ 138 w 570"/>
                <a:gd name="T17" fmla="*/ 376 h 499"/>
                <a:gd name="T18" fmla="*/ 243 w 570"/>
                <a:gd name="T19" fmla="*/ 464 h 499"/>
                <a:gd name="T20" fmla="*/ 327 w 570"/>
                <a:gd name="T21" fmla="*/ 464 h 499"/>
                <a:gd name="T22" fmla="*/ 327 w 570"/>
                <a:gd name="T23" fmla="*/ 285 h 499"/>
                <a:gd name="T24" fmla="*/ 327 w 570"/>
                <a:gd name="T25" fmla="*/ 215 h 499"/>
                <a:gd name="T26" fmla="*/ 327 w 570"/>
                <a:gd name="T27" fmla="*/ 124 h 499"/>
                <a:gd name="T28" fmla="*/ 327 w 570"/>
                <a:gd name="T29" fmla="*/ 305 h 499"/>
                <a:gd name="T30" fmla="*/ 243 w 570"/>
                <a:gd name="T31" fmla="*/ 305 h 499"/>
                <a:gd name="T32" fmla="*/ 347 w 570"/>
                <a:gd name="T33" fmla="*/ 396 h 499"/>
                <a:gd name="T34" fmla="*/ 347 w 570"/>
                <a:gd name="T35" fmla="*/ 464 h 499"/>
                <a:gd name="T36" fmla="*/ 347 w 570"/>
                <a:gd name="T37" fmla="*/ 285 h 499"/>
                <a:gd name="T38" fmla="*/ 347 w 570"/>
                <a:gd name="T39" fmla="*/ 195 h 499"/>
                <a:gd name="T40" fmla="*/ 432 w 570"/>
                <a:gd name="T41" fmla="*/ 195 h 499"/>
                <a:gd name="T42" fmla="*/ 432 w 570"/>
                <a:gd name="T43" fmla="*/ 376 h 499"/>
                <a:gd name="T44" fmla="*/ 432 w 570"/>
                <a:gd name="T45" fmla="*/ 305 h 499"/>
                <a:gd name="T46" fmla="*/ 535 w 570"/>
                <a:gd name="T47" fmla="*/ 396 h 499"/>
                <a:gd name="T48" fmla="*/ 452 w 570"/>
                <a:gd name="T49" fmla="*/ 376 h 499"/>
                <a:gd name="T50" fmla="*/ 535 w 570"/>
                <a:gd name="T51" fmla="*/ 376 h 499"/>
                <a:gd name="T52" fmla="*/ 452 w 570"/>
                <a:gd name="T53" fmla="*/ 215 h 499"/>
                <a:gd name="T54" fmla="*/ 452 w 570"/>
                <a:gd name="T55" fmla="*/ 285 h 499"/>
                <a:gd name="T56" fmla="*/ 535 w 570"/>
                <a:gd name="T57" fmla="*/ 124 h 499"/>
                <a:gd name="T58" fmla="*/ 535 w 570"/>
                <a:gd name="T59" fmla="*/ 35 h 499"/>
                <a:gd name="T60" fmla="*/ 452 w 570"/>
                <a:gd name="T61" fmla="*/ 35 h 499"/>
                <a:gd name="T62" fmla="*/ 432 w 570"/>
                <a:gd name="T63" fmla="*/ 104 h 499"/>
                <a:gd name="T64" fmla="*/ 432 w 570"/>
                <a:gd name="T65" fmla="*/ 35 h 499"/>
                <a:gd name="T66" fmla="*/ 243 w 570"/>
                <a:gd name="T67" fmla="*/ 104 h 499"/>
                <a:gd name="T68" fmla="*/ 223 w 570"/>
                <a:gd name="T69" fmla="*/ 35 h 499"/>
                <a:gd name="T70" fmla="*/ 138 w 570"/>
                <a:gd name="T71" fmla="*/ 35 h 499"/>
                <a:gd name="T72" fmla="*/ 35 w 570"/>
                <a:gd name="T73" fmla="*/ 104 h 499"/>
                <a:gd name="T74" fmla="*/ 118 w 570"/>
                <a:gd name="T75" fmla="*/ 104 h 499"/>
                <a:gd name="T76" fmla="*/ 35 w 570"/>
                <a:gd name="T77" fmla="*/ 195 h 499"/>
                <a:gd name="T78" fmla="*/ 118 w 570"/>
                <a:gd name="T79" fmla="*/ 215 h 499"/>
                <a:gd name="T80" fmla="*/ 35 w 570"/>
                <a:gd name="T81" fmla="*/ 215 h 499"/>
                <a:gd name="T82" fmla="*/ 118 w 570"/>
                <a:gd name="T83" fmla="*/ 376 h 499"/>
                <a:gd name="T84" fmla="*/ 118 w 570"/>
                <a:gd name="T85" fmla="*/ 305 h 499"/>
                <a:gd name="T86" fmla="*/ 35 w 570"/>
                <a:gd name="T87" fmla="*/ 464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0" h="499">
                  <a:moveTo>
                    <a:pt x="558" y="0"/>
                  </a:moveTo>
                  <a:cubicBezTo>
                    <a:pt x="12" y="0"/>
                    <a:pt x="12" y="0"/>
                    <a:pt x="12" y="0"/>
                  </a:cubicBezTo>
                  <a:cubicBezTo>
                    <a:pt x="5" y="0"/>
                    <a:pt x="0" y="5"/>
                    <a:pt x="0" y="12"/>
                  </a:cubicBezTo>
                  <a:cubicBezTo>
                    <a:pt x="0" y="487"/>
                    <a:pt x="0" y="487"/>
                    <a:pt x="0" y="487"/>
                  </a:cubicBezTo>
                  <a:cubicBezTo>
                    <a:pt x="0" y="493"/>
                    <a:pt x="5" y="499"/>
                    <a:pt x="12" y="499"/>
                  </a:cubicBezTo>
                  <a:cubicBezTo>
                    <a:pt x="558" y="499"/>
                    <a:pt x="558" y="499"/>
                    <a:pt x="558" y="499"/>
                  </a:cubicBezTo>
                  <a:cubicBezTo>
                    <a:pt x="564" y="499"/>
                    <a:pt x="570" y="493"/>
                    <a:pt x="570" y="487"/>
                  </a:cubicBezTo>
                  <a:cubicBezTo>
                    <a:pt x="570" y="12"/>
                    <a:pt x="570" y="12"/>
                    <a:pt x="570" y="12"/>
                  </a:cubicBezTo>
                  <a:cubicBezTo>
                    <a:pt x="570" y="5"/>
                    <a:pt x="564" y="0"/>
                    <a:pt x="558" y="0"/>
                  </a:cubicBezTo>
                  <a:close/>
                  <a:moveTo>
                    <a:pt x="138" y="464"/>
                  </a:moveTo>
                  <a:cubicBezTo>
                    <a:pt x="138" y="396"/>
                    <a:pt x="138" y="396"/>
                    <a:pt x="138" y="396"/>
                  </a:cubicBezTo>
                  <a:cubicBezTo>
                    <a:pt x="223" y="396"/>
                    <a:pt x="223" y="396"/>
                    <a:pt x="223" y="396"/>
                  </a:cubicBezTo>
                  <a:cubicBezTo>
                    <a:pt x="223" y="464"/>
                    <a:pt x="223" y="464"/>
                    <a:pt x="223" y="464"/>
                  </a:cubicBezTo>
                  <a:lnTo>
                    <a:pt x="138" y="464"/>
                  </a:lnTo>
                  <a:close/>
                  <a:moveTo>
                    <a:pt x="223" y="215"/>
                  </a:moveTo>
                  <a:cubicBezTo>
                    <a:pt x="223" y="285"/>
                    <a:pt x="223" y="285"/>
                    <a:pt x="223" y="285"/>
                  </a:cubicBezTo>
                  <a:cubicBezTo>
                    <a:pt x="138" y="285"/>
                    <a:pt x="138" y="285"/>
                    <a:pt x="138" y="285"/>
                  </a:cubicBezTo>
                  <a:cubicBezTo>
                    <a:pt x="138" y="215"/>
                    <a:pt x="138" y="215"/>
                    <a:pt x="138" y="215"/>
                  </a:cubicBezTo>
                  <a:lnTo>
                    <a:pt x="223" y="215"/>
                  </a:lnTo>
                  <a:close/>
                  <a:moveTo>
                    <a:pt x="138" y="195"/>
                  </a:moveTo>
                  <a:cubicBezTo>
                    <a:pt x="138" y="124"/>
                    <a:pt x="138" y="124"/>
                    <a:pt x="138" y="124"/>
                  </a:cubicBezTo>
                  <a:cubicBezTo>
                    <a:pt x="223" y="124"/>
                    <a:pt x="223" y="124"/>
                    <a:pt x="223" y="124"/>
                  </a:cubicBezTo>
                  <a:cubicBezTo>
                    <a:pt x="223" y="195"/>
                    <a:pt x="223" y="195"/>
                    <a:pt x="223" y="195"/>
                  </a:cubicBezTo>
                  <a:lnTo>
                    <a:pt x="138" y="195"/>
                  </a:lnTo>
                  <a:close/>
                  <a:moveTo>
                    <a:pt x="223" y="305"/>
                  </a:moveTo>
                  <a:cubicBezTo>
                    <a:pt x="223" y="376"/>
                    <a:pt x="223" y="376"/>
                    <a:pt x="223" y="376"/>
                  </a:cubicBezTo>
                  <a:cubicBezTo>
                    <a:pt x="138" y="376"/>
                    <a:pt x="138" y="376"/>
                    <a:pt x="138" y="376"/>
                  </a:cubicBezTo>
                  <a:cubicBezTo>
                    <a:pt x="138" y="305"/>
                    <a:pt x="138" y="305"/>
                    <a:pt x="138" y="305"/>
                  </a:cubicBezTo>
                  <a:lnTo>
                    <a:pt x="223" y="305"/>
                  </a:lnTo>
                  <a:close/>
                  <a:moveTo>
                    <a:pt x="243" y="464"/>
                  </a:moveTo>
                  <a:cubicBezTo>
                    <a:pt x="243" y="396"/>
                    <a:pt x="243" y="396"/>
                    <a:pt x="243" y="396"/>
                  </a:cubicBezTo>
                  <a:cubicBezTo>
                    <a:pt x="327" y="396"/>
                    <a:pt x="327" y="396"/>
                    <a:pt x="327" y="396"/>
                  </a:cubicBezTo>
                  <a:cubicBezTo>
                    <a:pt x="327" y="464"/>
                    <a:pt x="327" y="464"/>
                    <a:pt x="327" y="464"/>
                  </a:cubicBezTo>
                  <a:lnTo>
                    <a:pt x="243" y="464"/>
                  </a:lnTo>
                  <a:close/>
                  <a:moveTo>
                    <a:pt x="327" y="215"/>
                  </a:moveTo>
                  <a:cubicBezTo>
                    <a:pt x="327" y="285"/>
                    <a:pt x="327" y="285"/>
                    <a:pt x="327" y="285"/>
                  </a:cubicBezTo>
                  <a:cubicBezTo>
                    <a:pt x="243" y="285"/>
                    <a:pt x="243" y="285"/>
                    <a:pt x="243" y="285"/>
                  </a:cubicBezTo>
                  <a:cubicBezTo>
                    <a:pt x="243" y="215"/>
                    <a:pt x="243" y="215"/>
                    <a:pt x="243" y="215"/>
                  </a:cubicBezTo>
                  <a:lnTo>
                    <a:pt x="327" y="215"/>
                  </a:lnTo>
                  <a:close/>
                  <a:moveTo>
                    <a:pt x="243" y="195"/>
                  </a:moveTo>
                  <a:cubicBezTo>
                    <a:pt x="243" y="124"/>
                    <a:pt x="243" y="124"/>
                    <a:pt x="243" y="124"/>
                  </a:cubicBezTo>
                  <a:cubicBezTo>
                    <a:pt x="327" y="124"/>
                    <a:pt x="327" y="124"/>
                    <a:pt x="327" y="124"/>
                  </a:cubicBezTo>
                  <a:cubicBezTo>
                    <a:pt x="327" y="195"/>
                    <a:pt x="327" y="195"/>
                    <a:pt x="327" y="195"/>
                  </a:cubicBezTo>
                  <a:lnTo>
                    <a:pt x="243" y="195"/>
                  </a:lnTo>
                  <a:close/>
                  <a:moveTo>
                    <a:pt x="327" y="305"/>
                  </a:moveTo>
                  <a:cubicBezTo>
                    <a:pt x="327" y="376"/>
                    <a:pt x="327" y="376"/>
                    <a:pt x="327" y="376"/>
                  </a:cubicBezTo>
                  <a:cubicBezTo>
                    <a:pt x="243" y="376"/>
                    <a:pt x="243" y="376"/>
                    <a:pt x="243" y="376"/>
                  </a:cubicBezTo>
                  <a:cubicBezTo>
                    <a:pt x="243" y="305"/>
                    <a:pt x="243" y="305"/>
                    <a:pt x="243" y="305"/>
                  </a:cubicBezTo>
                  <a:lnTo>
                    <a:pt x="327" y="305"/>
                  </a:lnTo>
                  <a:close/>
                  <a:moveTo>
                    <a:pt x="347" y="464"/>
                  </a:moveTo>
                  <a:cubicBezTo>
                    <a:pt x="347" y="396"/>
                    <a:pt x="347" y="396"/>
                    <a:pt x="347" y="396"/>
                  </a:cubicBezTo>
                  <a:cubicBezTo>
                    <a:pt x="432" y="396"/>
                    <a:pt x="432" y="396"/>
                    <a:pt x="432" y="396"/>
                  </a:cubicBezTo>
                  <a:cubicBezTo>
                    <a:pt x="432" y="464"/>
                    <a:pt x="432" y="464"/>
                    <a:pt x="432" y="464"/>
                  </a:cubicBezTo>
                  <a:lnTo>
                    <a:pt x="347" y="464"/>
                  </a:lnTo>
                  <a:close/>
                  <a:moveTo>
                    <a:pt x="432" y="215"/>
                  </a:moveTo>
                  <a:cubicBezTo>
                    <a:pt x="432" y="285"/>
                    <a:pt x="432" y="285"/>
                    <a:pt x="432" y="285"/>
                  </a:cubicBezTo>
                  <a:cubicBezTo>
                    <a:pt x="347" y="285"/>
                    <a:pt x="347" y="285"/>
                    <a:pt x="347" y="285"/>
                  </a:cubicBezTo>
                  <a:cubicBezTo>
                    <a:pt x="347" y="215"/>
                    <a:pt x="347" y="215"/>
                    <a:pt x="347" y="215"/>
                  </a:cubicBezTo>
                  <a:lnTo>
                    <a:pt x="432" y="215"/>
                  </a:lnTo>
                  <a:close/>
                  <a:moveTo>
                    <a:pt x="347" y="195"/>
                  </a:moveTo>
                  <a:cubicBezTo>
                    <a:pt x="347" y="124"/>
                    <a:pt x="347" y="124"/>
                    <a:pt x="347" y="124"/>
                  </a:cubicBezTo>
                  <a:cubicBezTo>
                    <a:pt x="432" y="124"/>
                    <a:pt x="432" y="124"/>
                    <a:pt x="432" y="124"/>
                  </a:cubicBezTo>
                  <a:cubicBezTo>
                    <a:pt x="432" y="195"/>
                    <a:pt x="432" y="195"/>
                    <a:pt x="432" y="195"/>
                  </a:cubicBezTo>
                  <a:lnTo>
                    <a:pt x="347" y="195"/>
                  </a:lnTo>
                  <a:close/>
                  <a:moveTo>
                    <a:pt x="432" y="305"/>
                  </a:moveTo>
                  <a:cubicBezTo>
                    <a:pt x="432" y="376"/>
                    <a:pt x="432" y="376"/>
                    <a:pt x="432" y="376"/>
                  </a:cubicBezTo>
                  <a:cubicBezTo>
                    <a:pt x="347" y="376"/>
                    <a:pt x="347" y="376"/>
                    <a:pt x="347" y="376"/>
                  </a:cubicBezTo>
                  <a:cubicBezTo>
                    <a:pt x="347" y="305"/>
                    <a:pt x="347" y="305"/>
                    <a:pt x="347" y="305"/>
                  </a:cubicBezTo>
                  <a:lnTo>
                    <a:pt x="432" y="305"/>
                  </a:lnTo>
                  <a:close/>
                  <a:moveTo>
                    <a:pt x="452" y="464"/>
                  </a:moveTo>
                  <a:cubicBezTo>
                    <a:pt x="452" y="396"/>
                    <a:pt x="452" y="396"/>
                    <a:pt x="452" y="396"/>
                  </a:cubicBezTo>
                  <a:cubicBezTo>
                    <a:pt x="535" y="396"/>
                    <a:pt x="535" y="396"/>
                    <a:pt x="535" y="396"/>
                  </a:cubicBezTo>
                  <a:cubicBezTo>
                    <a:pt x="535" y="464"/>
                    <a:pt x="535" y="464"/>
                    <a:pt x="535" y="464"/>
                  </a:cubicBezTo>
                  <a:lnTo>
                    <a:pt x="452" y="464"/>
                  </a:lnTo>
                  <a:close/>
                  <a:moveTo>
                    <a:pt x="452" y="376"/>
                  </a:moveTo>
                  <a:cubicBezTo>
                    <a:pt x="452" y="305"/>
                    <a:pt x="452" y="305"/>
                    <a:pt x="452" y="305"/>
                  </a:cubicBezTo>
                  <a:cubicBezTo>
                    <a:pt x="535" y="305"/>
                    <a:pt x="535" y="305"/>
                    <a:pt x="535" y="305"/>
                  </a:cubicBezTo>
                  <a:cubicBezTo>
                    <a:pt x="535" y="376"/>
                    <a:pt x="535" y="376"/>
                    <a:pt x="535" y="376"/>
                  </a:cubicBezTo>
                  <a:lnTo>
                    <a:pt x="452" y="376"/>
                  </a:lnTo>
                  <a:close/>
                  <a:moveTo>
                    <a:pt x="452" y="285"/>
                  </a:moveTo>
                  <a:cubicBezTo>
                    <a:pt x="452" y="215"/>
                    <a:pt x="452" y="215"/>
                    <a:pt x="452" y="215"/>
                  </a:cubicBezTo>
                  <a:cubicBezTo>
                    <a:pt x="535" y="215"/>
                    <a:pt x="535" y="215"/>
                    <a:pt x="535" y="215"/>
                  </a:cubicBezTo>
                  <a:cubicBezTo>
                    <a:pt x="535" y="285"/>
                    <a:pt x="535" y="285"/>
                    <a:pt x="535" y="285"/>
                  </a:cubicBezTo>
                  <a:lnTo>
                    <a:pt x="452" y="285"/>
                  </a:lnTo>
                  <a:close/>
                  <a:moveTo>
                    <a:pt x="452" y="195"/>
                  </a:moveTo>
                  <a:cubicBezTo>
                    <a:pt x="452" y="124"/>
                    <a:pt x="452" y="124"/>
                    <a:pt x="452" y="124"/>
                  </a:cubicBezTo>
                  <a:cubicBezTo>
                    <a:pt x="535" y="124"/>
                    <a:pt x="535" y="124"/>
                    <a:pt x="535" y="124"/>
                  </a:cubicBezTo>
                  <a:cubicBezTo>
                    <a:pt x="535" y="195"/>
                    <a:pt x="535" y="195"/>
                    <a:pt x="535" y="195"/>
                  </a:cubicBezTo>
                  <a:lnTo>
                    <a:pt x="452" y="195"/>
                  </a:lnTo>
                  <a:close/>
                  <a:moveTo>
                    <a:pt x="535" y="35"/>
                  </a:moveTo>
                  <a:cubicBezTo>
                    <a:pt x="535" y="104"/>
                    <a:pt x="535" y="104"/>
                    <a:pt x="535" y="104"/>
                  </a:cubicBezTo>
                  <a:cubicBezTo>
                    <a:pt x="452" y="104"/>
                    <a:pt x="452" y="104"/>
                    <a:pt x="452" y="104"/>
                  </a:cubicBezTo>
                  <a:cubicBezTo>
                    <a:pt x="452" y="35"/>
                    <a:pt x="452" y="35"/>
                    <a:pt x="452" y="35"/>
                  </a:cubicBezTo>
                  <a:lnTo>
                    <a:pt x="535" y="35"/>
                  </a:lnTo>
                  <a:close/>
                  <a:moveTo>
                    <a:pt x="432" y="35"/>
                  </a:moveTo>
                  <a:cubicBezTo>
                    <a:pt x="432" y="104"/>
                    <a:pt x="432" y="104"/>
                    <a:pt x="432" y="104"/>
                  </a:cubicBezTo>
                  <a:cubicBezTo>
                    <a:pt x="347" y="104"/>
                    <a:pt x="347" y="104"/>
                    <a:pt x="347" y="104"/>
                  </a:cubicBezTo>
                  <a:cubicBezTo>
                    <a:pt x="347" y="35"/>
                    <a:pt x="347" y="35"/>
                    <a:pt x="347" y="35"/>
                  </a:cubicBezTo>
                  <a:lnTo>
                    <a:pt x="432" y="35"/>
                  </a:lnTo>
                  <a:close/>
                  <a:moveTo>
                    <a:pt x="327" y="35"/>
                  </a:moveTo>
                  <a:cubicBezTo>
                    <a:pt x="327" y="104"/>
                    <a:pt x="327" y="104"/>
                    <a:pt x="327" y="104"/>
                  </a:cubicBezTo>
                  <a:cubicBezTo>
                    <a:pt x="243" y="104"/>
                    <a:pt x="243" y="104"/>
                    <a:pt x="243" y="104"/>
                  </a:cubicBezTo>
                  <a:cubicBezTo>
                    <a:pt x="243" y="35"/>
                    <a:pt x="243" y="35"/>
                    <a:pt x="243" y="35"/>
                  </a:cubicBezTo>
                  <a:lnTo>
                    <a:pt x="327" y="35"/>
                  </a:lnTo>
                  <a:close/>
                  <a:moveTo>
                    <a:pt x="223" y="35"/>
                  </a:moveTo>
                  <a:cubicBezTo>
                    <a:pt x="223" y="104"/>
                    <a:pt x="223" y="104"/>
                    <a:pt x="223" y="104"/>
                  </a:cubicBezTo>
                  <a:cubicBezTo>
                    <a:pt x="138" y="104"/>
                    <a:pt x="138" y="104"/>
                    <a:pt x="138" y="104"/>
                  </a:cubicBezTo>
                  <a:cubicBezTo>
                    <a:pt x="138" y="35"/>
                    <a:pt x="138" y="35"/>
                    <a:pt x="138" y="35"/>
                  </a:cubicBezTo>
                  <a:lnTo>
                    <a:pt x="223" y="35"/>
                  </a:lnTo>
                  <a:close/>
                  <a:moveTo>
                    <a:pt x="118" y="104"/>
                  </a:moveTo>
                  <a:cubicBezTo>
                    <a:pt x="35" y="104"/>
                    <a:pt x="35" y="104"/>
                    <a:pt x="35" y="104"/>
                  </a:cubicBezTo>
                  <a:cubicBezTo>
                    <a:pt x="35" y="35"/>
                    <a:pt x="35" y="35"/>
                    <a:pt x="35" y="35"/>
                  </a:cubicBezTo>
                  <a:cubicBezTo>
                    <a:pt x="118" y="35"/>
                    <a:pt x="118" y="35"/>
                    <a:pt x="118" y="35"/>
                  </a:cubicBezTo>
                  <a:lnTo>
                    <a:pt x="118" y="104"/>
                  </a:lnTo>
                  <a:close/>
                  <a:moveTo>
                    <a:pt x="118" y="124"/>
                  </a:moveTo>
                  <a:cubicBezTo>
                    <a:pt x="118" y="195"/>
                    <a:pt x="118" y="195"/>
                    <a:pt x="118" y="195"/>
                  </a:cubicBezTo>
                  <a:cubicBezTo>
                    <a:pt x="35" y="195"/>
                    <a:pt x="35" y="195"/>
                    <a:pt x="35" y="195"/>
                  </a:cubicBezTo>
                  <a:cubicBezTo>
                    <a:pt x="35" y="124"/>
                    <a:pt x="35" y="124"/>
                    <a:pt x="35" y="124"/>
                  </a:cubicBezTo>
                  <a:lnTo>
                    <a:pt x="118" y="124"/>
                  </a:lnTo>
                  <a:close/>
                  <a:moveTo>
                    <a:pt x="118" y="215"/>
                  </a:moveTo>
                  <a:cubicBezTo>
                    <a:pt x="118" y="285"/>
                    <a:pt x="118" y="285"/>
                    <a:pt x="118" y="285"/>
                  </a:cubicBezTo>
                  <a:cubicBezTo>
                    <a:pt x="35" y="285"/>
                    <a:pt x="35" y="285"/>
                    <a:pt x="35" y="285"/>
                  </a:cubicBezTo>
                  <a:cubicBezTo>
                    <a:pt x="35" y="215"/>
                    <a:pt x="35" y="215"/>
                    <a:pt x="35" y="215"/>
                  </a:cubicBezTo>
                  <a:lnTo>
                    <a:pt x="118" y="215"/>
                  </a:lnTo>
                  <a:close/>
                  <a:moveTo>
                    <a:pt x="118" y="305"/>
                  </a:moveTo>
                  <a:cubicBezTo>
                    <a:pt x="118" y="376"/>
                    <a:pt x="118" y="376"/>
                    <a:pt x="118" y="376"/>
                  </a:cubicBezTo>
                  <a:cubicBezTo>
                    <a:pt x="35" y="376"/>
                    <a:pt x="35" y="376"/>
                    <a:pt x="35" y="376"/>
                  </a:cubicBezTo>
                  <a:cubicBezTo>
                    <a:pt x="35" y="305"/>
                    <a:pt x="35" y="305"/>
                    <a:pt x="35" y="305"/>
                  </a:cubicBezTo>
                  <a:lnTo>
                    <a:pt x="118" y="305"/>
                  </a:lnTo>
                  <a:close/>
                  <a:moveTo>
                    <a:pt x="118" y="396"/>
                  </a:moveTo>
                  <a:cubicBezTo>
                    <a:pt x="118" y="464"/>
                    <a:pt x="118" y="464"/>
                    <a:pt x="118" y="464"/>
                  </a:cubicBezTo>
                  <a:cubicBezTo>
                    <a:pt x="35" y="464"/>
                    <a:pt x="35" y="464"/>
                    <a:pt x="35" y="464"/>
                  </a:cubicBezTo>
                  <a:cubicBezTo>
                    <a:pt x="35" y="396"/>
                    <a:pt x="35" y="396"/>
                    <a:pt x="35" y="396"/>
                  </a:cubicBezTo>
                  <a:lnTo>
                    <a:pt x="118" y="3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3" name="Group 22"/>
          <p:cNvGrpSpPr/>
          <p:nvPr/>
        </p:nvGrpSpPr>
        <p:grpSpPr>
          <a:xfrm>
            <a:off x="8440451" y="1746611"/>
            <a:ext cx="2488654" cy="3364778"/>
            <a:chOff x="5988943" y="1446214"/>
            <a:chExt cx="2488654" cy="3364778"/>
          </a:xfrm>
        </p:grpSpPr>
        <p:sp>
          <p:nvSpPr>
            <p:cNvPr id="9" name="Rectangle 8"/>
            <p:cNvSpPr/>
            <p:nvPr/>
          </p:nvSpPr>
          <p:spPr bwMode="auto">
            <a:xfrm>
              <a:off x="5988943" y="1446214"/>
              <a:ext cx="2488654" cy="336477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645920" rIns="91436" bIns="45718" numCol="1" rtlCol="0" anchor="t" anchorCtr="0" compatLnSpc="1">
              <a:prstTxWarp prst="textNoShape">
                <a:avLst/>
              </a:prstTxWarp>
            </a:bodyPr>
            <a:lstStyle/>
            <a:p>
              <a:pPr defTabSz="914099" fontAlgn="base">
                <a:spcBef>
                  <a:spcPct val="0"/>
                </a:spcBef>
                <a:spcAft>
                  <a:spcPct val="0"/>
                </a:spcAft>
              </a:pPr>
              <a:r>
                <a:rPr lang="en-US" sz="3200" dirty="0">
                  <a:gradFill>
                    <a:gsLst>
                      <a:gs pos="0">
                        <a:srgbClr val="FFFFFF"/>
                      </a:gs>
                      <a:gs pos="100000">
                        <a:srgbClr val="FFFFFF"/>
                      </a:gs>
                    </a:gsLst>
                    <a:lin ang="5400000" scaled="0"/>
                  </a:gradFill>
                  <a:latin typeface="Segoe UI Light" pitchFamily="34" charset="0"/>
                </a:rPr>
                <a:t>Queues</a:t>
              </a:r>
            </a:p>
            <a:p>
              <a:pPr defTabSz="914099" fontAlgn="base">
                <a:spcBef>
                  <a:spcPct val="0"/>
                </a:spcBef>
                <a:spcAft>
                  <a:spcPct val="0"/>
                </a:spcAft>
              </a:pPr>
              <a:r>
                <a:rPr lang="en-US" sz="1800" dirty="0">
                  <a:gradFill>
                    <a:gsLst>
                      <a:gs pos="0">
                        <a:srgbClr val="FFFFFF"/>
                      </a:gs>
                      <a:gs pos="100000">
                        <a:srgbClr val="FFFFFF"/>
                      </a:gs>
                    </a:gsLst>
                    <a:lin ang="5400000" scaled="0"/>
                  </a:gradFill>
                  <a:latin typeface="+mj-lt"/>
                </a:rPr>
                <a:t>Reliable storage and delivery of messages for an application.</a:t>
              </a:r>
            </a:p>
          </p:txBody>
        </p:sp>
        <p:sp>
          <p:nvSpPr>
            <p:cNvPr id="10" name="Freeform 16"/>
            <p:cNvSpPr>
              <a:spLocks noEditPoints="1"/>
            </p:cNvSpPr>
            <p:nvPr/>
          </p:nvSpPr>
          <p:spPr bwMode="auto">
            <a:xfrm>
              <a:off x="6544309" y="1903414"/>
              <a:ext cx="1377923" cy="672083"/>
            </a:xfrm>
            <a:custGeom>
              <a:avLst/>
              <a:gdLst>
                <a:gd name="T0" fmla="*/ 558 w 570"/>
                <a:gd name="T1" fmla="*/ 0 h 278"/>
                <a:gd name="T2" fmla="*/ 12 w 570"/>
                <a:gd name="T3" fmla="*/ 0 h 278"/>
                <a:gd name="T4" fmla="*/ 0 w 570"/>
                <a:gd name="T5" fmla="*/ 12 h 278"/>
                <a:gd name="T6" fmla="*/ 0 w 570"/>
                <a:gd name="T7" fmla="*/ 266 h 278"/>
                <a:gd name="T8" fmla="*/ 12 w 570"/>
                <a:gd name="T9" fmla="*/ 278 h 278"/>
                <a:gd name="T10" fmla="*/ 558 w 570"/>
                <a:gd name="T11" fmla="*/ 278 h 278"/>
                <a:gd name="T12" fmla="*/ 570 w 570"/>
                <a:gd name="T13" fmla="*/ 266 h 278"/>
                <a:gd name="T14" fmla="*/ 570 w 570"/>
                <a:gd name="T15" fmla="*/ 12 h 278"/>
                <a:gd name="T16" fmla="*/ 558 w 570"/>
                <a:gd name="T17" fmla="*/ 0 h 278"/>
                <a:gd name="T18" fmla="*/ 119 w 570"/>
                <a:gd name="T19" fmla="*/ 243 h 278"/>
                <a:gd name="T20" fmla="*/ 36 w 570"/>
                <a:gd name="T21" fmla="*/ 243 h 278"/>
                <a:gd name="T22" fmla="*/ 36 w 570"/>
                <a:gd name="T23" fmla="*/ 36 h 278"/>
                <a:gd name="T24" fmla="*/ 119 w 570"/>
                <a:gd name="T25" fmla="*/ 36 h 278"/>
                <a:gd name="T26" fmla="*/ 119 w 570"/>
                <a:gd name="T27" fmla="*/ 243 h 278"/>
                <a:gd name="T28" fmla="*/ 223 w 570"/>
                <a:gd name="T29" fmla="*/ 243 h 278"/>
                <a:gd name="T30" fmla="*/ 139 w 570"/>
                <a:gd name="T31" fmla="*/ 243 h 278"/>
                <a:gd name="T32" fmla="*/ 139 w 570"/>
                <a:gd name="T33" fmla="*/ 36 h 278"/>
                <a:gd name="T34" fmla="*/ 223 w 570"/>
                <a:gd name="T35" fmla="*/ 36 h 278"/>
                <a:gd name="T36" fmla="*/ 223 w 570"/>
                <a:gd name="T37" fmla="*/ 243 h 278"/>
                <a:gd name="T38" fmla="*/ 328 w 570"/>
                <a:gd name="T39" fmla="*/ 243 h 278"/>
                <a:gd name="T40" fmla="*/ 243 w 570"/>
                <a:gd name="T41" fmla="*/ 243 h 278"/>
                <a:gd name="T42" fmla="*/ 243 w 570"/>
                <a:gd name="T43" fmla="*/ 36 h 278"/>
                <a:gd name="T44" fmla="*/ 328 w 570"/>
                <a:gd name="T45" fmla="*/ 36 h 278"/>
                <a:gd name="T46" fmla="*/ 328 w 570"/>
                <a:gd name="T47" fmla="*/ 243 h 278"/>
                <a:gd name="T48" fmla="*/ 433 w 570"/>
                <a:gd name="T49" fmla="*/ 243 h 278"/>
                <a:gd name="T50" fmla="*/ 348 w 570"/>
                <a:gd name="T51" fmla="*/ 243 h 278"/>
                <a:gd name="T52" fmla="*/ 348 w 570"/>
                <a:gd name="T53" fmla="*/ 36 h 278"/>
                <a:gd name="T54" fmla="*/ 433 w 570"/>
                <a:gd name="T55" fmla="*/ 36 h 278"/>
                <a:gd name="T56" fmla="*/ 433 w 570"/>
                <a:gd name="T57" fmla="*/ 243 h 278"/>
                <a:gd name="T58" fmla="*/ 536 w 570"/>
                <a:gd name="T59" fmla="*/ 243 h 278"/>
                <a:gd name="T60" fmla="*/ 453 w 570"/>
                <a:gd name="T61" fmla="*/ 243 h 278"/>
                <a:gd name="T62" fmla="*/ 453 w 570"/>
                <a:gd name="T63" fmla="*/ 36 h 278"/>
                <a:gd name="T64" fmla="*/ 536 w 570"/>
                <a:gd name="T65" fmla="*/ 36 h 278"/>
                <a:gd name="T66" fmla="*/ 536 w 570"/>
                <a:gd name="T67" fmla="*/ 243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0" h="278">
                  <a:moveTo>
                    <a:pt x="558" y="0"/>
                  </a:moveTo>
                  <a:cubicBezTo>
                    <a:pt x="12" y="0"/>
                    <a:pt x="12" y="0"/>
                    <a:pt x="12" y="0"/>
                  </a:cubicBezTo>
                  <a:cubicBezTo>
                    <a:pt x="6" y="0"/>
                    <a:pt x="0" y="6"/>
                    <a:pt x="0" y="12"/>
                  </a:cubicBezTo>
                  <a:cubicBezTo>
                    <a:pt x="0" y="266"/>
                    <a:pt x="0" y="266"/>
                    <a:pt x="0" y="266"/>
                  </a:cubicBezTo>
                  <a:cubicBezTo>
                    <a:pt x="0" y="272"/>
                    <a:pt x="6" y="278"/>
                    <a:pt x="12" y="278"/>
                  </a:cubicBezTo>
                  <a:cubicBezTo>
                    <a:pt x="558" y="278"/>
                    <a:pt x="558" y="278"/>
                    <a:pt x="558" y="278"/>
                  </a:cubicBezTo>
                  <a:cubicBezTo>
                    <a:pt x="565" y="278"/>
                    <a:pt x="570" y="272"/>
                    <a:pt x="570" y="266"/>
                  </a:cubicBezTo>
                  <a:cubicBezTo>
                    <a:pt x="570" y="12"/>
                    <a:pt x="570" y="12"/>
                    <a:pt x="570" y="12"/>
                  </a:cubicBezTo>
                  <a:cubicBezTo>
                    <a:pt x="570" y="6"/>
                    <a:pt x="565" y="0"/>
                    <a:pt x="558" y="0"/>
                  </a:cubicBezTo>
                  <a:close/>
                  <a:moveTo>
                    <a:pt x="119" y="243"/>
                  </a:moveTo>
                  <a:cubicBezTo>
                    <a:pt x="36" y="243"/>
                    <a:pt x="36" y="243"/>
                    <a:pt x="36" y="243"/>
                  </a:cubicBezTo>
                  <a:cubicBezTo>
                    <a:pt x="36" y="36"/>
                    <a:pt x="36" y="36"/>
                    <a:pt x="36" y="36"/>
                  </a:cubicBezTo>
                  <a:cubicBezTo>
                    <a:pt x="119" y="36"/>
                    <a:pt x="119" y="36"/>
                    <a:pt x="119" y="36"/>
                  </a:cubicBezTo>
                  <a:lnTo>
                    <a:pt x="119" y="243"/>
                  </a:lnTo>
                  <a:close/>
                  <a:moveTo>
                    <a:pt x="223" y="243"/>
                  </a:moveTo>
                  <a:cubicBezTo>
                    <a:pt x="139" y="243"/>
                    <a:pt x="139" y="243"/>
                    <a:pt x="139" y="243"/>
                  </a:cubicBezTo>
                  <a:cubicBezTo>
                    <a:pt x="139" y="36"/>
                    <a:pt x="139" y="36"/>
                    <a:pt x="139" y="36"/>
                  </a:cubicBezTo>
                  <a:cubicBezTo>
                    <a:pt x="223" y="36"/>
                    <a:pt x="223" y="36"/>
                    <a:pt x="223" y="36"/>
                  </a:cubicBezTo>
                  <a:lnTo>
                    <a:pt x="223" y="243"/>
                  </a:lnTo>
                  <a:close/>
                  <a:moveTo>
                    <a:pt x="328" y="243"/>
                  </a:moveTo>
                  <a:cubicBezTo>
                    <a:pt x="243" y="243"/>
                    <a:pt x="243" y="243"/>
                    <a:pt x="243" y="243"/>
                  </a:cubicBezTo>
                  <a:cubicBezTo>
                    <a:pt x="243" y="36"/>
                    <a:pt x="243" y="36"/>
                    <a:pt x="243" y="36"/>
                  </a:cubicBezTo>
                  <a:cubicBezTo>
                    <a:pt x="328" y="36"/>
                    <a:pt x="328" y="36"/>
                    <a:pt x="328" y="36"/>
                  </a:cubicBezTo>
                  <a:lnTo>
                    <a:pt x="328" y="243"/>
                  </a:lnTo>
                  <a:close/>
                  <a:moveTo>
                    <a:pt x="433" y="243"/>
                  </a:moveTo>
                  <a:cubicBezTo>
                    <a:pt x="348" y="243"/>
                    <a:pt x="348" y="243"/>
                    <a:pt x="348" y="243"/>
                  </a:cubicBezTo>
                  <a:cubicBezTo>
                    <a:pt x="348" y="36"/>
                    <a:pt x="348" y="36"/>
                    <a:pt x="348" y="36"/>
                  </a:cubicBezTo>
                  <a:cubicBezTo>
                    <a:pt x="433" y="36"/>
                    <a:pt x="433" y="36"/>
                    <a:pt x="433" y="36"/>
                  </a:cubicBezTo>
                  <a:lnTo>
                    <a:pt x="433" y="243"/>
                  </a:lnTo>
                  <a:close/>
                  <a:moveTo>
                    <a:pt x="536" y="243"/>
                  </a:moveTo>
                  <a:cubicBezTo>
                    <a:pt x="453" y="243"/>
                    <a:pt x="453" y="243"/>
                    <a:pt x="453" y="243"/>
                  </a:cubicBezTo>
                  <a:cubicBezTo>
                    <a:pt x="453" y="36"/>
                    <a:pt x="453" y="36"/>
                    <a:pt x="453" y="36"/>
                  </a:cubicBezTo>
                  <a:cubicBezTo>
                    <a:pt x="536" y="36"/>
                    <a:pt x="536" y="36"/>
                    <a:pt x="536" y="36"/>
                  </a:cubicBezTo>
                  <a:lnTo>
                    <a:pt x="536" y="2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4" name="Group 23"/>
          <p:cNvGrpSpPr/>
          <p:nvPr/>
        </p:nvGrpSpPr>
        <p:grpSpPr>
          <a:xfrm>
            <a:off x="519113" y="1746611"/>
            <a:ext cx="2488654" cy="3364778"/>
            <a:chOff x="3254028" y="1446214"/>
            <a:chExt cx="2488654" cy="3364778"/>
          </a:xfrm>
        </p:grpSpPr>
        <p:sp>
          <p:nvSpPr>
            <p:cNvPr id="12" name="Rectangle 11"/>
            <p:cNvSpPr/>
            <p:nvPr/>
          </p:nvSpPr>
          <p:spPr bwMode="auto">
            <a:xfrm>
              <a:off x="3254028" y="1446214"/>
              <a:ext cx="2488654" cy="336477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645920" rIns="91436" bIns="45718" numCol="1" rtlCol="0" anchor="t" anchorCtr="0" compatLnSpc="1">
              <a:prstTxWarp prst="textNoShape">
                <a:avLst/>
              </a:prstTxWarp>
            </a:bodyPr>
            <a:lstStyle/>
            <a:p>
              <a:pPr defTabSz="914099" fontAlgn="base">
                <a:spcBef>
                  <a:spcPct val="0"/>
                </a:spcBef>
                <a:spcAft>
                  <a:spcPct val="0"/>
                </a:spcAft>
              </a:pPr>
              <a:r>
                <a:rPr lang="en-US" sz="3200" dirty="0" smtClean="0">
                  <a:gradFill>
                    <a:gsLst>
                      <a:gs pos="0">
                        <a:srgbClr val="FFFFFF"/>
                      </a:gs>
                      <a:gs pos="100000">
                        <a:srgbClr val="FFFFFF"/>
                      </a:gs>
                    </a:gsLst>
                    <a:lin ang="5400000" scaled="0"/>
                  </a:gradFill>
                  <a:latin typeface="Segoe UI Light" pitchFamily="34" charset="0"/>
                </a:rPr>
                <a:t>Blobs</a:t>
              </a:r>
              <a:endParaRPr lang="en-US" sz="2800" dirty="0" smtClean="0">
                <a:gradFill>
                  <a:gsLst>
                    <a:gs pos="0">
                      <a:srgbClr val="FFFFFF"/>
                    </a:gs>
                    <a:gs pos="100000">
                      <a:srgbClr val="FFFFFF"/>
                    </a:gs>
                  </a:gsLst>
                  <a:lin ang="5400000" scaled="0"/>
                </a:gradFill>
                <a:latin typeface="Segoe UI Light" pitchFamily="34" charset="0"/>
              </a:endParaRPr>
            </a:p>
            <a:p>
              <a:pPr defTabSz="914099" fontAlgn="base">
                <a:spcBef>
                  <a:spcPct val="0"/>
                </a:spcBef>
                <a:spcAft>
                  <a:spcPct val="0"/>
                </a:spcAft>
              </a:pPr>
              <a:r>
                <a:rPr lang="en-US" sz="1800" dirty="0">
                  <a:gradFill>
                    <a:gsLst>
                      <a:gs pos="0">
                        <a:srgbClr val="FFFFFF"/>
                      </a:gs>
                      <a:gs pos="100000">
                        <a:srgbClr val="FFFFFF"/>
                      </a:gs>
                    </a:gsLst>
                    <a:lin ang="5400000" scaled="0"/>
                  </a:gradFill>
                  <a:latin typeface="+mj-lt"/>
                </a:rPr>
                <a:t>Simple named files along with metadata for the </a:t>
              </a:r>
              <a:r>
                <a:rPr lang="en-US" sz="1800" dirty="0" smtClean="0">
                  <a:gradFill>
                    <a:gsLst>
                      <a:gs pos="0">
                        <a:srgbClr val="FFFFFF"/>
                      </a:gs>
                      <a:gs pos="100000">
                        <a:srgbClr val="FFFFFF"/>
                      </a:gs>
                    </a:gsLst>
                    <a:lin ang="5400000" scaled="0"/>
                  </a:gradFill>
                  <a:latin typeface="+mj-lt"/>
                </a:rPr>
                <a:t>file. </a:t>
              </a:r>
              <a:endParaRPr lang="en-US" sz="1800" dirty="0">
                <a:gradFill>
                  <a:gsLst>
                    <a:gs pos="0">
                      <a:srgbClr val="FFFFFF"/>
                    </a:gs>
                    <a:gs pos="100000">
                      <a:srgbClr val="FFFFFF"/>
                    </a:gs>
                  </a:gsLst>
                  <a:lin ang="5400000" scaled="0"/>
                </a:gradFill>
                <a:latin typeface="+mj-lt"/>
              </a:endParaRPr>
            </a:p>
          </p:txBody>
        </p:sp>
        <p:sp>
          <p:nvSpPr>
            <p:cNvPr id="13" name="Freeform 12"/>
            <p:cNvSpPr>
              <a:spLocks noEditPoints="1"/>
            </p:cNvSpPr>
            <p:nvPr/>
          </p:nvSpPr>
          <p:spPr bwMode="auto">
            <a:xfrm>
              <a:off x="3919373" y="1741651"/>
              <a:ext cx="1157964" cy="1020956"/>
            </a:xfrm>
            <a:custGeom>
              <a:avLst/>
              <a:gdLst>
                <a:gd name="T0" fmla="*/ 2220 w 3152"/>
                <a:gd name="T1" fmla="*/ 905 h 2780"/>
                <a:gd name="T2" fmla="*/ 2131 w 3152"/>
                <a:gd name="T3" fmla="*/ 764 h 2780"/>
                <a:gd name="T4" fmla="*/ 1420 w 3152"/>
                <a:gd name="T5" fmla="*/ 92 h 2780"/>
                <a:gd name="T6" fmla="*/ 1243 w 3152"/>
                <a:gd name="T7" fmla="*/ 2 h 2780"/>
                <a:gd name="T8" fmla="*/ 1243 w 3152"/>
                <a:gd name="T9" fmla="*/ 2 h 2780"/>
                <a:gd name="T10" fmla="*/ 1243 w 3152"/>
                <a:gd name="T11" fmla="*/ 2 h 2780"/>
                <a:gd name="T12" fmla="*/ 266 w 3152"/>
                <a:gd name="T13" fmla="*/ 2 h 2780"/>
                <a:gd name="T14" fmla="*/ 0 w 3152"/>
                <a:gd name="T15" fmla="*/ 226 h 2780"/>
                <a:gd name="T16" fmla="*/ 0 w 3152"/>
                <a:gd name="T17" fmla="*/ 2511 h 2780"/>
                <a:gd name="T18" fmla="*/ 266 w 3152"/>
                <a:gd name="T19" fmla="*/ 2780 h 2780"/>
                <a:gd name="T20" fmla="*/ 1953 w 3152"/>
                <a:gd name="T21" fmla="*/ 2780 h 2780"/>
                <a:gd name="T22" fmla="*/ 2220 w 3152"/>
                <a:gd name="T23" fmla="*/ 2511 h 2780"/>
                <a:gd name="T24" fmla="*/ 2220 w 3152"/>
                <a:gd name="T25" fmla="*/ 943 h 2780"/>
                <a:gd name="T26" fmla="*/ 2220 w 3152"/>
                <a:gd name="T27" fmla="*/ 905 h 2780"/>
                <a:gd name="T28" fmla="*/ 1243 w 3152"/>
                <a:gd name="T29" fmla="*/ 226 h 2780"/>
                <a:gd name="T30" fmla="*/ 1953 w 3152"/>
                <a:gd name="T31" fmla="*/ 943 h 2780"/>
                <a:gd name="T32" fmla="*/ 1243 w 3152"/>
                <a:gd name="T33" fmla="*/ 943 h 2780"/>
                <a:gd name="T34" fmla="*/ 1243 w 3152"/>
                <a:gd name="T35" fmla="*/ 226 h 2780"/>
                <a:gd name="T36" fmla="*/ 1243 w 3152"/>
                <a:gd name="T37" fmla="*/ 226 h 2780"/>
                <a:gd name="T38" fmla="*/ 1953 w 3152"/>
                <a:gd name="T39" fmla="*/ 2511 h 2780"/>
                <a:gd name="T40" fmla="*/ 266 w 3152"/>
                <a:gd name="T41" fmla="*/ 2511 h 2780"/>
                <a:gd name="T42" fmla="*/ 266 w 3152"/>
                <a:gd name="T43" fmla="*/ 226 h 2780"/>
                <a:gd name="T44" fmla="*/ 1021 w 3152"/>
                <a:gd name="T45" fmla="*/ 226 h 2780"/>
                <a:gd name="T46" fmla="*/ 1021 w 3152"/>
                <a:gd name="T47" fmla="*/ 943 h 2780"/>
                <a:gd name="T48" fmla="*/ 1243 w 3152"/>
                <a:gd name="T49" fmla="*/ 1212 h 2780"/>
                <a:gd name="T50" fmla="*/ 1953 w 3152"/>
                <a:gd name="T51" fmla="*/ 1212 h 2780"/>
                <a:gd name="T52" fmla="*/ 1953 w 3152"/>
                <a:gd name="T53" fmla="*/ 2511 h 2780"/>
                <a:gd name="T54" fmla="*/ 1953 w 3152"/>
                <a:gd name="T55" fmla="*/ 2511 h 2780"/>
                <a:gd name="T56" fmla="*/ 2575 w 3152"/>
                <a:gd name="T57" fmla="*/ 630 h 2780"/>
                <a:gd name="T58" fmla="*/ 2664 w 3152"/>
                <a:gd name="T59" fmla="*/ 854 h 2780"/>
                <a:gd name="T60" fmla="*/ 2664 w 3152"/>
                <a:gd name="T61" fmla="*/ 2511 h 2780"/>
                <a:gd name="T62" fmla="*/ 2442 w 3152"/>
                <a:gd name="T63" fmla="*/ 2780 h 2780"/>
                <a:gd name="T64" fmla="*/ 2353 w 3152"/>
                <a:gd name="T65" fmla="*/ 2780 h 2780"/>
                <a:gd name="T66" fmla="*/ 2442 w 3152"/>
                <a:gd name="T67" fmla="*/ 2556 h 2780"/>
                <a:gd name="T68" fmla="*/ 2442 w 3152"/>
                <a:gd name="T69" fmla="*/ 943 h 2780"/>
                <a:gd name="T70" fmla="*/ 2353 w 3152"/>
                <a:gd name="T71" fmla="*/ 674 h 2780"/>
                <a:gd name="T72" fmla="*/ 1642 w 3152"/>
                <a:gd name="T73" fmla="*/ 2 h 2780"/>
                <a:gd name="T74" fmla="*/ 1642 w 3152"/>
                <a:gd name="T75" fmla="*/ 2 h 2780"/>
                <a:gd name="T76" fmla="*/ 1731 w 3152"/>
                <a:gd name="T77" fmla="*/ 2 h 2780"/>
                <a:gd name="T78" fmla="*/ 1776 w 3152"/>
                <a:gd name="T79" fmla="*/ 2 h 2780"/>
                <a:gd name="T80" fmla="*/ 2086 w 3152"/>
                <a:gd name="T81" fmla="*/ 137 h 2780"/>
                <a:gd name="T82" fmla="*/ 2575 w 3152"/>
                <a:gd name="T83" fmla="*/ 630 h 2780"/>
                <a:gd name="T84" fmla="*/ 3063 w 3152"/>
                <a:gd name="T85" fmla="*/ 585 h 2780"/>
                <a:gd name="T86" fmla="*/ 3152 w 3152"/>
                <a:gd name="T87" fmla="*/ 764 h 2780"/>
                <a:gd name="T88" fmla="*/ 3152 w 3152"/>
                <a:gd name="T89" fmla="*/ 2511 h 2780"/>
                <a:gd name="T90" fmla="*/ 2886 w 3152"/>
                <a:gd name="T91" fmla="*/ 2780 h 2780"/>
                <a:gd name="T92" fmla="*/ 2841 w 3152"/>
                <a:gd name="T93" fmla="*/ 2780 h 2780"/>
                <a:gd name="T94" fmla="*/ 2886 w 3152"/>
                <a:gd name="T95" fmla="*/ 2556 h 2780"/>
                <a:gd name="T96" fmla="*/ 2886 w 3152"/>
                <a:gd name="T97" fmla="*/ 809 h 2780"/>
                <a:gd name="T98" fmla="*/ 2841 w 3152"/>
                <a:gd name="T99" fmla="*/ 630 h 2780"/>
                <a:gd name="T100" fmla="*/ 2220 w 3152"/>
                <a:gd name="T101" fmla="*/ 2 h 2780"/>
                <a:gd name="T102" fmla="*/ 2220 w 3152"/>
                <a:gd name="T103" fmla="*/ 2 h 2780"/>
                <a:gd name="T104" fmla="*/ 2264 w 3152"/>
                <a:gd name="T105" fmla="*/ 2 h 2780"/>
                <a:gd name="T106" fmla="*/ 2308 w 3152"/>
                <a:gd name="T107" fmla="*/ 2 h 2780"/>
                <a:gd name="T108" fmla="*/ 2619 w 3152"/>
                <a:gd name="T109" fmla="*/ 137 h 2780"/>
                <a:gd name="T110" fmla="*/ 3063 w 3152"/>
                <a:gd name="T111" fmla="*/ 585 h 2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52" h="2780">
                  <a:moveTo>
                    <a:pt x="2220" y="905"/>
                  </a:moveTo>
                  <a:cubicBezTo>
                    <a:pt x="2220" y="860"/>
                    <a:pt x="2204" y="833"/>
                    <a:pt x="2131" y="764"/>
                  </a:cubicBezTo>
                  <a:cubicBezTo>
                    <a:pt x="1419" y="93"/>
                    <a:pt x="1420" y="92"/>
                    <a:pt x="1420" y="92"/>
                  </a:cubicBezTo>
                  <a:cubicBezTo>
                    <a:pt x="1358" y="23"/>
                    <a:pt x="1304" y="2"/>
                    <a:pt x="1243" y="2"/>
                  </a:cubicBezTo>
                  <a:cubicBezTo>
                    <a:pt x="1243" y="2"/>
                    <a:pt x="1243" y="2"/>
                    <a:pt x="1243" y="2"/>
                  </a:cubicBezTo>
                  <a:cubicBezTo>
                    <a:pt x="1243" y="2"/>
                    <a:pt x="1243" y="2"/>
                    <a:pt x="1243" y="2"/>
                  </a:cubicBezTo>
                  <a:cubicBezTo>
                    <a:pt x="266" y="2"/>
                    <a:pt x="266" y="2"/>
                    <a:pt x="266" y="2"/>
                  </a:cubicBezTo>
                  <a:cubicBezTo>
                    <a:pt x="133" y="2"/>
                    <a:pt x="0" y="92"/>
                    <a:pt x="0" y="226"/>
                  </a:cubicBezTo>
                  <a:cubicBezTo>
                    <a:pt x="0" y="2511"/>
                    <a:pt x="0" y="2511"/>
                    <a:pt x="0" y="2511"/>
                  </a:cubicBezTo>
                  <a:cubicBezTo>
                    <a:pt x="0" y="2646"/>
                    <a:pt x="133" y="2780"/>
                    <a:pt x="266" y="2780"/>
                  </a:cubicBezTo>
                  <a:cubicBezTo>
                    <a:pt x="1953" y="2780"/>
                    <a:pt x="1953" y="2780"/>
                    <a:pt x="1953" y="2780"/>
                  </a:cubicBezTo>
                  <a:cubicBezTo>
                    <a:pt x="2086" y="2780"/>
                    <a:pt x="2220" y="2646"/>
                    <a:pt x="2220" y="2511"/>
                  </a:cubicBezTo>
                  <a:cubicBezTo>
                    <a:pt x="2220" y="943"/>
                    <a:pt x="2220" y="943"/>
                    <a:pt x="2220" y="943"/>
                  </a:cubicBezTo>
                  <a:lnTo>
                    <a:pt x="2220" y="905"/>
                  </a:lnTo>
                  <a:close/>
                  <a:moveTo>
                    <a:pt x="1243" y="226"/>
                  </a:moveTo>
                  <a:cubicBezTo>
                    <a:pt x="1953" y="943"/>
                    <a:pt x="1953" y="943"/>
                    <a:pt x="1953" y="943"/>
                  </a:cubicBezTo>
                  <a:cubicBezTo>
                    <a:pt x="1243" y="943"/>
                    <a:pt x="1243" y="943"/>
                    <a:pt x="1243" y="943"/>
                  </a:cubicBezTo>
                  <a:cubicBezTo>
                    <a:pt x="1243" y="226"/>
                    <a:pt x="1243" y="226"/>
                    <a:pt x="1243" y="226"/>
                  </a:cubicBezTo>
                  <a:cubicBezTo>
                    <a:pt x="1243" y="226"/>
                    <a:pt x="1243" y="226"/>
                    <a:pt x="1243" y="226"/>
                  </a:cubicBezTo>
                  <a:close/>
                  <a:moveTo>
                    <a:pt x="1953" y="2511"/>
                  </a:moveTo>
                  <a:cubicBezTo>
                    <a:pt x="266" y="2511"/>
                    <a:pt x="266" y="2511"/>
                    <a:pt x="266" y="2511"/>
                  </a:cubicBezTo>
                  <a:cubicBezTo>
                    <a:pt x="266" y="226"/>
                    <a:pt x="266" y="226"/>
                    <a:pt x="266" y="226"/>
                  </a:cubicBezTo>
                  <a:cubicBezTo>
                    <a:pt x="1021" y="226"/>
                    <a:pt x="1021" y="226"/>
                    <a:pt x="1021" y="226"/>
                  </a:cubicBezTo>
                  <a:cubicBezTo>
                    <a:pt x="1021" y="943"/>
                    <a:pt x="1021" y="943"/>
                    <a:pt x="1021" y="943"/>
                  </a:cubicBezTo>
                  <a:cubicBezTo>
                    <a:pt x="1021" y="1078"/>
                    <a:pt x="1110" y="1212"/>
                    <a:pt x="1243" y="1212"/>
                  </a:cubicBezTo>
                  <a:cubicBezTo>
                    <a:pt x="1953" y="1212"/>
                    <a:pt x="1953" y="1212"/>
                    <a:pt x="1953" y="1212"/>
                  </a:cubicBezTo>
                  <a:cubicBezTo>
                    <a:pt x="1953" y="2511"/>
                    <a:pt x="1953" y="2511"/>
                    <a:pt x="1953" y="2511"/>
                  </a:cubicBezTo>
                  <a:cubicBezTo>
                    <a:pt x="1953" y="2511"/>
                    <a:pt x="1953" y="2511"/>
                    <a:pt x="1953" y="2511"/>
                  </a:cubicBezTo>
                  <a:close/>
                  <a:moveTo>
                    <a:pt x="2575" y="630"/>
                  </a:moveTo>
                  <a:cubicBezTo>
                    <a:pt x="2619" y="674"/>
                    <a:pt x="2664" y="764"/>
                    <a:pt x="2664" y="854"/>
                  </a:cubicBezTo>
                  <a:cubicBezTo>
                    <a:pt x="2664" y="2511"/>
                    <a:pt x="2664" y="2511"/>
                    <a:pt x="2664" y="2511"/>
                  </a:cubicBezTo>
                  <a:cubicBezTo>
                    <a:pt x="2664" y="2646"/>
                    <a:pt x="2575" y="2780"/>
                    <a:pt x="2442" y="2780"/>
                  </a:cubicBezTo>
                  <a:cubicBezTo>
                    <a:pt x="2353" y="2780"/>
                    <a:pt x="2353" y="2780"/>
                    <a:pt x="2353" y="2780"/>
                  </a:cubicBezTo>
                  <a:cubicBezTo>
                    <a:pt x="2397" y="2691"/>
                    <a:pt x="2442" y="2646"/>
                    <a:pt x="2442" y="2556"/>
                  </a:cubicBezTo>
                  <a:cubicBezTo>
                    <a:pt x="2442" y="943"/>
                    <a:pt x="2442" y="943"/>
                    <a:pt x="2442" y="943"/>
                  </a:cubicBezTo>
                  <a:cubicBezTo>
                    <a:pt x="2442" y="854"/>
                    <a:pt x="2452" y="769"/>
                    <a:pt x="2353" y="674"/>
                  </a:cubicBezTo>
                  <a:cubicBezTo>
                    <a:pt x="1645" y="0"/>
                    <a:pt x="1642" y="2"/>
                    <a:pt x="1642" y="2"/>
                  </a:cubicBezTo>
                  <a:cubicBezTo>
                    <a:pt x="1642" y="2"/>
                    <a:pt x="1642" y="2"/>
                    <a:pt x="1642" y="2"/>
                  </a:cubicBezTo>
                  <a:cubicBezTo>
                    <a:pt x="1731" y="2"/>
                    <a:pt x="1731" y="2"/>
                    <a:pt x="1731" y="2"/>
                  </a:cubicBezTo>
                  <a:cubicBezTo>
                    <a:pt x="1776" y="2"/>
                    <a:pt x="1776" y="2"/>
                    <a:pt x="1776" y="2"/>
                  </a:cubicBezTo>
                  <a:cubicBezTo>
                    <a:pt x="1820" y="2"/>
                    <a:pt x="1953" y="2"/>
                    <a:pt x="2086" y="137"/>
                  </a:cubicBezTo>
                  <a:cubicBezTo>
                    <a:pt x="2575" y="630"/>
                    <a:pt x="2575" y="630"/>
                    <a:pt x="2575" y="630"/>
                  </a:cubicBezTo>
                  <a:moveTo>
                    <a:pt x="3063" y="585"/>
                  </a:moveTo>
                  <a:cubicBezTo>
                    <a:pt x="3108" y="630"/>
                    <a:pt x="3152" y="719"/>
                    <a:pt x="3152" y="764"/>
                  </a:cubicBezTo>
                  <a:cubicBezTo>
                    <a:pt x="3152" y="2511"/>
                    <a:pt x="3152" y="2511"/>
                    <a:pt x="3152" y="2511"/>
                  </a:cubicBezTo>
                  <a:cubicBezTo>
                    <a:pt x="3152" y="2646"/>
                    <a:pt x="3019" y="2780"/>
                    <a:pt x="2886" y="2780"/>
                  </a:cubicBezTo>
                  <a:cubicBezTo>
                    <a:pt x="2841" y="2780"/>
                    <a:pt x="2841" y="2780"/>
                    <a:pt x="2841" y="2780"/>
                  </a:cubicBezTo>
                  <a:cubicBezTo>
                    <a:pt x="2886" y="2691"/>
                    <a:pt x="2886" y="2646"/>
                    <a:pt x="2886" y="2556"/>
                  </a:cubicBezTo>
                  <a:cubicBezTo>
                    <a:pt x="2886" y="809"/>
                    <a:pt x="2886" y="809"/>
                    <a:pt x="2886" y="809"/>
                  </a:cubicBezTo>
                  <a:cubicBezTo>
                    <a:pt x="2886" y="764"/>
                    <a:pt x="2886" y="674"/>
                    <a:pt x="2841" y="630"/>
                  </a:cubicBezTo>
                  <a:cubicBezTo>
                    <a:pt x="2220" y="2"/>
                    <a:pt x="2220" y="2"/>
                    <a:pt x="2220" y="2"/>
                  </a:cubicBezTo>
                  <a:cubicBezTo>
                    <a:pt x="2220" y="2"/>
                    <a:pt x="2220" y="2"/>
                    <a:pt x="2220" y="2"/>
                  </a:cubicBezTo>
                  <a:cubicBezTo>
                    <a:pt x="2264" y="2"/>
                    <a:pt x="2264" y="2"/>
                    <a:pt x="2264" y="2"/>
                  </a:cubicBezTo>
                  <a:cubicBezTo>
                    <a:pt x="2308" y="2"/>
                    <a:pt x="2308" y="2"/>
                    <a:pt x="2308" y="2"/>
                  </a:cubicBezTo>
                  <a:cubicBezTo>
                    <a:pt x="2397" y="2"/>
                    <a:pt x="2486" y="2"/>
                    <a:pt x="2619" y="137"/>
                  </a:cubicBezTo>
                  <a:cubicBezTo>
                    <a:pt x="3063" y="585"/>
                    <a:pt x="3063" y="585"/>
                    <a:pt x="3063" y="58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7" name="Group 26"/>
          <p:cNvGrpSpPr/>
          <p:nvPr/>
        </p:nvGrpSpPr>
        <p:grpSpPr>
          <a:xfrm>
            <a:off x="3159559" y="1773115"/>
            <a:ext cx="2488654" cy="3364778"/>
            <a:chOff x="3159559" y="1746611"/>
            <a:chExt cx="2488654" cy="3364778"/>
          </a:xfrm>
        </p:grpSpPr>
        <p:sp>
          <p:nvSpPr>
            <p:cNvPr id="15" name="Rectangle 14"/>
            <p:cNvSpPr/>
            <p:nvPr/>
          </p:nvSpPr>
          <p:spPr bwMode="auto">
            <a:xfrm>
              <a:off x="3159559" y="1746611"/>
              <a:ext cx="2488654" cy="3364778"/>
            </a:xfrm>
            <a:prstGeom prst="rect">
              <a:avLst/>
            </a:prstGeom>
            <a:solidFill>
              <a:srgbClr val="D2ECB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645920" rIns="91436" bIns="45718" numCol="1" rtlCol="0" anchor="t" anchorCtr="0" compatLnSpc="1">
              <a:prstTxWarp prst="textNoShape">
                <a:avLst/>
              </a:prstTxWarp>
            </a:bodyPr>
            <a:lstStyle/>
            <a:p>
              <a:pPr defTabSz="914099" fontAlgn="base">
                <a:spcBef>
                  <a:spcPct val="0"/>
                </a:spcBef>
                <a:spcAft>
                  <a:spcPct val="0"/>
                </a:spcAft>
              </a:pPr>
              <a:r>
                <a:rPr lang="en-US" sz="3200" dirty="0">
                  <a:gradFill>
                    <a:gsLst>
                      <a:gs pos="0">
                        <a:srgbClr val="FFFFFF"/>
                      </a:gs>
                      <a:gs pos="100000">
                        <a:srgbClr val="FFFFFF"/>
                      </a:gs>
                    </a:gsLst>
                    <a:lin ang="5400000" scaled="0"/>
                  </a:gradFill>
                  <a:latin typeface="Segoe UI Light" pitchFamily="34" charset="0"/>
                </a:rPr>
                <a:t>Drives</a:t>
              </a:r>
            </a:p>
            <a:p>
              <a:pPr defTabSz="914099" fontAlgn="base">
                <a:spcBef>
                  <a:spcPct val="0"/>
                </a:spcBef>
                <a:spcAft>
                  <a:spcPct val="0"/>
                </a:spcAft>
              </a:pPr>
              <a:r>
                <a:rPr lang="en-US" sz="1800" dirty="0">
                  <a:gradFill>
                    <a:gsLst>
                      <a:gs pos="0">
                        <a:srgbClr val="FFFFFF"/>
                      </a:gs>
                      <a:gs pos="100000">
                        <a:srgbClr val="FFFFFF"/>
                      </a:gs>
                    </a:gsLst>
                    <a:lin ang="5400000" scaled="0"/>
                  </a:gradFill>
                  <a:latin typeface="+mj-lt"/>
                </a:rPr>
                <a:t>Durable NTFS volumes for Windows Azure applications to use. Based on Blobs.</a:t>
              </a:r>
            </a:p>
          </p:txBody>
        </p:sp>
        <p:sp>
          <p:nvSpPr>
            <p:cNvPr id="26" name="Freeform 79"/>
            <p:cNvSpPr>
              <a:spLocks noEditPoints="1"/>
            </p:cNvSpPr>
            <p:nvPr/>
          </p:nvSpPr>
          <p:spPr bwMode="black">
            <a:xfrm>
              <a:off x="3936420" y="1898650"/>
              <a:ext cx="934932" cy="1263911"/>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09622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10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2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10" presetClass="entr" presetSubtype="0" fill="hold" nodeType="withEffect">
                                  <p:stCondLst>
                                    <p:cond delay="30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Blob Storage</a:t>
            </a:r>
            <a:endParaRPr lang="en-US" dirty="0"/>
          </a:p>
        </p:txBody>
      </p:sp>
    </p:spTree>
    <p:extLst>
      <p:ext uri="{BB962C8B-B14F-4D97-AF65-F5344CB8AC3E}">
        <p14:creationId xmlns:p14="http://schemas.microsoft.com/office/powerpoint/2010/main" val="2289007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Blob Storage Concepts</a:t>
            </a:r>
            <a:endParaRPr lang="en-US" dirty="0"/>
          </a:p>
        </p:txBody>
      </p:sp>
      <p:sp>
        <p:nvSpPr>
          <p:cNvPr id="66" name="Rounded Rectangle 65"/>
          <p:cNvSpPr/>
          <p:nvPr/>
        </p:nvSpPr>
        <p:spPr>
          <a:xfrm>
            <a:off x="5597591" y="1803399"/>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defTabSz="1555685">
              <a:lnSpc>
                <a:spcPct val="90000"/>
              </a:lnSpc>
              <a:spcBef>
                <a:spcPct val="0"/>
              </a:spcBef>
              <a:spcAft>
                <a:spcPct val="35000"/>
              </a:spcAft>
            </a:pPr>
            <a:r>
              <a:rPr lang="en-US" sz="2800" dirty="0">
                <a:solidFill>
                  <a:srgbClr val="595959">
                    <a:alpha val="98824"/>
                  </a:srgbClr>
                </a:solidFill>
                <a:latin typeface="Segoe UI Light" pitchFamily="34" charset="0"/>
              </a:rPr>
              <a:t>Blob</a:t>
            </a:r>
          </a:p>
        </p:txBody>
      </p:sp>
      <p:sp>
        <p:nvSpPr>
          <p:cNvPr id="69" name="Rounded Rectangle 68"/>
          <p:cNvSpPr/>
          <p:nvPr/>
        </p:nvSpPr>
        <p:spPr>
          <a:xfrm>
            <a:off x="3024286" y="1803400"/>
            <a:ext cx="2444678"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defTabSz="1555685">
              <a:lnSpc>
                <a:spcPct val="90000"/>
              </a:lnSpc>
              <a:spcBef>
                <a:spcPct val="0"/>
              </a:spcBef>
              <a:spcAft>
                <a:spcPct val="35000"/>
              </a:spcAft>
            </a:pPr>
            <a:r>
              <a:rPr lang="en-US" sz="2800" dirty="0">
                <a:solidFill>
                  <a:srgbClr val="595959">
                    <a:alpha val="98824"/>
                  </a:srgbClr>
                </a:solidFill>
                <a:latin typeface="Segoe UI Light" pitchFamily="34" charset="0"/>
              </a:rPr>
              <a:t>Container</a:t>
            </a:r>
          </a:p>
        </p:txBody>
      </p:sp>
      <p:sp>
        <p:nvSpPr>
          <p:cNvPr id="72" name="Rounded Rectangle 71"/>
          <p:cNvSpPr/>
          <p:nvPr/>
        </p:nvSpPr>
        <p:spPr>
          <a:xfrm>
            <a:off x="519113" y="1803400"/>
            <a:ext cx="2361146"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lvl="0" defTabSz="1555685">
              <a:lnSpc>
                <a:spcPct val="90000"/>
              </a:lnSpc>
              <a:spcBef>
                <a:spcPct val="0"/>
              </a:spcBef>
              <a:spcAft>
                <a:spcPct val="35000"/>
              </a:spcAft>
            </a:pPr>
            <a:r>
              <a:rPr lang="en-US" sz="2800" dirty="0" smtClean="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sp>
        <p:nvSpPr>
          <p:cNvPr id="100" name="Rectangle 99"/>
          <p:cNvSpPr/>
          <p:nvPr/>
        </p:nvSpPr>
        <p:spPr bwMode="auto">
          <a:xfrm>
            <a:off x="519113" y="1136378"/>
            <a:ext cx="9791004" cy="457200"/>
          </a:xfrm>
          <a:prstGeom prst="rect">
            <a:avLst/>
          </a:prstGeom>
          <a:solidFill>
            <a:schemeClr val="accent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US" sz="2000" dirty="0" smtClean="0">
                <a:solidFill>
                  <a:srgbClr val="FFFFFF">
                    <a:alpha val="99000"/>
                  </a:srgbClr>
                </a:solidFill>
                <a:latin typeface="Consolas" pitchFamily="49" charset="0"/>
                <a:cs typeface="Consolas" pitchFamily="49" charset="0"/>
              </a:rPr>
              <a:t>http://&lt;account&gt;.</a:t>
            </a:r>
            <a:r>
              <a:rPr lang="en-US" sz="2000" b="1" dirty="0" smtClean="0">
                <a:solidFill>
                  <a:srgbClr val="FFFFFF">
                    <a:alpha val="99000"/>
                  </a:srgbClr>
                </a:solidFill>
                <a:latin typeface="Consolas" pitchFamily="49" charset="0"/>
                <a:cs typeface="Consolas" pitchFamily="49" charset="0"/>
              </a:rPr>
              <a:t>blob</a:t>
            </a:r>
            <a:r>
              <a:rPr lang="en-US" sz="2000" dirty="0" smtClean="0">
                <a:solidFill>
                  <a:srgbClr val="FFFFFF">
                    <a:alpha val="99000"/>
                  </a:srgbClr>
                </a:solidFill>
                <a:latin typeface="Consolas" pitchFamily="49" charset="0"/>
                <a:cs typeface="Consolas" pitchFamily="49" charset="0"/>
              </a:rPr>
              <a:t>.core.windows.net/&lt;container&gt;/&lt;blobname&gt;</a:t>
            </a:r>
          </a:p>
        </p:txBody>
      </p:sp>
      <p:sp>
        <p:nvSpPr>
          <p:cNvPr id="101" name="Down Arrow 100"/>
          <p:cNvSpPr/>
          <p:nvPr/>
        </p:nvSpPr>
        <p:spPr bwMode="auto">
          <a:xfrm rot="10800000">
            <a:off x="2555347" y="1544151"/>
            <a:ext cx="302165" cy="39421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2" name="Down Arrow 101"/>
          <p:cNvSpPr/>
          <p:nvPr/>
        </p:nvSpPr>
        <p:spPr bwMode="auto">
          <a:xfrm rot="10800000">
            <a:off x="7220577" y="1516744"/>
            <a:ext cx="302165" cy="39421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5" name="Rounded Rectangle 104"/>
          <p:cNvSpPr/>
          <p:nvPr/>
        </p:nvSpPr>
        <p:spPr>
          <a:xfrm>
            <a:off x="7929368" y="1803399"/>
            <a:ext cx="2380749" cy="429606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defTabSz="1555685">
              <a:lnSpc>
                <a:spcPct val="90000"/>
              </a:lnSpc>
              <a:spcBef>
                <a:spcPct val="0"/>
              </a:spcBef>
              <a:spcAft>
                <a:spcPct val="35000"/>
              </a:spcAft>
            </a:pPr>
            <a:r>
              <a:rPr lang="en-US" sz="2800" dirty="0">
                <a:solidFill>
                  <a:srgbClr val="595959">
                    <a:alpha val="98824"/>
                  </a:srgbClr>
                </a:solidFill>
                <a:latin typeface="Segoe UI Light" pitchFamily="34" charset="0"/>
              </a:rPr>
              <a:t>Pages/ Blocks</a:t>
            </a:r>
          </a:p>
        </p:txBody>
      </p:sp>
      <p:sp>
        <p:nvSpPr>
          <p:cNvPr id="103" name="Down Arrow 102"/>
          <p:cNvSpPr/>
          <p:nvPr/>
        </p:nvSpPr>
        <p:spPr bwMode="auto">
          <a:xfrm rot="10800000">
            <a:off x="8857078" y="1527957"/>
            <a:ext cx="302165" cy="39421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cxnSp>
        <p:nvCxnSpPr>
          <p:cNvPr id="4" name="Straight Connector 3"/>
          <p:cNvCxnSpPr/>
          <p:nvPr/>
        </p:nvCxnSpPr>
        <p:spPr>
          <a:xfrm>
            <a:off x="2295959" y="4551218"/>
            <a:ext cx="1537854" cy="101830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V="1">
            <a:off x="2285568" y="3647209"/>
            <a:ext cx="1496291" cy="104948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a:xfrm>
            <a:off x="956708" y="423065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smtClean="0">
                <a:solidFill>
                  <a:schemeClr val="lt1">
                    <a:alpha val="99000"/>
                  </a:schemeClr>
                </a:solidFill>
              </a:rPr>
              <a:t>contoso</a:t>
            </a:r>
            <a:endParaRPr lang="en-US" sz="2000" dirty="0">
              <a:solidFill>
                <a:schemeClr val="lt1">
                  <a:alpha val="99000"/>
                </a:schemeClr>
              </a:solidFill>
            </a:endParaRPr>
          </a:p>
        </p:txBody>
      </p:sp>
      <p:cxnSp>
        <p:nvCxnSpPr>
          <p:cNvPr id="119" name="Straight Connector 118"/>
          <p:cNvCxnSpPr/>
          <p:nvPr/>
        </p:nvCxnSpPr>
        <p:spPr>
          <a:xfrm>
            <a:off x="4893686" y="5434445"/>
            <a:ext cx="1028700"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4820950" y="3709554"/>
            <a:ext cx="1273463" cy="66501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4820950" y="3086100"/>
            <a:ext cx="1195386" cy="758536"/>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7325159" y="4239491"/>
            <a:ext cx="1589809" cy="904008"/>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a:endCxn id="111" idx="1"/>
          </p:cNvCxnSpPr>
          <p:nvPr/>
        </p:nvCxnSpPr>
        <p:spPr>
          <a:xfrm flipV="1">
            <a:off x="7314768" y="3737075"/>
            <a:ext cx="1011020" cy="66867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84" name="Rectangle 83"/>
          <p:cNvSpPr/>
          <p:nvPr/>
        </p:nvSpPr>
        <p:spPr>
          <a:xfrm>
            <a:off x="5905004" y="2773645"/>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PIC01.JPG</a:t>
            </a:r>
          </a:p>
        </p:txBody>
      </p:sp>
      <p:sp>
        <p:nvSpPr>
          <p:cNvPr id="111" name="Rounded Rectangle 18"/>
          <p:cNvSpPr/>
          <p:nvPr/>
        </p:nvSpPr>
        <p:spPr>
          <a:xfrm>
            <a:off x="8325788" y="3385646"/>
            <a:ext cx="1585469" cy="70285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5" name="Rectangle 114"/>
          <p:cNvSpPr/>
          <p:nvPr/>
        </p:nvSpPr>
        <p:spPr>
          <a:xfrm>
            <a:off x="8325579" y="452087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Block/Page</a:t>
            </a:r>
          </a:p>
        </p:txBody>
      </p:sp>
      <p:sp>
        <p:nvSpPr>
          <p:cNvPr id="117" name="Rectangle 116"/>
          <p:cNvSpPr/>
          <p:nvPr/>
        </p:nvSpPr>
        <p:spPr>
          <a:xfrm>
            <a:off x="5905003" y="3916648"/>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smtClean="0">
                <a:solidFill>
                  <a:schemeClr val="lt1">
                    <a:alpha val="99000"/>
                  </a:schemeClr>
                </a:solidFill>
              </a:rPr>
              <a:t>PIC02.JPG</a:t>
            </a:r>
            <a:endParaRPr lang="en-US" sz="2000" dirty="0">
              <a:solidFill>
                <a:schemeClr val="lt1">
                  <a:alpha val="99000"/>
                </a:schemeClr>
              </a:solidFill>
            </a:endParaRPr>
          </a:p>
        </p:txBody>
      </p:sp>
      <p:sp>
        <p:nvSpPr>
          <p:cNvPr id="79" name="Rectangle 78"/>
          <p:cNvSpPr/>
          <p:nvPr/>
        </p:nvSpPr>
        <p:spPr>
          <a:xfrm>
            <a:off x="3520220" y="3383250"/>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images</a:t>
            </a:r>
          </a:p>
        </p:txBody>
      </p:sp>
      <p:sp>
        <p:nvSpPr>
          <p:cNvPr id="98" name="Rounded Rectangle 97"/>
          <p:cNvSpPr/>
          <p:nvPr/>
        </p:nvSpPr>
        <p:spPr>
          <a:xfrm>
            <a:off x="5905004" y="507805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smtClean="0">
                <a:solidFill>
                  <a:schemeClr val="lt1">
                    <a:alpha val="99000"/>
                  </a:schemeClr>
                </a:solidFill>
              </a:rPr>
              <a:t>VID1.AVI</a:t>
            </a:r>
            <a:endParaRPr lang="en-US" sz="2000" dirty="0">
              <a:solidFill>
                <a:schemeClr val="lt1">
                  <a:alpha val="99000"/>
                </a:schemeClr>
              </a:solidFill>
            </a:endParaRPr>
          </a:p>
        </p:txBody>
      </p:sp>
      <p:sp>
        <p:nvSpPr>
          <p:cNvPr id="92" name="Rectangle 91"/>
          <p:cNvSpPr/>
          <p:nvPr/>
        </p:nvSpPr>
        <p:spPr>
          <a:xfrm>
            <a:off x="3520220" y="5078059"/>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a:solidFill>
                  <a:schemeClr val="lt1">
                    <a:alpha val="99000"/>
                  </a:schemeClr>
                </a:solidFill>
              </a:rPr>
              <a:t>videos</a:t>
            </a:r>
          </a:p>
        </p:txBody>
      </p:sp>
    </p:spTree>
    <p:extLst>
      <p:ext uri="{BB962C8B-B14F-4D97-AF65-F5344CB8AC3E}">
        <p14:creationId xmlns:p14="http://schemas.microsoft.com/office/powerpoint/2010/main" val="2041960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fade">
                                      <p:cBhvr>
                                        <p:cTn id="7" dur="1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0" nodeType="clickEffect">
                                  <p:stCondLst>
                                    <p:cond delay="0"/>
                                  </p:stCondLst>
                                  <p:childTnLst>
                                    <p:animEffect transition="out" filter="fade">
                                      <p:cBhvr>
                                        <p:cTn id="11" dur="2000" tmFilter="0, 0; .2, .5; .8, .5; 1, 0"/>
                                        <p:tgtEl>
                                          <p:spTgt spid="72"/>
                                        </p:tgtEl>
                                      </p:cBhvr>
                                    </p:animEffect>
                                    <p:animScale>
                                      <p:cBhvr>
                                        <p:cTn id="12" dur="1000" autoRev="1" fill="hold"/>
                                        <p:tgtEl>
                                          <p:spTgt spid="72"/>
                                        </p:tgtEl>
                                      </p:cBhvr>
                                      <p:by x="105000" y="105000"/>
                                    </p:animScale>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1"/>
                                        </p:tgtEl>
                                        <p:attrNameLst>
                                          <p:attrName>style.visibility</p:attrName>
                                        </p:attrNameLst>
                                      </p:cBhvr>
                                      <p:to>
                                        <p:strVal val="visible"/>
                                      </p:to>
                                    </p:set>
                                    <p:animEffect transition="in" filter="fade">
                                      <p:cBhvr>
                                        <p:cTn id="17" dur="500"/>
                                        <p:tgtEl>
                                          <p:spTgt spid="101"/>
                                        </p:tgtEl>
                                      </p:cBhvr>
                                    </p:animEffect>
                                  </p:childTnLst>
                                </p:cTn>
                              </p:par>
                            </p:childTnLst>
                          </p:cTn>
                        </p:par>
                      </p:childTnLst>
                    </p:cTn>
                  </p:par>
                  <p:par>
                    <p:cTn id="18" fill="hold">
                      <p:stCondLst>
                        <p:cond delay="indefinite"/>
                      </p:stCondLst>
                      <p:childTnLst>
                        <p:par>
                          <p:cTn id="19" fill="hold">
                            <p:stCondLst>
                              <p:cond delay="0"/>
                            </p:stCondLst>
                            <p:childTnLst>
                              <p:par>
                                <p:cTn id="20" presetID="26" presetClass="emph" presetSubtype="0" fill="hold" grpId="0" nodeType="clickEffect">
                                  <p:stCondLst>
                                    <p:cond delay="0"/>
                                  </p:stCondLst>
                                  <p:childTnLst>
                                    <p:animEffect transition="out" filter="fade">
                                      <p:cBhvr>
                                        <p:cTn id="21" dur="2000" tmFilter="0, 0; .2, .5; .8, .5; 1, 0"/>
                                        <p:tgtEl>
                                          <p:spTgt spid="69"/>
                                        </p:tgtEl>
                                      </p:cBhvr>
                                    </p:animEffect>
                                    <p:animScale>
                                      <p:cBhvr>
                                        <p:cTn id="22" dur="1000" autoRev="1" fill="hold"/>
                                        <p:tgtEl>
                                          <p:spTgt spid="69"/>
                                        </p:tgtEl>
                                      </p:cBhvr>
                                      <p:by x="105000" y="105000"/>
                                    </p:animScale>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2"/>
                                        </p:tgtEl>
                                        <p:attrNameLst>
                                          <p:attrName>style.visibility</p:attrName>
                                        </p:attrNameLst>
                                      </p:cBhvr>
                                      <p:to>
                                        <p:strVal val="visible"/>
                                      </p:to>
                                    </p:set>
                                    <p:animEffect transition="in" filter="fade">
                                      <p:cBhvr>
                                        <p:cTn id="27" dur="500"/>
                                        <p:tgtEl>
                                          <p:spTgt spid="102"/>
                                        </p:tgtEl>
                                      </p:cBhvr>
                                    </p:animEffect>
                                  </p:childTnLst>
                                </p:cTn>
                              </p:par>
                            </p:childTnLst>
                          </p:cTn>
                        </p:par>
                      </p:childTnLst>
                    </p:cTn>
                  </p:par>
                  <p:par>
                    <p:cTn id="28" fill="hold">
                      <p:stCondLst>
                        <p:cond delay="indefinite"/>
                      </p:stCondLst>
                      <p:childTnLst>
                        <p:par>
                          <p:cTn id="29" fill="hold">
                            <p:stCondLst>
                              <p:cond delay="0"/>
                            </p:stCondLst>
                            <p:childTnLst>
                              <p:par>
                                <p:cTn id="30" presetID="26" presetClass="emph" presetSubtype="0" fill="hold" grpId="0" nodeType="clickEffect">
                                  <p:stCondLst>
                                    <p:cond delay="0"/>
                                  </p:stCondLst>
                                  <p:childTnLst>
                                    <p:animEffect transition="out" filter="fade">
                                      <p:cBhvr>
                                        <p:cTn id="31" dur="2000" tmFilter="0, 0; .2, .5; .8, .5; 1, 0"/>
                                        <p:tgtEl>
                                          <p:spTgt spid="66"/>
                                        </p:tgtEl>
                                      </p:cBhvr>
                                    </p:animEffect>
                                    <p:animScale>
                                      <p:cBhvr>
                                        <p:cTn id="32" dur="1000" autoRev="1" fill="hold"/>
                                        <p:tgtEl>
                                          <p:spTgt spid="66"/>
                                        </p:tgtEl>
                                      </p:cBhvr>
                                      <p:by x="105000" y="105000"/>
                                    </p:animScale>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3"/>
                                        </p:tgtEl>
                                        <p:attrNameLst>
                                          <p:attrName>style.visibility</p:attrName>
                                        </p:attrNameLst>
                                      </p:cBhvr>
                                      <p:to>
                                        <p:strVal val="visible"/>
                                      </p:to>
                                    </p:set>
                                    <p:animEffect transition="in" filter="fade">
                                      <p:cBhvr>
                                        <p:cTn id="37"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9" grpId="0" animBg="1"/>
      <p:bldP spid="72" grpId="0" animBg="1"/>
      <p:bldP spid="100" grpId="0" animBg="1"/>
      <p:bldP spid="101" grpId="0" animBg="1"/>
      <p:bldP spid="102" grpId="0" animBg="1"/>
      <p:bldP spid="10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Blob Details</a:t>
            </a:r>
            <a:endParaRPr lang="en-US" dirty="0"/>
          </a:p>
        </p:txBody>
      </p:sp>
      <p:sp>
        <p:nvSpPr>
          <p:cNvPr id="3" name="Content Placeholder 2"/>
          <p:cNvSpPr>
            <a:spLocks noGrp="1"/>
          </p:cNvSpPr>
          <p:nvPr>
            <p:ph type="body" sz="quarter" idx="10"/>
          </p:nvPr>
        </p:nvSpPr>
        <p:spPr>
          <a:xfrm>
            <a:off x="519113" y="2700678"/>
            <a:ext cx="4032106" cy="1107996"/>
          </a:xfrm>
        </p:spPr>
        <p:txBody>
          <a:bodyPr/>
          <a:lstStyle/>
          <a:p>
            <a:pPr algn="r"/>
            <a:r>
              <a:rPr lang="en-US" dirty="0" smtClean="0">
                <a:solidFill>
                  <a:schemeClr val="accent2">
                    <a:alpha val="99000"/>
                  </a:schemeClr>
                </a:solidFill>
              </a:rPr>
              <a:t>Main Web Service Operations</a:t>
            </a:r>
          </a:p>
        </p:txBody>
      </p:sp>
      <p:sp>
        <p:nvSpPr>
          <p:cNvPr id="8" name="Rectangle 7"/>
          <p:cNvSpPr/>
          <p:nvPr/>
        </p:nvSpPr>
        <p:spPr bwMode="auto">
          <a:xfrm>
            <a:off x="4956032" y="1446214"/>
            <a:ext cx="6715268" cy="36169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1645920" bIns="45718" numCol="1" rtlCol="0" anchor="ctr" anchorCtr="0" compatLnSpc="1">
            <a:prstTxWarp prst="textNoShape">
              <a:avLst/>
            </a:prstTxWarp>
          </a:bodyPr>
          <a:lstStyle/>
          <a:p>
            <a:pPr defTabSz="914099" fontAlgn="base">
              <a:spcBef>
                <a:spcPct val="0"/>
              </a:spcBef>
              <a:spcAft>
                <a:spcPct val="0"/>
              </a:spcAft>
            </a:pPr>
            <a:r>
              <a:rPr lang="en-US" sz="2800" dirty="0" err="1">
                <a:gradFill>
                  <a:gsLst>
                    <a:gs pos="0">
                      <a:srgbClr val="FFFFFF"/>
                    </a:gs>
                    <a:gs pos="100000">
                      <a:srgbClr val="FFFFFF"/>
                    </a:gs>
                  </a:gsLst>
                  <a:lin ang="5400000" scaled="0"/>
                </a:gradFill>
              </a:rPr>
              <a:t>PutBlob</a:t>
            </a:r>
            <a:endParaRPr lang="en-US" sz="2800" dirty="0">
              <a:gradFill>
                <a:gsLst>
                  <a:gs pos="0">
                    <a:srgbClr val="FFFFFF"/>
                  </a:gs>
                  <a:gs pos="100000">
                    <a:srgbClr val="FFFFFF"/>
                  </a:gs>
                </a:gsLst>
                <a:lin ang="5400000" scaled="0"/>
              </a:gradFill>
            </a:endParaRPr>
          </a:p>
          <a:p>
            <a:pPr defTabSz="914099" fontAlgn="base">
              <a:spcBef>
                <a:spcPct val="0"/>
              </a:spcBef>
              <a:spcAft>
                <a:spcPct val="0"/>
              </a:spcAft>
            </a:pPr>
            <a:r>
              <a:rPr lang="en-US" sz="2800" dirty="0" err="1">
                <a:gradFill>
                  <a:gsLst>
                    <a:gs pos="0">
                      <a:srgbClr val="FFFFFF"/>
                    </a:gs>
                    <a:gs pos="100000">
                      <a:srgbClr val="FFFFFF"/>
                    </a:gs>
                  </a:gsLst>
                  <a:lin ang="5400000" scaled="0"/>
                </a:gradFill>
              </a:rPr>
              <a:t>GetBlob</a:t>
            </a:r>
            <a:endParaRPr lang="en-US" sz="2800" dirty="0">
              <a:gradFill>
                <a:gsLst>
                  <a:gs pos="0">
                    <a:srgbClr val="FFFFFF"/>
                  </a:gs>
                  <a:gs pos="100000">
                    <a:srgbClr val="FFFFFF"/>
                  </a:gs>
                </a:gsLst>
                <a:lin ang="5400000" scaled="0"/>
              </a:gradFill>
            </a:endParaRPr>
          </a:p>
          <a:p>
            <a:pPr defTabSz="914099" fontAlgn="base">
              <a:spcBef>
                <a:spcPct val="0"/>
              </a:spcBef>
              <a:spcAft>
                <a:spcPct val="0"/>
              </a:spcAft>
            </a:pPr>
            <a:r>
              <a:rPr lang="en-US" sz="2800" dirty="0" err="1">
                <a:gradFill>
                  <a:gsLst>
                    <a:gs pos="0">
                      <a:srgbClr val="FFFFFF"/>
                    </a:gs>
                    <a:gs pos="100000">
                      <a:srgbClr val="FFFFFF"/>
                    </a:gs>
                  </a:gsLst>
                  <a:lin ang="5400000" scaled="0"/>
                </a:gradFill>
              </a:rPr>
              <a:t>DeleteBlob</a:t>
            </a:r>
            <a:endParaRPr lang="en-US" sz="2800" dirty="0">
              <a:gradFill>
                <a:gsLst>
                  <a:gs pos="0">
                    <a:srgbClr val="FFFFFF"/>
                  </a:gs>
                  <a:gs pos="100000">
                    <a:srgbClr val="FFFFFF"/>
                  </a:gs>
                </a:gsLst>
                <a:lin ang="5400000" scaled="0"/>
              </a:gradFill>
            </a:endParaRPr>
          </a:p>
          <a:p>
            <a:pPr defTabSz="914099" fontAlgn="base">
              <a:spcBef>
                <a:spcPct val="0"/>
              </a:spcBef>
              <a:spcAft>
                <a:spcPct val="0"/>
              </a:spcAft>
            </a:pPr>
            <a:r>
              <a:rPr lang="en-US" sz="2800" dirty="0" err="1">
                <a:gradFill>
                  <a:gsLst>
                    <a:gs pos="0">
                      <a:srgbClr val="FFFFFF"/>
                    </a:gs>
                    <a:gs pos="100000">
                      <a:srgbClr val="FFFFFF"/>
                    </a:gs>
                  </a:gsLst>
                  <a:lin ang="5400000" scaled="0"/>
                </a:gradFill>
              </a:rPr>
              <a:t>CopyBlob</a:t>
            </a:r>
            <a:endParaRPr lang="en-US" sz="2800" dirty="0">
              <a:gradFill>
                <a:gsLst>
                  <a:gs pos="0">
                    <a:srgbClr val="FFFFFF"/>
                  </a:gs>
                  <a:gs pos="100000">
                    <a:srgbClr val="FFFFFF"/>
                  </a:gs>
                </a:gsLst>
                <a:lin ang="5400000" scaled="0"/>
              </a:gradFill>
            </a:endParaRPr>
          </a:p>
          <a:p>
            <a:pPr defTabSz="914099" fontAlgn="base">
              <a:spcBef>
                <a:spcPct val="0"/>
              </a:spcBef>
              <a:spcAft>
                <a:spcPct val="0"/>
              </a:spcAft>
            </a:pPr>
            <a:r>
              <a:rPr lang="en-US" sz="2800" dirty="0" err="1">
                <a:gradFill>
                  <a:gsLst>
                    <a:gs pos="0">
                      <a:srgbClr val="FFFFFF"/>
                    </a:gs>
                    <a:gs pos="100000">
                      <a:srgbClr val="FFFFFF"/>
                    </a:gs>
                  </a:gsLst>
                  <a:lin ang="5400000" scaled="0"/>
                </a:gradFill>
              </a:rPr>
              <a:t>SnapshotBlob</a:t>
            </a:r>
            <a:r>
              <a:rPr lang="en-US" sz="2800" dirty="0">
                <a:gradFill>
                  <a:gsLst>
                    <a:gs pos="0">
                      <a:srgbClr val="FFFFFF"/>
                    </a:gs>
                    <a:gs pos="100000">
                      <a:srgbClr val="FFFFFF"/>
                    </a:gs>
                  </a:gsLst>
                  <a:lin ang="5400000" scaled="0"/>
                </a:gradFill>
              </a:rPr>
              <a:t> </a:t>
            </a:r>
          </a:p>
          <a:p>
            <a:pPr defTabSz="914099" fontAlgn="base">
              <a:spcBef>
                <a:spcPct val="0"/>
              </a:spcBef>
              <a:spcAft>
                <a:spcPct val="0"/>
              </a:spcAft>
            </a:pPr>
            <a:r>
              <a:rPr lang="en-US" sz="2800" dirty="0" err="1">
                <a:gradFill>
                  <a:gsLst>
                    <a:gs pos="0">
                      <a:srgbClr val="FFFFFF"/>
                    </a:gs>
                    <a:gs pos="100000">
                      <a:srgbClr val="FFFFFF"/>
                    </a:gs>
                  </a:gsLst>
                  <a:lin ang="5400000" scaled="0"/>
                </a:gradFill>
              </a:rPr>
              <a:t>LeaseBlob</a:t>
            </a:r>
            <a:r>
              <a:rPr lang="en-US" sz="2800" dirty="0">
                <a:gradFill>
                  <a:gsLst>
                    <a:gs pos="0">
                      <a:srgbClr val="FFFFFF"/>
                    </a:gs>
                    <a:gs pos="100000">
                      <a:srgbClr val="FFFFFF"/>
                    </a:gs>
                  </a:gsLst>
                  <a:lin ang="5400000" scaled="0"/>
                </a:gradFill>
              </a:rPr>
              <a:t> </a:t>
            </a:r>
          </a:p>
        </p:txBody>
      </p:sp>
      <p:sp>
        <p:nvSpPr>
          <p:cNvPr id="10" name="Freeform 9"/>
          <p:cNvSpPr>
            <a:spLocks noEditPoints="1"/>
          </p:cNvSpPr>
          <p:nvPr/>
        </p:nvSpPr>
        <p:spPr bwMode="auto">
          <a:xfrm>
            <a:off x="9737331" y="1686441"/>
            <a:ext cx="1728910" cy="1524349"/>
          </a:xfrm>
          <a:custGeom>
            <a:avLst/>
            <a:gdLst>
              <a:gd name="T0" fmla="*/ 2220 w 3152"/>
              <a:gd name="T1" fmla="*/ 905 h 2780"/>
              <a:gd name="T2" fmla="*/ 2131 w 3152"/>
              <a:gd name="T3" fmla="*/ 764 h 2780"/>
              <a:gd name="T4" fmla="*/ 1420 w 3152"/>
              <a:gd name="T5" fmla="*/ 92 h 2780"/>
              <a:gd name="T6" fmla="*/ 1243 w 3152"/>
              <a:gd name="T7" fmla="*/ 2 h 2780"/>
              <a:gd name="T8" fmla="*/ 1243 w 3152"/>
              <a:gd name="T9" fmla="*/ 2 h 2780"/>
              <a:gd name="T10" fmla="*/ 1243 w 3152"/>
              <a:gd name="T11" fmla="*/ 2 h 2780"/>
              <a:gd name="T12" fmla="*/ 266 w 3152"/>
              <a:gd name="T13" fmla="*/ 2 h 2780"/>
              <a:gd name="T14" fmla="*/ 0 w 3152"/>
              <a:gd name="T15" fmla="*/ 226 h 2780"/>
              <a:gd name="T16" fmla="*/ 0 w 3152"/>
              <a:gd name="T17" fmla="*/ 2511 h 2780"/>
              <a:gd name="T18" fmla="*/ 266 w 3152"/>
              <a:gd name="T19" fmla="*/ 2780 h 2780"/>
              <a:gd name="T20" fmla="*/ 1953 w 3152"/>
              <a:gd name="T21" fmla="*/ 2780 h 2780"/>
              <a:gd name="T22" fmla="*/ 2220 w 3152"/>
              <a:gd name="T23" fmla="*/ 2511 h 2780"/>
              <a:gd name="T24" fmla="*/ 2220 w 3152"/>
              <a:gd name="T25" fmla="*/ 943 h 2780"/>
              <a:gd name="T26" fmla="*/ 2220 w 3152"/>
              <a:gd name="T27" fmla="*/ 905 h 2780"/>
              <a:gd name="T28" fmla="*/ 1243 w 3152"/>
              <a:gd name="T29" fmla="*/ 226 h 2780"/>
              <a:gd name="T30" fmla="*/ 1953 w 3152"/>
              <a:gd name="T31" fmla="*/ 943 h 2780"/>
              <a:gd name="T32" fmla="*/ 1243 w 3152"/>
              <a:gd name="T33" fmla="*/ 943 h 2780"/>
              <a:gd name="T34" fmla="*/ 1243 w 3152"/>
              <a:gd name="T35" fmla="*/ 226 h 2780"/>
              <a:gd name="T36" fmla="*/ 1243 w 3152"/>
              <a:gd name="T37" fmla="*/ 226 h 2780"/>
              <a:gd name="T38" fmla="*/ 1953 w 3152"/>
              <a:gd name="T39" fmla="*/ 2511 h 2780"/>
              <a:gd name="T40" fmla="*/ 266 w 3152"/>
              <a:gd name="T41" fmla="*/ 2511 h 2780"/>
              <a:gd name="T42" fmla="*/ 266 w 3152"/>
              <a:gd name="T43" fmla="*/ 226 h 2780"/>
              <a:gd name="T44" fmla="*/ 1021 w 3152"/>
              <a:gd name="T45" fmla="*/ 226 h 2780"/>
              <a:gd name="T46" fmla="*/ 1021 w 3152"/>
              <a:gd name="T47" fmla="*/ 943 h 2780"/>
              <a:gd name="T48" fmla="*/ 1243 w 3152"/>
              <a:gd name="T49" fmla="*/ 1212 h 2780"/>
              <a:gd name="T50" fmla="*/ 1953 w 3152"/>
              <a:gd name="T51" fmla="*/ 1212 h 2780"/>
              <a:gd name="T52" fmla="*/ 1953 w 3152"/>
              <a:gd name="T53" fmla="*/ 2511 h 2780"/>
              <a:gd name="T54" fmla="*/ 1953 w 3152"/>
              <a:gd name="T55" fmla="*/ 2511 h 2780"/>
              <a:gd name="T56" fmla="*/ 2575 w 3152"/>
              <a:gd name="T57" fmla="*/ 630 h 2780"/>
              <a:gd name="T58" fmla="*/ 2664 w 3152"/>
              <a:gd name="T59" fmla="*/ 854 h 2780"/>
              <a:gd name="T60" fmla="*/ 2664 w 3152"/>
              <a:gd name="T61" fmla="*/ 2511 h 2780"/>
              <a:gd name="T62" fmla="*/ 2442 w 3152"/>
              <a:gd name="T63" fmla="*/ 2780 h 2780"/>
              <a:gd name="T64" fmla="*/ 2353 w 3152"/>
              <a:gd name="T65" fmla="*/ 2780 h 2780"/>
              <a:gd name="T66" fmla="*/ 2442 w 3152"/>
              <a:gd name="T67" fmla="*/ 2556 h 2780"/>
              <a:gd name="T68" fmla="*/ 2442 w 3152"/>
              <a:gd name="T69" fmla="*/ 943 h 2780"/>
              <a:gd name="T70" fmla="*/ 2353 w 3152"/>
              <a:gd name="T71" fmla="*/ 674 h 2780"/>
              <a:gd name="T72" fmla="*/ 1642 w 3152"/>
              <a:gd name="T73" fmla="*/ 2 h 2780"/>
              <a:gd name="T74" fmla="*/ 1642 w 3152"/>
              <a:gd name="T75" fmla="*/ 2 h 2780"/>
              <a:gd name="T76" fmla="*/ 1731 w 3152"/>
              <a:gd name="T77" fmla="*/ 2 h 2780"/>
              <a:gd name="T78" fmla="*/ 1776 w 3152"/>
              <a:gd name="T79" fmla="*/ 2 h 2780"/>
              <a:gd name="T80" fmla="*/ 2086 w 3152"/>
              <a:gd name="T81" fmla="*/ 137 h 2780"/>
              <a:gd name="T82" fmla="*/ 2575 w 3152"/>
              <a:gd name="T83" fmla="*/ 630 h 2780"/>
              <a:gd name="T84" fmla="*/ 3063 w 3152"/>
              <a:gd name="T85" fmla="*/ 585 h 2780"/>
              <a:gd name="T86" fmla="*/ 3152 w 3152"/>
              <a:gd name="T87" fmla="*/ 764 h 2780"/>
              <a:gd name="T88" fmla="*/ 3152 w 3152"/>
              <a:gd name="T89" fmla="*/ 2511 h 2780"/>
              <a:gd name="T90" fmla="*/ 2886 w 3152"/>
              <a:gd name="T91" fmla="*/ 2780 h 2780"/>
              <a:gd name="T92" fmla="*/ 2841 w 3152"/>
              <a:gd name="T93" fmla="*/ 2780 h 2780"/>
              <a:gd name="T94" fmla="*/ 2886 w 3152"/>
              <a:gd name="T95" fmla="*/ 2556 h 2780"/>
              <a:gd name="T96" fmla="*/ 2886 w 3152"/>
              <a:gd name="T97" fmla="*/ 809 h 2780"/>
              <a:gd name="T98" fmla="*/ 2841 w 3152"/>
              <a:gd name="T99" fmla="*/ 630 h 2780"/>
              <a:gd name="T100" fmla="*/ 2220 w 3152"/>
              <a:gd name="T101" fmla="*/ 2 h 2780"/>
              <a:gd name="T102" fmla="*/ 2220 w 3152"/>
              <a:gd name="T103" fmla="*/ 2 h 2780"/>
              <a:gd name="T104" fmla="*/ 2264 w 3152"/>
              <a:gd name="T105" fmla="*/ 2 h 2780"/>
              <a:gd name="T106" fmla="*/ 2308 w 3152"/>
              <a:gd name="T107" fmla="*/ 2 h 2780"/>
              <a:gd name="T108" fmla="*/ 2619 w 3152"/>
              <a:gd name="T109" fmla="*/ 137 h 2780"/>
              <a:gd name="T110" fmla="*/ 3063 w 3152"/>
              <a:gd name="T111" fmla="*/ 585 h 2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52" h="2780">
                <a:moveTo>
                  <a:pt x="2220" y="905"/>
                </a:moveTo>
                <a:cubicBezTo>
                  <a:pt x="2220" y="860"/>
                  <a:pt x="2204" y="833"/>
                  <a:pt x="2131" y="764"/>
                </a:cubicBezTo>
                <a:cubicBezTo>
                  <a:pt x="1419" y="93"/>
                  <a:pt x="1420" y="92"/>
                  <a:pt x="1420" y="92"/>
                </a:cubicBezTo>
                <a:cubicBezTo>
                  <a:pt x="1358" y="23"/>
                  <a:pt x="1304" y="2"/>
                  <a:pt x="1243" y="2"/>
                </a:cubicBezTo>
                <a:cubicBezTo>
                  <a:pt x="1243" y="2"/>
                  <a:pt x="1243" y="2"/>
                  <a:pt x="1243" y="2"/>
                </a:cubicBezTo>
                <a:cubicBezTo>
                  <a:pt x="1243" y="2"/>
                  <a:pt x="1243" y="2"/>
                  <a:pt x="1243" y="2"/>
                </a:cubicBezTo>
                <a:cubicBezTo>
                  <a:pt x="266" y="2"/>
                  <a:pt x="266" y="2"/>
                  <a:pt x="266" y="2"/>
                </a:cubicBezTo>
                <a:cubicBezTo>
                  <a:pt x="133" y="2"/>
                  <a:pt x="0" y="92"/>
                  <a:pt x="0" y="226"/>
                </a:cubicBezTo>
                <a:cubicBezTo>
                  <a:pt x="0" y="2511"/>
                  <a:pt x="0" y="2511"/>
                  <a:pt x="0" y="2511"/>
                </a:cubicBezTo>
                <a:cubicBezTo>
                  <a:pt x="0" y="2646"/>
                  <a:pt x="133" y="2780"/>
                  <a:pt x="266" y="2780"/>
                </a:cubicBezTo>
                <a:cubicBezTo>
                  <a:pt x="1953" y="2780"/>
                  <a:pt x="1953" y="2780"/>
                  <a:pt x="1953" y="2780"/>
                </a:cubicBezTo>
                <a:cubicBezTo>
                  <a:pt x="2086" y="2780"/>
                  <a:pt x="2220" y="2646"/>
                  <a:pt x="2220" y="2511"/>
                </a:cubicBezTo>
                <a:cubicBezTo>
                  <a:pt x="2220" y="943"/>
                  <a:pt x="2220" y="943"/>
                  <a:pt x="2220" y="943"/>
                </a:cubicBezTo>
                <a:lnTo>
                  <a:pt x="2220" y="905"/>
                </a:lnTo>
                <a:close/>
                <a:moveTo>
                  <a:pt x="1243" y="226"/>
                </a:moveTo>
                <a:cubicBezTo>
                  <a:pt x="1953" y="943"/>
                  <a:pt x="1953" y="943"/>
                  <a:pt x="1953" y="943"/>
                </a:cubicBezTo>
                <a:cubicBezTo>
                  <a:pt x="1243" y="943"/>
                  <a:pt x="1243" y="943"/>
                  <a:pt x="1243" y="943"/>
                </a:cubicBezTo>
                <a:cubicBezTo>
                  <a:pt x="1243" y="226"/>
                  <a:pt x="1243" y="226"/>
                  <a:pt x="1243" y="226"/>
                </a:cubicBezTo>
                <a:cubicBezTo>
                  <a:pt x="1243" y="226"/>
                  <a:pt x="1243" y="226"/>
                  <a:pt x="1243" y="226"/>
                </a:cubicBezTo>
                <a:close/>
                <a:moveTo>
                  <a:pt x="1953" y="2511"/>
                </a:moveTo>
                <a:cubicBezTo>
                  <a:pt x="266" y="2511"/>
                  <a:pt x="266" y="2511"/>
                  <a:pt x="266" y="2511"/>
                </a:cubicBezTo>
                <a:cubicBezTo>
                  <a:pt x="266" y="226"/>
                  <a:pt x="266" y="226"/>
                  <a:pt x="266" y="226"/>
                </a:cubicBezTo>
                <a:cubicBezTo>
                  <a:pt x="1021" y="226"/>
                  <a:pt x="1021" y="226"/>
                  <a:pt x="1021" y="226"/>
                </a:cubicBezTo>
                <a:cubicBezTo>
                  <a:pt x="1021" y="943"/>
                  <a:pt x="1021" y="943"/>
                  <a:pt x="1021" y="943"/>
                </a:cubicBezTo>
                <a:cubicBezTo>
                  <a:pt x="1021" y="1078"/>
                  <a:pt x="1110" y="1212"/>
                  <a:pt x="1243" y="1212"/>
                </a:cubicBezTo>
                <a:cubicBezTo>
                  <a:pt x="1953" y="1212"/>
                  <a:pt x="1953" y="1212"/>
                  <a:pt x="1953" y="1212"/>
                </a:cubicBezTo>
                <a:cubicBezTo>
                  <a:pt x="1953" y="2511"/>
                  <a:pt x="1953" y="2511"/>
                  <a:pt x="1953" y="2511"/>
                </a:cubicBezTo>
                <a:cubicBezTo>
                  <a:pt x="1953" y="2511"/>
                  <a:pt x="1953" y="2511"/>
                  <a:pt x="1953" y="2511"/>
                </a:cubicBezTo>
                <a:close/>
                <a:moveTo>
                  <a:pt x="2575" y="630"/>
                </a:moveTo>
                <a:cubicBezTo>
                  <a:pt x="2619" y="674"/>
                  <a:pt x="2664" y="764"/>
                  <a:pt x="2664" y="854"/>
                </a:cubicBezTo>
                <a:cubicBezTo>
                  <a:pt x="2664" y="2511"/>
                  <a:pt x="2664" y="2511"/>
                  <a:pt x="2664" y="2511"/>
                </a:cubicBezTo>
                <a:cubicBezTo>
                  <a:pt x="2664" y="2646"/>
                  <a:pt x="2575" y="2780"/>
                  <a:pt x="2442" y="2780"/>
                </a:cubicBezTo>
                <a:cubicBezTo>
                  <a:pt x="2353" y="2780"/>
                  <a:pt x="2353" y="2780"/>
                  <a:pt x="2353" y="2780"/>
                </a:cubicBezTo>
                <a:cubicBezTo>
                  <a:pt x="2397" y="2691"/>
                  <a:pt x="2442" y="2646"/>
                  <a:pt x="2442" y="2556"/>
                </a:cubicBezTo>
                <a:cubicBezTo>
                  <a:pt x="2442" y="943"/>
                  <a:pt x="2442" y="943"/>
                  <a:pt x="2442" y="943"/>
                </a:cubicBezTo>
                <a:cubicBezTo>
                  <a:pt x="2442" y="854"/>
                  <a:pt x="2452" y="769"/>
                  <a:pt x="2353" y="674"/>
                </a:cubicBezTo>
                <a:cubicBezTo>
                  <a:pt x="1645" y="0"/>
                  <a:pt x="1642" y="2"/>
                  <a:pt x="1642" y="2"/>
                </a:cubicBezTo>
                <a:cubicBezTo>
                  <a:pt x="1642" y="2"/>
                  <a:pt x="1642" y="2"/>
                  <a:pt x="1642" y="2"/>
                </a:cubicBezTo>
                <a:cubicBezTo>
                  <a:pt x="1731" y="2"/>
                  <a:pt x="1731" y="2"/>
                  <a:pt x="1731" y="2"/>
                </a:cubicBezTo>
                <a:cubicBezTo>
                  <a:pt x="1776" y="2"/>
                  <a:pt x="1776" y="2"/>
                  <a:pt x="1776" y="2"/>
                </a:cubicBezTo>
                <a:cubicBezTo>
                  <a:pt x="1820" y="2"/>
                  <a:pt x="1953" y="2"/>
                  <a:pt x="2086" y="137"/>
                </a:cubicBezTo>
                <a:cubicBezTo>
                  <a:pt x="2575" y="630"/>
                  <a:pt x="2575" y="630"/>
                  <a:pt x="2575" y="630"/>
                </a:cubicBezTo>
                <a:moveTo>
                  <a:pt x="3063" y="585"/>
                </a:moveTo>
                <a:cubicBezTo>
                  <a:pt x="3108" y="630"/>
                  <a:pt x="3152" y="719"/>
                  <a:pt x="3152" y="764"/>
                </a:cubicBezTo>
                <a:cubicBezTo>
                  <a:pt x="3152" y="2511"/>
                  <a:pt x="3152" y="2511"/>
                  <a:pt x="3152" y="2511"/>
                </a:cubicBezTo>
                <a:cubicBezTo>
                  <a:pt x="3152" y="2646"/>
                  <a:pt x="3019" y="2780"/>
                  <a:pt x="2886" y="2780"/>
                </a:cubicBezTo>
                <a:cubicBezTo>
                  <a:pt x="2841" y="2780"/>
                  <a:pt x="2841" y="2780"/>
                  <a:pt x="2841" y="2780"/>
                </a:cubicBezTo>
                <a:cubicBezTo>
                  <a:pt x="2886" y="2691"/>
                  <a:pt x="2886" y="2646"/>
                  <a:pt x="2886" y="2556"/>
                </a:cubicBezTo>
                <a:cubicBezTo>
                  <a:pt x="2886" y="809"/>
                  <a:pt x="2886" y="809"/>
                  <a:pt x="2886" y="809"/>
                </a:cubicBezTo>
                <a:cubicBezTo>
                  <a:pt x="2886" y="764"/>
                  <a:pt x="2886" y="674"/>
                  <a:pt x="2841" y="630"/>
                </a:cubicBezTo>
                <a:cubicBezTo>
                  <a:pt x="2220" y="2"/>
                  <a:pt x="2220" y="2"/>
                  <a:pt x="2220" y="2"/>
                </a:cubicBezTo>
                <a:cubicBezTo>
                  <a:pt x="2220" y="2"/>
                  <a:pt x="2220" y="2"/>
                  <a:pt x="2220" y="2"/>
                </a:cubicBezTo>
                <a:cubicBezTo>
                  <a:pt x="2264" y="2"/>
                  <a:pt x="2264" y="2"/>
                  <a:pt x="2264" y="2"/>
                </a:cubicBezTo>
                <a:cubicBezTo>
                  <a:pt x="2308" y="2"/>
                  <a:pt x="2308" y="2"/>
                  <a:pt x="2308" y="2"/>
                </a:cubicBezTo>
                <a:cubicBezTo>
                  <a:pt x="2397" y="2"/>
                  <a:pt x="2486" y="2"/>
                  <a:pt x="2619" y="137"/>
                </a:cubicBezTo>
                <a:cubicBezTo>
                  <a:pt x="3063" y="585"/>
                  <a:pt x="3063" y="585"/>
                  <a:pt x="3063" y="58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588124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Blob Details</a:t>
            </a:r>
            <a:endParaRPr lang="en-US" dirty="0"/>
          </a:p>
        </p:txBody>
      </p:sp>
      <p:sp>
        <p:nvSpPr>
          <p:cNvPr id="3" name="Content Placeholder 2"/>
          <p:cNvSpPr>
            <a:spLocks noGrp="1"/>
          </p:cNvSpPr>
          <p:nvPr>
            <p:ph type="body" sz="quarter" idx="10"/>
          </p:nvPr>
        </p:nvSpPr>
        <p:spPr>
          <a:xfrm>
            <a:off x="519113" y="2700678"/>
            <a:ext cx="4032106" cy="1661993"/>
          </a:xfrm>
        </p:spPr>
        <p:txBody>
          <a:bodyPr/>
          <a:lstStyle/>
          <a:p>
            <a:pPr algn="r"/>
            <a:r>
              <a:rPr lang="en-US" dirty="0">
                <a:solidFill>
                  <a:schemeClr val="accent2">
                    <a:alpha val="99000"/>
                  </a:schemeClr>
                </a:solidFill>
              </a:rPr>
              <a:t>Associate </a:t>
            </a:r>
            <a:r>
              <a:rPr lang="en-US" dirty="0" smtClean="0">
                <a:solidFill>
                  <a:schemeClr val="accent2">
                    <a:alpha val="99000"/>
                  </a:schemeClr>
                </a:solidFill>
              </a:rPr>
              <a:t/>
            </a:r>
            <a:br>
              <a:rPr lang="en-US" dirty="0" smtClean="0">
                <a:solidFill>
                  <a:schemeClr val="accent2">
                    <a:alpha val="99000"/>
                  </a:schemeClr>
                </a:solidFill>
              </a:rPr>
            </a:br>
            <a:r>
              <a:rPr lang="en-US" dirty="0" smtClean="0">
                <a:solidFill>
                  <a:schemeClr val="accent2">
                    <a:alpha val="99000"/>
                  </a:schemeClr>
                </a:solidFill>
              </a:rPr>
              <a:t>Metadata </a:t>
            </a:r>
            <a:br>
              <a:rPr lang="en-US" dirty="0" smtClean="0">
                <a:solidFill>
                  <a:schemeClr val="accent2">
                    <a:alpha val="99000"/>
                  </a:schemeClr>
                </a:solidFill>
              </a:rPr>
            </a:br>
            <a:r>
              <a:rPr lang="en-US" dirty="0" smtClean="0">
                <a:solidFill>
                  <a:schemeClr val="accent2">
                    <a:alpha val="99000"/>
                  </a:schemeClr>
                </a:solidFill>
              </a:rPr>
              <a:t>with </a:t>
            </a:r>
            <a:r>
              <a:rPr lang="en-US" dirty="0">
                <a:solidFill>
                  <a:schemeClr val="accent2">
                    <a:alpha val="99000"/>
                  </a:schemeClr>
                </a:solidFill>
              </a:rPr>
              <a:t>Blob</a:t>
            </a:r>
          </a:p>
        </p:txBody>
      </p:sp>
      <p:sp>
        <p:nvSpPr>
          <p:cNvPr id="6" name="Rectangle 5"/>
          <p:cNvSpPr/>
          <p:nvPr/>
        </p:nvSpPr>
        <p:spPr bwMode="auto">
          <a:xfrm>
            <a:off x="4956032" y="1446214"/>
            <a:ext cx="6715268" cy="44816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2468880" bIns="45718" numCol="1" rtlCol="0" anchor="ctr" anchorCtr="0" compatLnSpc="1">
            <a:prstTxWarp prst="textNoShape">
              <a:avLst/>
            </a:prstTxWarp>
          </a:bodyPr>
          <a:lstStyle/>
          <a:p>
            <a:pPr defTabSz="914099" fontAlgn="base">
              <a:spcBef>
                <a:spcPct val="0"/>
              </a:spcBef>
              <a:spcAft>
                <a:spcPct val="0"/>
              </a:spcAft>
            </a:pPr>
            <a:r>
              <a:rPr lang="en-US" dirty="0">
                <a:gradFill>
                  <a:gsLst>
                    <a:gs pos="0">
                      <a:srgbClr val="FFFFFF"/>
                    </a:gs>
                    <a:gs pos="100000">
                      <a:srgbClr val="FFFFFF"/>
                    </a:gs>
                  </a:gsLst>
                  <a:lin ang="5400000" scaled="0"/>
                </a:gradFill>
              </a:rPr>
              <a:t>Standard HTTP metadata/headers </a:t>
            </a:r>
            <a:br>
              <a:rPr lang="en-US" dirty="0">
                <a:gradFill>
                  <a:gsLst>
                    <a:gs pos="0">
                      <a:srgbClr val="FFFFFF"/>
                    </a:gs>
                    <a:gs pos="100000">
                      <a:srgbClr val="FFFFFF"/>
                    </a:gs>
                  </a:gsLst>
                  <a:lin ang="5400000" scaled="0"/>
                </a:gradFill>
              </a:rPr>
            </a:br>
            <a:r>
              <a:rPr lang="en-US" dirty="0">
                <a:gradFill>
                  <a:gsLst>
                    <a:gs pos="0">
                      <a:srgbClr val="FFFFFF"/>
                    </a:gs>
                    <a:gs pos="100000">
                      <a:srgbClr val="FFFFFF"/>
                    </a:gs>
                  </a:gsLst>
                  <a:lin ang="5400000" scaled="0"/>
                </a:gradFill>
              </a:rPr>
              <a:t>(Cache-Control, Content-Encoding, Content-Type, </a:t>
            </a:r>
            <a:r>
              <a:rPr lang="en-US" dirty="0" err="1">
                <a:gradFill>
                  <a:gsLst>
                    <a:gs pos="0">
                      <a:srgbClr val="FFFFFF"/>
                    </a:gs>
                    <a:gs pos="100000">
                      <a:srgbClr val="FFFFFF"/>
                    </a:gs>
                  </a:gsLst>
                  <a:lin ang="5400000" scaled="0"/>
                </a:gradFill>
              </a:rPr>
              <a:t>etc</a:t>
            </a:r>
            <a:r>
              <a:rPr lang="en-US" dirty="0" smtClean="0">
                <a:gradFill>
                  <a:gsLst>
                    <a:gs pos="0">
                      <a:srgbClr val="FFFFFF"/>
                    </a:gs>
                    <a:gs pos="100000">
                      <a:srgbClr val="FFFFFF"/>
                    </a:gs>
                  </a:gsLst>
                  <a:lin ang="5400000" scaled="0"/>
                </a:gradFill>
              </a:rPr>
              <a:t>)</a:t>
            </a:r>
          </a:p>
          <a:p>
            <a:pPr defTabSz="914099" fontAlgn="base">
              <a:spcBef>
                <a:spcPct val="0"/>
              </a:spcBef>
              <a:spcAft>
                <a:spcPct val="0"/>
              </a:spcAft>
            </a:pPr>
            <a:endParaRPr lang="en-US" dirty="0">
              <a:gradFill>
                <a:gsLst>
                  <a:gs pos="0">
                    <a:srgbClr val="FFFFFF"/>
                  </a:gs>
                  <a:gs pos="100000">
                    <a:srgbClr val="FFFFFF"/>
                  </a:gs>
                </a:gsLst>
                <a:lin ang="5400000" scaled="0"/>
              </a:gradFill>
            </a:endParaRPr>
          </a:p>
          <a:p>
            <a:pPr defTabSz="914099" fontAlgn="base">
              <a:spcBef>
                <a:spcPct val="0"/>
              </a:spcBef>
              <a:spcAft>
                <a:spcPct val="0"/>
              </a:spcAft>
            </a:pPr>
            <a:r>
              <a:rPr lang="en-US" dirty="0">
                <a:gradFill>
                  <a:gsLst>
                    <a:gs pos="0">
                      <a:srgbClr val="FFFFFF"/>
                    </a:gs>
                    <a:gs pos="100000">
                      <a:srgbClr val="FFFFFF"/>
                    </a:gs>
                  </a:gsLst>
                  <a:lin ang="5400000" scaled="0"/>
                </a:gradFill>
              </a:rPr>
              <a:t>Metadata is &lt;name, value&gt; pairs, up to 8KB per blob</a:t>
            </a:r>
          </a:p>
          <a:p>
            <a:pPr defTabSz="914099" fontAlgn="base">
              <a:spcBef>
                <a:spcPct val="0"/>
              </a:spcBef>
              <a:spcAft>
                <a:spcPct val="0"/>
              </a:spcAft>
            </a:pPr>
            <a:endParaRPr lang="en-US" dirty="0" smtClean="0">
              <a:gradFill>
                <a:gsLst>
                  <a:gs pos="0">
                    <a:srgbClr val="FFFFFF"/>
                  </a:gs>
                  <a:gs pos="100000">
                    <a:srgbClr val="FFFFFF"/>
                  </a:gs>
                </a:gsLst>
                <a:lin ang="5400000" scaled="0"/>
              </a:gradFill>
            </a:endParaRPr>
          </a:p>
          <a:p>
            <a:pPr defTabSz="914099" fontAlgn="base">
              <a:spcBef>
                <a:spcPct val="0"/>
              </a:spcBef>
              <a:spcAft>
                <a:spcPct val="0"/>
              </a:spcAft>
            </a:pPr>
            <a:r>
              <a:rPr lang="en-US" dirty="0" smtClean="0">
                <a:gradFill>
                  <a:gsLst>
                    <a:gs pos="0">
                      <a:srgbClr val="FFFFFF"/>
                    </a:gs>
                    <a:gs pos="100000">
                      <a:srgbClr val="FFFFFF"/>
                    </a:gs>
                  </a:gsLst>
                  <a:lin ang="5400000" scaled="0"/>
                </a:gradFill>
              </a:rPr>
              <a:t>Either </a:t>
            </a:r>
            <a:r>
              <a:rPr lang="en-US" dirty="0">
                <a:gradFill>
                  <a:gsLst>
                    <a:gs pos="0">
                      <a:srgbClr val="FFFFFF"/>
                    </a:gs>
                    <a:gs pos="100000">
                      <a:srgbClr val="FFFFFF"/>
                    </a:gs>
                  </a:gsLst>
                  <a:lin ang="5400000" scaled="0"/>
                </a:gradFill>
              </a:rPr>
              <a:t>as part of </a:t>
            </a:r>
            <a:r>
              <a:rPr lang="en-US" dirty="0" err="1">
                <a:gradFill>
                  <a:gsLst>
                    <a:gs pos="0">
                      <a:srgbClr val="FFFFFF"/>
                    </a:gs>
                    <a:gs pos="100000">
                      <a:srgbClr val="FFFFFF"/>
                    </a:gs>
                  </a:gsLst>
                  <a:lin ang="5400000" scaled="0"/>
                </a:gradFill>
              </a:rPr>
              <a:t>PutBlob</a:t>
            </a:r>
            <a:r>
              <a:rPr lang="en-US" dirty="0">
                <a:gradFill>
                  <a:gsLst>
                    <a:gs pos="0">
                      <a:srgbClr val="FFFFFF"/>
                    </a:gs>
                    <a:gs pos="100000">
                      <a:srgbClr val="FFFFFF"/>
                    </a:gs>
                  </a:gsLst>
                  <a:lin ang="5400000" scaled="0"/>
                </a:gradFill>
              </a:rPr>
              <a:t> or independently</a:t>
            </a:r>
          </a:p>
        </p:txBody>
      </p:sp>
      <p:sp>
        <p:nvSpPr>
          <p:cNvPr id="7" name="Freeform 6"/>
          <p:cNvSpPr>
            <a:spLocks noEditPoints="1"/>
          </p:cNvSpPr>
          <p:nvPr/>
        </p:nvSpPr>
        <p:spPr bwMode="auto">
          <a:xfrm>
            <a:off x="9737331" y="1686441"/>
            <a:ext cx="1728910" cy="1524349"/>
          </a:xfrm>
          <a:custGeom>
            <a:avLst/>
            <a:gdLst>
              <a:gd name="T0" fmla="*/ 2220 w 3152"/>
              <a:gd name="T1" fmla="*/ 905 h 2780"/>
              <a:gd name="T2" fmla="*/ 2131 w 3152"/>
              <a:gd name="T3" fmla="*/ 764 h 2780"/>
              <a:gd name="T4" fmla="*/ 1420 w 3152"/>
              <a:gd name="T5" fmla="*/ 92 h 2780"/>
              <a:gd name="T6" fmla="*/ 1243 w 3152"/>
              <a:gd name="T7" fmla="*/ 2 h 2780"/>
              <a:gd name="T8" fmla="*/ 1243 w 3152"/>
              <a:gd name="T9" fmla="*/ 2 h 2780"/>
              <a:gd name="T10" fmla="*/ 1243 w 3152"/>
              <a:gd name="T11" fmla="*/ 2 h 2780"/>
              <a:gd name="T12" fmla="*/ 266 w 3152"/>
              <a:gd name="T13" fmla="*/ 2 h 2780"/>
              <a:gd name="T14" fmla="*/ 0 w 3152"/>
              <a:gd name="T15" fmla="*/ 226 h 2780"/>
              <a:gd name="T16" fmla="*/ 0 w 3152"/>
              <a:gd name="T17" fmla="*/ 2511 h 2780"/>
              <a:gd name="T18" fmla="*/ 266 w 3152"/>
              <a:gd name="T19" fmla="*/ 2780 h 2780"/>
              <a:gd name="T20" fmla="*/ 1953 w 3152"/>
              <a:gd name="T21" fmla="*/ 2780 h 2780"/>
              <a:gd name="T22" fmla="*/ 2220 w 3152"/>
              <a:gd name="T23" fmla="*/ 2511 h 2780"/>
              <a:gd name="T24" fmla="*/ 2220 w 3152"/>
              <a:gd name="T25" fmla="*/ 943 h 2780"/>
              <a:gd name="T26" fmla="*/ 2220 w 3152"/>
              <a:gd name="T27" fmla="*/ 905 h 2780"/>
              <a:gd name="T28" fmla="*/ 1243 w 3152"/>
              <a:gd name="T29" fmla="*/ 226 h 2780"/>
              <a:gd name="T30" fmla="*/ 1953 w 3152"/>
              <a:gd name="T31" fmla="*/ 943 h 2780"/>
              <a:gd name="T32" fmla="*/ 1243 w 3152"/>
              <a:gd name="T33" fmla="*/ 943 h 2780"/>
              <a:gd name="T34" fmla="*/ 1243 w 3152"/>
              <a:gd name="T35" fmla="*/ 226 h 2780"/>
              <a:gd name="T36" fmla="*/ 1243 w 3152"/>
              <a:gd name="T37" fmla="*/ 226 h 2780"/>
              <a:gd name="T38" fmla="*/ 1953 w 3152"/>
              <a:gd name="T39" fmla="*/ 2511 h 2780"/>
              <a:gd name="T40" fmla="*/ 266 w 3152"/>
              <a:gd name="T41" fmla="*/ 2511 h 2780"/>
              <a:gd name="T42" fmla="*/ 266 w 3152"/>
              <a:gd name="T43" fmla="*/ 226 h 2780"/>
              <a:gd name="T44" fmla="*/ 1021 w 3152"/>
              <a:gd name="T45" fmla="*/ 226 h 2780"/>
              <a:gd name="T46" fmla="*/ 1021 w 3152"/>
              <a:gd name="T47" fmla="*/ 943 h 2780"/>
              <a:gd name="T48" fmla="*/ 1243 w 3152"/>
              <a:gd name="T49" fmla="*/ 1212 h 2780"/>
              <a:gd name="T50" fmla="*/ 1953 w 3152"/>
              <a:gd name="T51" fmla="*/ 1212 h 2780"/>
              <a:gd name="T52" fmla="*/ 1953 w 3152"/>
              <a:gd name="T53" fmla="*/ 2511 h 2780"/>
              <a:gd name="T54" fmla="*/ 1953 w 3152"/>
              <a:gd name="T55" fmla="*/ 2511 h 2780"/>
              <a:gd name="T56" fmla="*/ 2575 w 3152"/>
              <a:gd name="T57" fmla="*/ 630 h 2780"/>
              <a:gd name="T58" fmla="*/ 2664 w 3152"/>
              <a:gd name="T59" fmla="*/ 854 h 2780"/>
              <a:gd name="T60" fmla="*/ 2664 w 3152"/>
              <a:gd name="T61" fmla="*/ 2511 h 2780"/>
              <a:gd name="T62" fmla="*/ 2442 w 3152"/>
              <a:gd name="T63" fmla="*/ 2780 h 2780"/>
              <a:gd name="T64" fmla="*/ 2353 w 3152"/>
              <a:gd name="T65" fmla="*/ 2780 h 2780"/>
              <a:gd name="T66" fmla="*/ 2442 w 3152"/>
              <a:gd name="T67" fmla="*/ 2556 h 2780"/>
              <a:gd name="T68" fmla="*/ 2442 w 3152"/>
              <a:gd name="T69" fmla="*/ 943 h 2780"/>
              <a:gd name="T70" fmla="*/ 2353 w 3152"/>
              <a:gd name="T71" fmla="*/ 674 h 2780"/>
              <a:gd name="T72" fmla="*/ 1642 w 3152"/>
              <a:gd name="T73" fmla="*/ 2 h 2780"/>
              <a:gd name="T74" fmla="*/ 1642 w 3152"/>
              <a:gd name="T75" fmla="*/ 2 h 2780"/>
              <a:gd name="T76" fmla="*/ 1731 w 3152"/>
              <a:gd name="T77" fmla="*/ 2 h 2780"/>
              <a:gd name="T78" fmla="*/ 1776 w 3152"/>
              <a:gd name="T79" fmla="*/ 2 h 2780"/>
              <a:gd name="T80" fmla="*/ 2086 w 3152"/>
              <a:gd name="T81" fmla="*/ 137 h 2780"/>
              <a:gd name="T82" fmla="*/ 2575 w 3152"/>
              <a:gd name="T83" fmla="*/ 630 h 2780"/>
              <a:gd name="T84" fmla="*/ 3063 w 3152"/>
              <a:gd name="T85" fmla="*/ 585 h 2780"/>
              <a:gd name="T86" fmla="*/ 3152 w 3152"/>
              <a:gd name="T87" fmla="*/ 764 h 2780"/>
              <a:gd name="T88" fmla="*/ 3152 w 3152"/>
              <a:gd name="T89" fmla="*/ 2511 h 2780"/>
              <a:gd name="T90" fmla="*/ 2886 w 3152"/>
              <a:gd name="T91" fmla="*/ 2780 h 2780"/>
              <a:gd name="T92" fmla="*/ 2841 w 3152"/>
              <a:gd name="T93" fmla="*/ 2780 h 2780"/>
              <a:gd name="T94" fmla="*/ 2886 w 3152"/>
              <a:gd name="T95" fmla="*/ 2556 h 2780"/>
              <a:gd name="T96" fmla="*/ 2886 w 3152"/>
              <a:gd name="T97" fmla="*/ 809 h 2780"/>
              <a:gd name="T98" fmla="*/ 2841 w 3152"/>
              <a:gd name="T99" fmla="*/ 630 h 2780"/>
              <a:gd name="T100" fmla="*/ 2220 w 3152"/>
              <a:gd name="T101" fmla="*/ 2 h 2780"/>
              <a:gd name="T102" fmla="*/ 2220 w 3152"/>
              <a:gd name="T103" fmla="*/ 2 h 2780"/>
              <a:gd name="T104" fmla="*/ 2264 w 3152"/>
              <a:gd name="T105" fmla="*/ 2 h 2780"/>
              <a:gd name="T106" fmla="*/ 2308 w 3152"/>
              <a:gd name="T107" fmla="*/ 2 h 2780"/>
              <a:gd name="T108" fmla="*/ 2619 w 3152"/>
              <a:gd name="T109" fmla="*/ 137 h 2780"/>
              <a:gd name="T110" fmla="*/ 3063 w 3152"/>
              <a:gd name="T111" fmla="*/ 585 h 2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52" h="2780">
                <a:moveTo>
                  <a:pt x="2220" y="905"/>
                </a:moveTo>
                <a:cubicBezTo>
                  <a:pt x="2220" y="860"/>
                  <a:pt x="2204" y="833"/>
                  <a:pt x="2131" y="764"/>
                </a:cubicBezTo>
                <a:cubicBezTo>
                  <a:pt x="1419" y="93"/>
                  <a:pt x="1420" y="92"/>
                  <a:pt x="1420" y="92"/>
                </a:cubicBezTo>
                <a:cubicBezTo>
                  <a:pt x="1358" y="23"/>
                  <a:pt x="1304" y="2"/>
                  <a:pt x="1243" y="2"/>
                </a:cubicBezTo>
                <a:cubicBezTo>
                  <a:pt x="1243" y="2"/>
                  <a:pt x="1243" y="2"/>
                  <a:pt x="1243" y="2"/>
                </a:cubicBezTo>
                <a:cubicBezTo>
                  <a:pt x="1243" y="2"/>
                  <a:pt x="1243" y="2"/>
                  <a:pt x="1243" y="2"/>
                </a:cubicBezTo>
                <a:cubicBezTo>
                  <a:pt x="266" y="2"/>
                  <a:pt x="266" y="2"/>
                  <a:pt x="266" y="2"/>
                </a:cubicBezTo>
                <a:cubicBezTo>
                  <a:pt x="133" y="2"/>
                  <a:pt x="0" y="92"/>
                  <a:pt x="0" y="226"/>
                </a:cubicBezTo>
                <a:cubicBezTo>
                  <a:pt x="0" y="2511"/>
                  <a:pt x="0" y="2511"/>
                  <a:pt x="0" y="2511"/>
                </a:cubicBezTo>
                <a:cubicBezTo>
                  <a:pt x="0" y="2646"/>
                  <a:pt x="133" y="2780"/>
                  <a:pt x="266" y="2780"/>
                </a:cubicBezTo>
                <a:cubicBezTo>
                  <a:pt x="1953" y="2780"/>
                  <a:pt x="1953" y="2780"/>
                  <a:pt x="1953" y="2780"/>
                </a:cubicBezTo>
                <a:cubicBezTo>
                  <a:pt x="2086" y="2780"/>
                  <a:pt x="2220" y="2646"/>
                  <a:pt x="2220" y="2511"/>
                </a:cubicBezTo>
                <a:cubicBezTo>
                  <a:pt x="2220" y="943"/>
                  <a:pt x="2220" y="943"/>
                  <a:pt x="2220" y="943"/>
                </a:cubicBezTo>
                <a:lnTo>
                  <a:pt x="2220" y="905"/>
                </a:lnTo>
                <a:close/>
                <a:moveTo>
                  <a:pt x="1243" y="226"/>
                </a:moveTo>
                <a:cubicBezTo>
                  <a:pt x="1953" y="943"/>
                  <a:pt x="1953" y="943"/>
                  <a:pt x="1953" y="943"/>
                </a:cubicBezTo>
                <a:cubicBezTo>
                  <a:pt x="1243" y="943"/>
                  <a:pt x="1243" y="943"/>
                  <a:pt x="1243" y="943"/>
                </a:cubicBezTo>
                <a:cubicBezTo>
                  <a:pt x="1243" y="226"/>
                  <a:pt x="1243" y="226"/>
                  <a:pt x="1243" y="226"/>
                </a:cubicBezTo>
                <a:cubicBezTo>
                  <a:pt x="1243" y="226"/>
                  <a:pt x="1243" y="226"/>
                  <a:pt x="1243" y="226"/>
                </a:cubicBezTo>
                <a:close/>
                <a:moveTo>
                  <a:pt x="1953" y="2511"/>
                </a:moveTo>
                <a:cubicBezTo>
                  <a:pt x="266" y="2511"/>
                  <a:pt x="266" y="2511"/>
                  <a:pt x="266" y="2511"/>
                </a:cubicBezTo>
                <a:cubicBezTo>
                  <a:pt x="266" y="226"/>
                  <a:pt x="266" y="226"/>
                  <a:pt x="266" y="226"/>
                </a:cubicBezTo>
                <a:cubicBezTo>
                  <a:pt x="1021" y="226"/>
                  <a:pt x="1021" y="226"/>
                  <a:pt x="1021" y="226"/>
                </a:cubicBezTo>
                <a:cubicBezTo>
                  <a:pt x="1021" y="943"/>
                  <a:pt x="1021" y="943"/>
                  <a:pt x="1021" y="943"/>
                </a:cubicBezTo>
                <a:cubicBezTo>
                  <a:pt x="1021" y="1078"/>
                  <a:pt x="1110" y="1212"/>
                  <a:pt x="1243" y="1212"/>
                </a:cubicBezTo>
                <a:cubicBezTo>
                  <a:pt x="1953" y="1212"/>
                  <a:pt x="1953" y="1212"/>
                  <a:pt x="1953" y="1212"/>
                </a:cubicBezTo>
                <a:cubicBezTo>
                  <a:pt x="1953" y="2511"/>
                  <a:pt x="1953" y="2511"/>
                  <a:pt x="1953" y="2511"/>
                </a:cubicBezTo>
                <a:cubicBezTo>
                  <a:pt x="1953" y="2511"/>
                  <a:pt x="1953" y="2511"/>
                  <a:pt x="1953" y="2511"/>
                </a:cubicBezTo>
                <a:close/>
                <a:moveTo>
                  <a:pt x="2575" y="630"/>
                </a:moveTo>
                <a:cubicBezTo>
                  <a:pt x="2619" y="674"/>
                  <a:pt x="2664" y="764"/>
                  <a:pt x="2664" y="854"/>
                </a:cubicBezTo>
                <a:cubicBezTo>
                  <a:pt x="2664" y="2511"/>
                  <a:pt x="2664" y="2511"/>
                  <a:pt x="2664" y="2511"/>
                </a:cubicBezTo>
                <a:cubicBezTo>
                  <a:pt x="2664" y="2646"/>
                  <a:pt x="2575" y="2780"/>
                  <a:pt x="2442" y="2780"/>
                </a:cubicBezTo>
                <a:cubicBezTo>
                  <a:pt x="2353" y="2780"/>
                  <a:pt x="2353" y="2780"/>
                  <a:pt x="2353" y="2780"/>
                </a:cubicBezTo>
                <a:cubicBezTo>
                  <a:pt x="2397" y="2691"/>
                  <a:pt x="2442" y="2646"/>
                  <a:pt x="2442" y="2556"/>
                </a:cubicBezTo>
                <a:cubicBezTo>
                  <a:pt x="2442" y="943"/>
                  <a:pt x="2442" y="943"/>
                  <a:pt x="2442" y="943"/>
                </a:cubicBezTo>
                <a:cubicBezTo>
                  <a:pt x="2442" y="854"/>
                  <a:pt x="2452" y="769"/>
                  <a:pt x="2353" y="674"/>
                </a:cubicBezTo>
                <a:cubicBezTo>
                  <a:pt x="1645" y="0"/>
                  <a:pt x="1642" y="2"/>
                  <a:pt x="1642" y="2"/>
                </a:cubicBezTo>
                <a:cubicBezTo>
                  <a:pt x="1642" y="2"/>
                  <a:pt x="1642" y="2"/>
                  <a:pt x="1642" y="2"/>
                </a:cubicBezTo>
                <a:cubicBezTo>
                  <a:pt x="1731" y="2"/>
                  <a:pt x="1731" y="2"/>
                  <a:pt x="1731" y="2"/>
                </a:cubicBezTo>
                <a:cubicBezTo>
                  <a:pt x="1776" y="2"/>
                  <a:pt x="1776" y="2"/>
                  <a:pt x="1776" y="2"/>
                </a:cubicBezTo>
                <a:cubicBezTo>
                  <a:pt x="1820" y="2"/>
                  <a:pt x="1953" y="2"/>
                  <a:pt x="2086" y="137"/>
                </a:cubicBezTo>
                <a:cubicBezTo>
                  <a:pt x="2575" y="630"/>
                  <a:pt x="2575" y="630"/>
                  <a:pt x="2575" y="630"/>
                </a:cubicBezTo>
                <a:moveTo>
                  <a:pt x="3063" y="585"/>
                </a:moveTo>
                <a:cubicBezTo>
                  <a:pt x="3108" y="630"/>
                  <a:pt x="3152" y="719"/>
                  <a:pt x="3152" y="764"/>
                </a:cubicBezTo>
                <a:cubicBezTo>
                  <a:pt x="3152" y="2511"/>
                  <a:pt x="3152" y="2511"/>
                  <a:pt x="3152" y="2511"/>
                </a:cubicBezTo>
                <a:cubicBezTo>
                  <a:pt x="3152" y="2646"/>
                  <a:pt x="3019" y="2780"/>
                  <a:pt x="2886" y="2780"/>
                </a:cubicBezTo>
                <a:cubicBezTo>
                  <a:pt x="2841" y="2780"/>
                  <a:pt x="2841" y="2780"/>
                  <a:pt x="2841" y="2780"/>
                </a:cubicBezTo>
                <a:cubicBezTo>
                  <a:pt x="2886" y="2691"/>
                  <a:pt x="2886" y="2646"/>
                  <a:pt x="2886" y="2556"/>
                </a:cubicBezTo>
                <a:cubicBezTo>
                  <a:pt x="2886" y="809"/>
                  <a:pt x="2886" y="809"/>
                  <a:pt x="2886" y="809"/>
                </a:cubicBezTo>
                <a:cubicBezTo>
                  <a:pt x="2886" y="764"/>
                  <a:pt x="2886" y="674"/>
                  <a:pt x="2841" y="630"/>
                </a:cubicBezTo>
                <a:cubicBezTo>
                  <a:pt x="2220" y="2"/>
                  <a:pt x="2220" y="2"/>
                  <a:pt x="2220" y="2"/>
                </a:cubicBezTo>
                <a:cubicBezTo>
                  <a:pt x="2220" y="2"/>
                  <a:pt x="2220" y="2"/>
                  <a:pt x="2220" y="2"/>
                </a:cubicBezTo>
                <a:cubicBezTo>
                  <a:pt x="2264" y="2"/>
                  <a:pt x="2264" y="2"/>
                  <a:pt x="2264" y="2"/>
                </a:cubicBezTo>
                <a:cubicBezTo>
                  <a:pt x="2308" y="2"/>
                  <a:pt x="2308" y="2"/>
                  <a:pt x="2308" y="2"/>
                </a:cubicBezTo>
                <a:cubicBezTo>
                  <a:pt x="2397" y="2"/>
                  <a:pt x="2486" y="2"/>
                  <a:pt x="2619" y="137"/>
                </a:cubicBezTo>
                <a:cubicBezTo>
                  <a:pt x="3063" y="585"/>
                  <a:pt x="3063" y="585"/>
                  <a:pt x="3063" y="58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09797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Blob Details</a:t>
            </a:r>
            <a:endParaRPr lang="en-US" dirty="0"/>
          </a:p>
        </p:txBody>
      </p:sp>
      <p:sp>
        <p:nvSpPr>
          <p:cNvPr id="3" name="Content Placeholder 2"/>
          <p:cNvSpPr>
            <a:spLocks noGrp="1"/>
          </p:cNvSpPr>
          <p:nvPr>
            <p:ph type="body" sz="quarter" idx="10"/>
          </p:nvPr>
        </p:nvSpPr>
        <p:spPr>
          <a:xfrm>
            <a:off x="519113" y="2700678"/>
            <a:ext cx="4032106" cy="1107996"/>
          </a:xfrm>
        </p:spPr>
        <p:txBody>
          <a:bodyPr/>
          <a:lstStyle/>
          <a:p>
            <a:pPr algn="r"/>
            <a:r>
              <a:rPr lang="en-US" dirty="0">
                <a:solidFill>
                  <a:schemeClr val="accent2">
                    <a:alpha val="99000"/>
                  </a:schemeClr>
                </a:solidFill>
              </a:rPr>
              <a:t>Blob always accessed by name</a:t>
            </a:r>
          </a:p>
        </p:txBody>
      </p:sp>
      <p:sp>
        <p:nvSpPr>
          <p:cNvPr id="6" name="Rectangle 5"/>
          <p:cNvSpPr/>
          <p:nvPr/>
        </p:nvSpPr>
        <p:spPr bwMode="auto">
          <a:xfrm>
            <a:off x="4956032" y="1446214"/>
            <a:ext cx="6715268" cy="36169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1645920" bIns="45718" numCol="1" rtlCol="0" anchor="ctr" anchorCtr="0" compatLnSpc="1">
            <a:prstTxWarp prst="textNoShape">
              <a:avLst/>
            </a:prstTxWarp>
          </a:bodyPr>
          <a:lstStyle/>
          <a:p>
            <a:pPr defTabSz="914099" fontAlgn="base">
              <a:spcBef>
                <a:spcPct val="0"/>
              </a:spcBef>
              <a:spcAft>
                <a:spcPct val="0"/>
              </a:spcAft>
            </a:pPr>
            <a:r>
              <a:rPr lang="en-US" sz="2800" dirty="0">
                <a:gradFill>
                  <a:gsLst>
                    <a:gs pos="0">
                      <a:srgbClr val="FFFFFF"/>
                    </a:gs>
                    <a:gs pos="100000">
                      <a:srgbClr val="FFFFFF"/>
                    </a:gs>
                  </a:gsLst>
                  <a:lin ang="5400000" scaled="0"/>
                </a:gradFill>
              </a:rPr>
              <a:t>Can include ‘/‘ or other </a:t>
            </a:r>
            <a:r>
              <a:rPr lang="en-US" sz="2800" dirty="0" smtClean="0">
                <a:gradFill>
                  <a:gsLst>
                    <a:gs pos="0">
                      <a:srgbClr val="FFFFFF"/>
                    </a:gs>
                    <a:gs pos="100000">
                      <a:srgbClr val="FFFFFF"/>
                    </a:gs>
                  </a:gsLst>
                  <a:lin ang="5400000" scaled="0"/>
                </a:gradFill>
              </a:rPr>
              <a:t/>
            </a:r>
            <a:br>
              <a:rPr lang="en-US" sz="2800" dirty="0" smtClean="0">
                <a:gradFill>
                  <a:gsLst>
                    <a:gs pos="0">
                      <a:srgbClr val="FFFFFF"/>
                    </a:gs>
                    <a:gs pos="100000">
                      <a:srgbClr val="FFFFFF"/>
                    </a:gs>
                  </a:gsLst>
                  <a:lin ang="5400000" scaled="0"/>
                </a:gradFill>
              </a:rPr>
            </a:br>
            <a:r>
              <a:rPr lang="en-US" sz="2800" dirty="0" err="1" smtClean="0">
                <a:gradFill>
                  <a:gsLst>
                    <a:gs pos="0">
                      <a:srgbClr val="FFFFFF"/>
                    </a:gs>
                    <a:gs pos="100000">
                      <a:srgbClr val="FFFFFF"/>
                    </a:gs>
                  </a:gsLst>
                  <a:lin ang="5400000" scaled="0"/>
                </a:gradFill>
              </a:rPr>
              <a:t>delimeter</a:t>
            </a:r>
            <a:r>
              <a:rPr lang="en-US" sz="2800" dirty="0" smtClean="0">
                <a:gradFill>
                  <a:gsLst>
                    <a:gs pos="0">
                      <a:srgbClr val="FFFFFF"/>
                    </a:gs>
                    <a:gs pos="100000">
                      <a:srgbClr val="FFFFFF"/>
                    </a:gs>
                  </a:gsLst>
                  <a:lin ang="5400000" scaled="0"/>
                </a:gradFill>
              </a:rPr>
              <a:t> in </a:t>
            </a:r>
            <a:r>
              <a:rPr lang="en-US" sz="2800" dirty="0">
                <a:gradFill>
                  <a:gsLst>
                    <a:gs pos="0">
                      <a:srgbClr val="FFFFFF"/>
                    </a:gs>
                    <a:gs pos="100000">
                      <a:srgbClr val="FFFFFF"/>
                    </a:gs>
                  </a:gsLst>
                  <a:lin ang="5400000" scaled="0"/>
                </a:gradFill>
              </a:rPr>
              <a:t>name </a:t>
            </a:r>
            <a:br>
              <a:rPr lang="en-US" sz="2800" dirty="0">
                <a:gradFill>
                  <a:gsLst>
                    <a:gs pos="0">
                      <a:srgbClr val="FFFFFF"/>
                    </a:gs>
                    <a:gs pos="100000">
                      <a:srgbClr val="FFFFFF"/>
                    </a:gs>
                  </a:gsLst>
                  <a:lin ang="5400000" scaled="0"/>
                </a:gradFill>
              </a:rPr>
            </a:br>
            <a:r>
              <a:rPr lang="en-US" dirty="0">
                <a:gradFill>
                  <a:gsLst>
                    <a:gs pos="0">
                      <a:srgbClr val="FFFFFF"/>
                    </a:gs>
                    <a:gs pos="100000">
                      <a:srgbClr val="FFFFFF"/>
                    </a:gs>
                  </a:gsLst>
                  <a:lin ang="5400000" scaled="0"/>
                </a:gradFill>
              </a:rPr>
              <a:t>e.g. /&lt;container&gt;/</a:t>
            </a:r>
            <a:r>
              <a:rPr lang="en-US" dirty="0" err="1">
                <a:gradFill>
                  <a:gsLst>
                    <a:gs pos="0">
                      <a:srgbClr val="FFFFFF"/>
                    </a:gs>
                    <a:gs pos="100000">
                      <a:srgbClr val="FFFFFF"/>
                    </a:gs>
                  </a:gsLst>
                  <a:lin ang="5400000" scaled="0"/>
                </a:gradFill>
              </a:rPr>
              <a:t>myblobs</a:t>
            </a:r>
            <a:r>
              <a:rPr lang="en-US" dirty="0">
                <a:gradFill>
                  <a:gsLst>
                    <a:gs pos="0">
                      <a:srgbClr val="FFFFFF"/>
                    </a:gs>
                    <a:gs pos="100000">
                      <a:srgbClr val="FFFFFF"/>
                    </a:gs>
                  </a:gsLst>
                  <a:lin ang="5400000" scaled="0"/>
                </a:gradFill>
              </a:rPr>
              <a:t>/blob.jpg</a:t>
            </a:r>
          </a:p>
        </p:txBody>
      </p:sp>
      <p:sp>
        <p:nvSpPr>
          <p:cNvPr id="8" name="Freeform 7"/>
          <p:cNvSpPr>
            <a:spLocks noEditPoints="1"/>
          </p:cNvSpPr>
          <p:nvPr/>
        </p:nvSpPr>
        <p:spPr bwMode="auto">
          <a:xfrm>
            <a:off x="9737331" y="1686441"/>
            <a:ext cx="1728910" cy="1524349"/>
          </a:xfrm>
          <a:custGeom>
            <a:avLst/>
            <a:gdLst>
              <a:gd name="T0" fmla="*/ 2220 w 3152"/>
              <a:gd name="T1" fmla="*/ 905 h 2780"/>
              <a:gd name="T2" fmla="*/ 2131 w 3152"/>
              <a:gd name="T3" fmla="*/ 764 h 2780"/>
              <a:gd name="T4" fmla="*/ 1420 w 3152"/>
              <a:gd name="T5" fmla="*/ 92 h 2780"/>
              <a:gd name="T6" fmla="*/ 1243 w 3152"/>
              <a:gd name="T7" fmla="*/ 2 h 2780"/>
              <a:gd name="T8" fmla="*/ 1243 w 3152"/>
              <a:gd name="T9" fmla="*/ 2 h 2780"/>
              <a:gd name="T10" fmla="*/ 1243 w 3152"/>
              <a:gd name="T11" fmla="*/ 2 h 2780"/>
              <a:gd name="T12" fmla="*/ 266 w 3152"/>
              <a:gd name="T13" fmla="*/ 2 h 2780"/>
              <a:gd name="T14" fmla="*/ 0 w 3152"/>
              <a:gd name="T15" fmla="*/ 226 h 2780"/>
              <a:gd name="T16" fmla="*/ 0 w 3152"/>
              <a:gd name="T17" fmla="*/ 2511 h 2780"/>
              <a:gd name="T18" fmla="*/ 266 w 3152"/>
              <a:gd name="T19" fmla="*/ 2780 h 2780"/>
              <a:gd name="T20" fmla="*/ 1953 w 3152"/>
              <a:gd name="T21" fmla="*/ 2780 h 2780"/>
              <a:gd name="T22" fmla="*/ 2220 w 3152"/>
              <a:gd name="T23" fmla="*/ 2511 h 2780"/>
              <a:gd name="T24" fmla="*/ 2220 w 3152"/>
              <a:gd name="T25" fmla="*/ 943 h 2780"/>
              <a:gd name="T26" fmla="*/ 2220 w 3152"/>
              <a:gd name="T27" fmla="*/ 905 h 2780"/>
              <a:gd name="T28" fmla="*/ 1243 w 3152"/>
              <a:gd name="T29" fmla="*/ 226 h 2780"/>
              <a:gd name="T30" fmla="*/ 1953 w 3152"/>
              <a:gd name="T31" fmla="*/ 943 h 2780"/>
              <a:gd name="T32" fmla="*/ 1243 w 3152"/>
              <a:gd name="T33" fmla="*/ 943 h 2780"/>
              <a:gd name="T34" fmla="*/ 1243 w 3152"/>
              <a:gd name="T35" fmla="*/ 226 h 2780"/>
              <a:gd name="T36" fmla="*/ 1243 w 3152"/>
              <a:gd name="T37" fmla="*/ 226 h 2780"/>
              <a:gd name="T38" fmla="*/ 1953 w 3152"/>
              <a:gd name="T39" fmla="*/ 2511 h 2780"/>
              <a:gd name="T40" fmla="*/ 266 w 3152"/>
              <a:gd name="T41" fmla="*/ 2511 h 2780"/>
              <a:gd name="T42" fmla="*/ 266 w 3152"/>
              <a:gd name="T43" fmla="*/ 226 h 2780"/>
              <a:gd name="T44" fmla="*/ 1021 w 3152"/>
              <a:gd name="T45" fmla="*/ 226 h 2780"/>
              <a:gd name="T46" fmla="*/ 1021 w 3152"/>
              <a:gd name="T47" fmla="*/ 943 h 2780"/>
              <a:gd name="T48" fmla="*/ 1243 w 3152"/>
              <a:gd name="T49" fmla="*/ 1212 h 2780"/>
              <a:gd name="T50" fmla="*/ 1953 w 3152"/>
              <a:gd name="T51" fmla="*/ 1212 h 2780"/>
              <a:gd name="T52" fmla="*/ 1953 w 3152"/>
              <a:gd name="T53" fmla="*/ 2511 h 2780"/>
              <a:gd name="T54" fmla="*/ 1953 w 3152"/>
              <a:gd name="T55" fmla="*/ 2511 h 2780"/>
              <a:gd name="T56" fmla="*/ 2575 w 3152"/>
              <a:gd name="T57" fmla="*/ 630 h 2780"/>
              <a:gd name="T58" fmla="*/ 2664 w 3152"/>
              <a:gd name="T59" fmla="*/ 854 h 2780"/>
              <a:gd name="T60" fmla="*/ 2664 w 3152"/>
              <a:gd name="T61" fmla="*/ 2511 h 2780"/>
              <a:gd name="T62" fmla="*/ 2442 w 3152"/>
              <a:gd name="T63" fmla="*/ 2780 h 2780"/>
              <a:gd name="T64" fmla="*/ 2353 w 3152"/>
              <a:gd name="T65" fmla="*/ 2780 h 2780"/>
              <a:gd name="T66" fmla="*/ 2442 w 3152"/>
              <a:gd name="T67" fmla="*/ 2556 h 2780"/>
              <a:gd name="T68" fmla="*/ 2442 w 3152"/>
              <a:gd name="T69" fmla="*/ 943 h 2780"/>
              <a:gd name="T70" fmla="*/ 2353 w 3152"/>
              <a:gd name="T71" fmla="*/ 674 h 2780"/>
              <a:gd name="T72" fmla="*/ 1642 w 3152"/>
              <a:gd name="T73" fmla="*/ 2 h 2780"/>
              <a:gd name="T74" fmla="*/ 1642 w 3152"/>
              <a:gd name="T75" fmla="*/ 2 h 2780"/>
              <a:gd name="T76" fmla="*/ 1731 w 3152"/>
              <a:gd name="T77" fmla="*/ 2 h 2780"/>
              <a:gd name="T78" fmla="*/ 1776 w 3152"/>
              <a:gd name="T79" fmla="*/ 2 h 2780"/>
              <a:gd name="T80" fmla="*/ 2086 w 3152"/>
              <a:gd name="T81" fmla="*/ 137 h 2780"/>
              <a:gd name="T82" fmla="*/ 2575 w 3152"/>
              <a:gd name="T83" fmla="*/ 630 h 2780"/>
              <a:gd name="T84" fmla="*/ 3063 w 3152"/>
              <a:gd name="T85" fmla="*/ 585 h 2780"/>
              <a:gd name="T86" fmla="*/ 3152 w 3152"/>
              <a:gd name="T87" fmla="*/ 764 h 2780"/>
              <a:gd name="T88" fmla="*/ 3152 w 3152"/>
              <a:gd name="T89" fmla="*/ 2511 h 2780"/>
              <a:gd name="T90" fmla="*/ 2886 w 3152"/>
              <a:gd name="T91" fmla="*/ 2780 h 2780"/>
              <a:gd name="T92" fmla="*/ 2841 w 3152"/>
              <a:gd name="T93" fmla="*/ 2780 h 2780"/>
              <a:gd name="T94" fmla="*/ 2886 w 3152"/>
              <a:gd name="T95" fmla="*/ 2556 h 2780"/>
              <a:gd name="T96" fmla="*/ 2886 w 3152"/>
              <a:gd name="T97" fmla="*/ 809 h 2780"/>
              <a:gd name="T98" fmla="*/ 2841 w 3152"/>
              <a:gd name="T99" fmla="*/ 630 h 2780"/>
              <a:gd name="T100" fmla="*/ 2220 w 3152"/>
              <a:gd name="T101" fmla="*/ 2 h 2780"/>
              <a:gd name="T102" fmla="*/ 2220 w 3152"/>
              <a:gd name="T103" fmla="*/ 2 h 2780"/>
              <a:gd name="T104" fmla="*/ 2264 w 3152"/>
              <a:gd name="T105" fmla="*/ 2 h 2780"/>
              <a:gd name="T106" fmla="*/ 2308 w 3152"/>
              <a:gd name="T107" fmla="*/ 2 h 2780"/>
              <a:gd name="T108" fmla="*/ 2619 w 3152"/>
              <a:gd name="T109" fmla="*/ 137 h 2780"/>
              <a:gd name="T110" fmla="*/ 3063 w 3152"/>
              <a:gd name="T111" fmla="*/ 585 h 2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52" h="2780">
                <a:moveTo>
                  <a:pt x="2220" y="905"/>
                </a:moveTo>
                <a:cubicBezTo>
                  <a:pt x="2220" y="860"/>
                  <a:pt x="2204" y="833"/>
                  <a:pt x="2131" y="764"/>
                </a:cubicBezTo>
                <a:cubicBezTo>
                  <a:pt x="1419" y="93"/>
                  <a:pt x="1420" y="92"/>
                  <a:pt x="1420" y="92"/>
                </a:cubicBezTo>
                <a:cubicBezTo>
                  <a:pt x="1358" y="23"/>
                  <a:pt x="1304" y="2"/>
                  <a:pt x="1243" y="2"/>
                </a:cubicBezTo>
                <a:cubicBezTo>
                  <a:pt x="1243" y="2"/>
                  <a:pt x="1243" y="2"/>
                  <a:pt x="1243" y="2"/>
                </a:cubicBezTo>
                <a:cubicBezTo>
                  <a:pt x="1243" y="2"/>
                  <a:pt x="1243" y="2"/>
                  <a:pt x="1243" y="2"/>
                </a:cubicBezTo>
                <a:cubicBezTo>
                  <a:pt x="266" y="2"/>
                  <a:pt x="266" y="2"/>
                  <a:pt x="266" y="2"/>
                </a:cubicBezTo>
                <a:cubicBezTo>
                  <a:pt x="133" y="2"/>
                  <a:pt x="0" y="92"/>
                  <a:pt x="0" y="226"/>
                </a:cubicBezTo>
                <a:cubicBezTo>
                  <a:pt x="0" y="2511"/>
                  <a:pt x="0" y="2511"/>
                  <a:pt x="0" y="2511"/>
                </a:cubicBezTo>
                <a:cubicBezTo>
                  <a:pt x="0" y="2646"/>
                  <a:pt x="133" y="2780"/>
                  <a:pt x="266" y="2780"/>
                </a:cubicBezTo>
                <a:cubicBezTo>
                  <a:pt x="1953" y="2780"/>
                  <a:pt x="1953" y="2780"/>
                  <a:pt x="1953" y="2780"/>
                </a:cubicBezTo>
                <a:cubicBezTo>
                  <a:pt x="2086" y="2780"/>
                  <a:pt x="2220" y="2646"/>
                  <a:pt x="2220" y="2511"/>
                </a:cubicBezTo>
                <a:cubicBezTo>
                  <a:pt x="2220" y="943"/>
                  <a:pt x="2220" y="943"/>
                  <a:pt x="2220" y="943"/>
                </a:cubicBezTo>
                <a:lnTo>
                  <a:pt x="2220" y="905"/>
                </a:lnTo>
                <a:close/>
                <a:moveTo>
                  <a:pt x="1243" y="226"/>
                </a:moveTo>
                <a:cubicBezTo>
                  <a:pt x="1953" y="943"/>
                  <a:pt x="1953" y="943"/>
                  <a:pt x="1953" y="943"/>
                </a:cubicBezTo>
                <a:cubicBezTo>
                  <a:pt x="1243" y="943"/>
                  <a:pt x="1243" y="943"/>
                  <a:pt x="1243" y="943"/>
                </a:cubicBezTo>
                <a:cubicBezTo>
                  <a:pt x="1243" y="226"/>
                  <a:pt x="1243" y="226"/>
                  <a:pt x="1243" y="226"/>
                </a:cubicBezTo>
                <a:cubicBezTo>
                  <a:pt x="1243" y="226"/>
                  <a:pt x="1243" y="226"/>
                  <a:pt x="1243" y="226"/>
                </a:cubicBezTo>
                <a:close/>
                <a:moveTo>
                  <a:pt x="1953" y="2511"/>
                </a:moveTo>
                <a:cubicBezTo>
                  <a:pt x="266" y="2511"/>
                  <a:pt x="266" y="2511"/>
                  <a:pt x="266" y="2511"/>
                </a:cubicBezTo>
                <a:cubicBezTo>
                  <a:pt x="266" y="226"/>
                  <a:pt x="266" y="226"/>
                  <a:pt x="266" y="226"/>
                </a:cubicBezTo>
                <a:cubicBezTo>
                  <a:pt x="1021" y="226"/>
                  <a:pt x="1021" y="226"/>
                  <a:pt x="1021" y="226"/>
                </a:cubicBezTo>
                <a:cubicBezTo>
                  <a:pt x="1021" y="943"/>
                  <a:pt x="1021" y="943"/>
                  <a:pt x="1021" y="943"/>
                </a:cubicBezTo>
                <a:cubicBezTo>
                  <a:pt x="1021" y="1078"/>
                  <a:pt x="1110" y="1212"/>
                  <a:pt x="1243" y="1212"/>
                </a:cubicBezTo>
                <a:cubicBezTo>
                  <a:pt x="1953" y="1212"/>
                  <a:pt x="1953" y="1212"/>
                  <a:pt x="1953" y="1212"/>
                </a:cubicBezTo>
                <a:cubicBezTo>
                  <a:pt x="1953" y="2511"/>
                  <a:pt x="1953" y="2511"/>
                  <a:pt x="1953" y="2511"/>
                </a:cubicBezTo>
                <a:cubicBezTo>
                  <a:pt x="1953" y="2511"/>
                  <a:pt x="1953" y="2511"/>
                  <a:pt x="1953" y="2511"/>
                </a:cubicBezTo>
                <a:close/>
                <a:moveTo>
                  <a:pt x="2575" y="630"/>
                </a:moveTo>
                <a:cubicBezTo>
                  <a:pt x="2619" y="674"/>
                  <a:pt x="2664" y="764"/>
                  <a:pt x="2664" y="854"/>
                </a:cubicBezTo>
                <a:cubicBezTo>
                  <a:pt x="2664" y="2511"/>
                  <a:pt x="2664" y="2511"/>
                  <a:pt x="2664" y="2511"/>
                </a:cubicBezTo>
                <a:cubicBezTo>
                  <a:pt x="2664" y="2646"/>
                  <a:pt x="2575" y="2780"/>
                  <a:pt x="2442" y="2780"/>
                </a:cubicBezTo>
                <a:cubicBezTo>
                  <a:pt x="2353" y="2780"/>
                  <a:pt x="2353" y="2780"/>
                  <a:pt x="2353" y="2780"/>
                </a:cubicBezTo>
                <a:cubicBezTo>
                  <a:pt x="2397" y="2691"/>
                  <a:pt x="2442" y="2646"/>
                  <a:pt x="2442" y="2556"/>
                </a:cubicBezTo>
                <a:cubicBezTo>
                  <a:pt x="2442" y="943"/>
                  <a:pt x="2442" y="943"/>
                  <a:pt x="2442" y="943"/>
                </a:cubicBezTo>
                <a:cubicBezTo>
                  <a:pt x="2442" y="854"/>
                  <a:pt x="2452" y="769"/>
                  <a:pt x="2353" y="674"/>
                </a:cubicBezTo>
                <a:cubicBezTo>
                  <a:pt x="1645" y="0"/>
                  <a:pt x="1642" y="2"/>
                  <a:pt x="1642" y="2"/>
                </a:cubicBezTo>
                <a:cubicBezTo>
                  <a:pt x="1642" y="2"/>
                  <a:pt x="1642" y="2"/>
                  <a:pt x="1642" y="2"/>
                </a:cubicBezTo>
                <a:cubicBezTo>
                  <a:pt x="1731" y="2"/>
                  <a:pt x="1731" y="2"/>
                  <a:pt x="1731" y="2"/>
                </a:cubicBezTo>
                <a:cubicBezTo>
                  <a:pt x="1776" y="2"/>
                  <a:pt x="1776" y="2"/>
                  <a:pt x="1776" y="2"/>
                </a:cubicBezTo>
                <a:cubicBezTo>
                  <a:pt x="1820" y="2"/>
                  <a:pt x="1953" y="2"/>
                  <a:pt x="2086" y="137"/>
                </a:cubicBezTo>
                <a:cubicBezTo>
                  <a:pt x="2575" y="630"/>
                  <a:pt x="2575" y="630"/>
                  <a:pt x="2575" y="630"/>
                </a:cubicBezTo>
                <a:moveTo>
                  <a:pt x="3063" y="585"/>
                </a:moveTo>
                <a:cubicBezTo>
                  <a:pt x="3108" y="630"/>
                  <a:pt x="3152" y="719"/>
                  <a:pt x="3152" y="764"/>
                </a:cubicBezTo>
                <a:cubicBezTo>
                  <a:pt x="3152" y="2511"/>
                  <a:pt x="3152" y="2511"/>
                  <a:pt x="3152" y="2511"/>
                </a:cubicBezTo>
                <a:cubicBezTo>
                  <a:pt x="3152" y="2646"/>
                  <a:pt x="3019" y="2780"/>
                  <a:pt x="2886" y="2780"/>
                </a:cubicBezTo>
                <a:cubicBezTo>
                  <a:pt x="2841" y="2780"/>
                  <a:pt x="2841" y="2780"/>
                  <a:pt x="2841" y="2780"/>
                </a:cubicBezTo>
                <a:cubicBezTo>
                  <a:pt x="2886" y="2691"/>
                  <a:pt x="2886" y="2646"/>
                  <a:pt x="2886" y="2556"/>
                </a:cubicBezTo>
                <a:cubicBezTo>
                  <a:pt x="2886" y="809"/>
                  <a:pt x="2886" y="809"/>
                  <a:pt x="2886" y="809"/>
                </a:cubicBezTo>
                <a:cubicBezTo>
                  <a:pt x="2886" y="764"/>
                  <a:pt x="2886" y="674"/>
                  <a:pt x="2841" y="630"/>
                </a:cubicBezTo>
                <a:cubicBezTo>
                  <a:pt x="2220" y="2"/>
                  <a:pt x="2220" y="2"/>
                  <a:pt x="2220" y="2"/>
                </a:cubicBezTo>
                <a:cubicBezTo>
                  <a:pt x="2220" y="2"/>
                  <a:pt x="2220" y="2"/>
                  <a:pt x="2220" y="2"/>
                </a:cubicBezTo>
                <a:cubicBezTo>
                  <a:pt x="2264" y="2"/>
                  <a:pt x="2264" y="2"/>
                  <a:pt x="2264" y="2"/>
                </a:cubicBezTo>
                <a:cubicBezTo>
                  <a:pt x="2308" y="2"/>
                  <a:pt x="2308" y="2"/>
                  <a:pt x="2308" y="2"/>
                </a:cubicBezTo>
                <a:cubicBezTo>
                  <a:pt x="2397" y="2"/>
                  <a:pt x="2486" y="2"/>
                  <a:pt x="2619" y="137"/>
                </a:cubicBezTo>
                <a:cubicBezTo>
                  <a:pt x="3063" y="585"/>
                  <a:pt x="3063" y="585"/>
                  <a:pt x="3063" y="58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808757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Blob Containers</a:t>
            </a:r>
            <a:endParaRPr lang="en-US" dirty="0"/>
          </a:p>
        </p:txBody>
      </p:sp>
      <p:sp>
        <p:nvSpPr>
          <p:cNvPr id="3" name="Content Placeholder 2"/>
          <p:cNvSpPr>
            <a:spLocks noGrp="1"/>
          </p:cNvSpPr>
          <p:nvPr>
            <p:ph type="body" sz="quarter" idx="10"/>
          </p:nvPr>
        </p:nvSpPr>
        <p:spPr>
          <a:xfrm>
            <a:off x="5048655" y="1447799"/>
            <a:ext cx="6619470" cy="4727448"/>
          </a:xfrm>
        </p:spPr>
        <p:txBody>
          <a:bodyPr/>
          <a:lstStyle/>
          <a:p>
            <a:r>
              <a:rPr lang="en-US" sz="3200" dirty="0" smtClean="0">
                <a:solidFill>
                  <a:schemeClr val="accent2">
                    <a:alpha val="99000"/>
                  </a:schemeClr>
                </a:solidFill>
              </a:rPr>
              <a:t>Multiple Containers per Account</a:t>
            </a:r>
          </a:p>
          <a:p>
            <a:pPr lvl="1"/>
            <a:r>
              <a:rPr lang="en-US" dirty="0" smtClean="0"/>
              <a:t>Special $root container</a:t>
            </a:r>
          </a:p>
          <a:p>
            <a:pPr lvl="1"/>
            <a:endParaRPr lang="en-US" dirty="0" smtClean="0"/>
          </a:p>
          <a:p>
            <a:r>
              <a:rPr lang="en-US" sz="3200" dirty="0" smtClean="0">
                <a:solidFill>
                  <a:schemeClr val="accent2">
                    <a:alpha val="99000"/>
                  </a:schemeClr>
                </a:solidFill>
              </a:rPr>
              <a:t>Blob Container</a:t>
            </a:r>
          </a:p>
          <a:p>
            <a:pPr lvl="1"/>
            <a:r>
              <a:rPr lang="en-US" dirty="0" smtClean="0"/>
              <a:t>A container holds a set of blobs</a:t>
            </a:r>
          </a:p>
          <a:p>
            <a:pPr lvl="1"/>
            <a:r>
              <a:rPr lang="en-US" dirty="0" smtClean="0"/>
              <a:t>Set access policies at the container level </a:t>
            </a:r>
          </a:p>
          <a:p>
            <a:pPr lvl="1"/>
            <a:r>
              <a:rPr lang="en-US" dirty="0" smtClean="0"/>
              <a:t>Associate Metadata with Container</a:t>
            </a:r>
          </a:p>
          <a:p>
            <a:pPr lvl="1"/>
            <a:r>
              <a:rPr lang="en-US" dirty="0" smtClean="0"/>
              <a:t>List the blobs in a container</a:t>
            </a:r>
          </a:p>
          <a:p>
            <a:pPr lvl="1"/>
            <a:r>
              <a:rPr lang="en-US" sz="1600" spc="-51" dirty="0"/>
              <a:t>Including Blob Metadata and MD5 </a:t>
            </a:r>
          </a:p>
          <a:p>
            <a:pPr lvl="1"/>
            <a:r>
              <a:rPr lang="en-US" sz="1600" spc="-51" dirty="0"/>
              <a:t>NO search/query. i.e. no WHERE </a:t>
            </a:r>
            <a:r>
              <a:rPr lang="en-US" sz="1600" spc="-51" dirty="0" err="1"/>
              <a:t>MetadataValue</a:t>
            </a:r>
            <a:r>
              <a:rPr lang="en-US" sz="1600" spc="-51" dirty="0"/>
              <a:t> = ?</a:t>
            </a:r>
          </a:p>
          <a:p>
            <a:endParaRPr lang="en-US" sz="2000" dirty="0" smtClean="0">
              <a:solidFill>
                <a:schemeClr val="accent2">
                  <a:alpha val="99000"/>
                </a:schemeClr>
              </a:solidFill>
              <a:latin typeface="+mj-lt"/>
            </a:endParaRPr>
          </a:p>
          <a:p>
            <a:r>
              <a:rPr lang="en-US" sz="3200" dirty="0" smtClean="0">
                <a:solidFill>
                  <a:schemeClr val="accent2">
                    <a:alpha val="99000"/>
                  </a:schemeClr>
                </a:solidFill>
              </a:rPr>
              <a:t>Blobs Throughput</a:t>
            </a:r>
          </a:p>
          <a:p>
            <a:pPr lvl="1"/>
            <a:r>
              <a:rPr lang="en-US" dirty="0" smtClean="0"/>
              <a:t>Effectively in Partition of 1</a:t>
            </a:r>
          </a:p>
          <a:p>
            <a:pPr lvl="1"/>
            <a:r>
              <a:rPr lang="en-US" dirty="0" smtClean="0"/>
              <a:t>Target of 60MB/s per Blob</a:t>
            </a:r>
            <a:endParaRPr lang="en-US" dirty="0"/>
          </a:p>
        </p:txBody>
      </p:sp>
      <p:grpSp>
        <p:nvGrpSpPr>
          <p:cNvPr id="6" name="Group 5"/>
          <p:cNvGrpSpPr/>
          <p:nvPr/>
        </p:nvGrpSpPr>
        <p:grpSpPr>
          <a:xfrm>
            <a:off x="1481097" y="2360613"/>
            <a:ext cx="2914364" cy="2637784"/>
            <a:chOff x="8858251" y="3476625"/>
            <a:chExt cx="903288" cy="817563"/>
          </a:xfrm>
          <a:solidFill>
            <a:schemeClr val="tx1"/>
          </a:solidFill>
        </p:grpSpPr>
        <p:sp>
          <p:nvSpPr>
            <p:cNvPr id="7" name="Freeform 7"/>
            <p:cNvSpPr>
              <a:spLocks noEditPoints="1"/>
            </p:cNvSpPr>
            <p:nvPr/>
          </p:nvSpPr>
          <p:spPr bwMode="auto">
            <a:xfrm>
              <a:off x="8858251" y="3811588"/>
              <a:ext cx="903288" cy="482600"/>
            </a:xfrm>
            <a:custGeom>
              <a:avLst/>
              <a:gdLst>
                <a:gd name="T0" fmla="*/ 90 w 534"/>
                <a:gd name="T1" fmla="*/ 0 h 285"/>
                <a:gd name="T2" fmla="*/ 2 w 534"/>
                <a:gd name="T3" fmla="*/ 124 h 285"/>
                <a:gd name="T4" fmla="*/ 2 w 534"/>
                <a:gd name="T5" fmla="*/ 136 h 285"/>
                <a:gd name="T6" fmla="*/ 14 w 534"/>
                <a:gd name="T7" fmla="*/ 140 h 285"/>
                <a:gd name="T8" fmla="*/ 23 w 534"/>
                <a:gd name="T9" fmla="*/ 140 h 285"/>
                <a:gd name="T10" fmla="*/ 90 w 534"/>
                <a:gd name="T11" fmla="*/ 40 h 285"/>
                <a:gd name="T12" fmla="*/ 90 w 534"/>
                <a:gd name="T13" fmla="*/ 271 h 285"/>
                <a:gd name="T14" fmla="*/ 104 w 534"/>
                <a:gd name="T15" fmla="*/ 285 h 285"/>
                <a:gd name="T16" fmla="*/ 429 w 534"/>
                <a:gd name="T17" fmla="*/ 285 h 285"/>
                <a:gd name="T18" fmla="*/ 443 w 534"/>
                <a:gd name="T19" fmla="*/ 271 h 285"/>
                <a:gd name="T20" fmla="*/ 443 w 534"/>
                <a:gd name="T21" fmla="*/ 40 h 285"/>
                <a:gd name="T22" fmla="*/ 513 w 534"/>
                <a:gd name="T23" fmla="*/ 140 h 285"/>
                <a:gd name="T24" fmla="*/ 522 w 534"/>
                <a:gd name="T25" fmla="*/ 140 h 285"/>
                <a:gd name="T26" fmla="*/ 532 w 534"/>
                <a:gd name="T27" fmla="*/ 136 h 285"/>
                <a:gd name="T28" fmla="*/ 532 w 534"/>
                <a:gd name="T29" fmla="*/ 124 h 285"/>
                <a:gd name="T30" fmla="*/ 532 w 534"/>
                <a:gd name="T31" fmla="*/ 124 h 285"/>
                <a:gd name="T32" fmla="*/ 443 w 534"/>
                <a:gd name="T33" fmla="*/ 0 h 285"/>
                <a:gd name="T34" fmla="*/ 90 w 534"/>
                <a:gd name="T35" fmla="*/ 0 h 285"/>
                <a:gd name="T36" fmla="*/ 320 w 534"/>
                <a:gd name="T37" fmla="*/ 112 h 285"/>
                <a:gd name="T38" fmla="*/ 213 w 534"/>
                <a:gd name="T39" fmla="*/ 112 h 285"/>
                <a:gd name="T40" fmla="*/ 199 w 534"/>
                <a:gd name="T41" fmla="*/ 98 h 285"/>
                <a:gd name="T42" fmla="*/ 213 w 534"/>
                <a:gd name="T43" fmla="*/ 84 h 285"/>
                <a:gd name="T44" fmla="*/ 320 w 534"/>
                <a:gd name="T45" fmla="*/ 84 h 285"/>
                <a:gd name="T46" fmla="*/ 334 w 534"/>
                <a:gd name="T47" fmla="*/ 98 h 285"/>
                <a:gd name="T48" fmla="*/ 320 w 534"/>
                <a:gd name="T49" fmla="*/ 11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4" h="285">
                  <a:moveTo>
                    <a:pt x="90" y="0"/>
                  </a:moveTo>
                  <a:cubicBezTo>
                    <a:pt x="2" y="124"/>
                    <a:pt x="2" y="124"/>
                    <a:pt x="2" y="124"/>
                  </a:cubicBezTo>
                  <a:cubicBezTo>
                    <a:pt x="0" y="129"/>
                    <a:pt x="0" y="133"/>
                    <a:pt x="2" y="136"/>
                  </a:cubicBezTo>
                  <a:cubicBezTo>
                    <a:pt x="14" y="140"/>
                    <a:pt x="14" y="140"/>
                    <a:pt x="14" y="140"/>
                  </a:cubicBezTo>
                  <a:cubicBezTo>
                    <a:pt x="16" y="143"/>
                    <a:pt x="21" y="143"/>
                    <a:pt x="23" y="140"/>
                  </a:cubicBezTo>
                  <a:cubicBezTo>
                    <a:pt x="90" y="40"/>
                    <a:pt x="90" y="40"/>
                    <a:pt x="90" y="40"/>
                  </a:cubicBezTo>
                  <a:cubicBezTo>
                    <a:pt x="90" y="271"/>
                    <a:pt x="90" y="271"/>
                    <a:pt x="90" y="271"/>
                  </a:cubicBezTo>
                  <a:cubicBezTo>
                    <a:pt x="90" y="278"/>
                    <a:pt x="97" y="285"/>
                    <a:pt x="104" y="285"/>
                  </a:cubicBezTo>
                  <a:cubicBezTo>
                    <a:pt x="429" y="285"/>
                    <a:pt x="429" y="285"/>
                    <a:pt x="429" y="285"/>
                  </a:cubicBezTo>
                  <a:cubicBezTo>
                    <a:pt x="436" y="285"/>
                    <a:pt x="443" y="278"/>
                    <a:pt x="443" y="271"/>
                  </a:cubicBezTo>
                  <a:cubicBezTo>
                    <a:pt x="443" y="40"/>
                    <a:pt x="443" y="40"/>
                    <a:pt x="443" y="40"/>
                  </a:cubicBezTo>
                  <a:cubicBezTo>
                    <a:pt x="513" y="140"/>
                    <a:pt x="513" y="140"/>
                    <a:pt x="513" y="140"/>
                  </a:cubicBezTo>
                  <a:cubicBezTo>
                    <a:pt x="515" y="143"/>
                    <a:pt x="518" y="143"/>
                    <a:pt x="522" y="140"/>
                  </a:cubicBezTo>
                  <a:cubicBezTo>
                    <a:pt x="532" y="136"/>
                    <a:pt x="532" y="136"/>
                    <a:pt x="532" y="136"/>
                  </a:cubicBezTo>
                  <a:cubicBezTo>
                    <a:pt x="534" y="133"/>
                    <a:pt x="534" y="129"/>
                    <a:pt x="532" y="124"/>
                  </a:cubicBezTo>
                  <a:cubicBezTo>
                    <a:pt x="532" y="124"/>
                    <a:pt x="532" y="124"/>
                    <a:pt x="532" y="124"/>
                  </a:cubicBezTo>
                  <a:cubicBezTo>
                    <a:pt x="443" y="0"/>
                    <a:pt x="443" y="0"/>
                    <a:pt x="443" y="0"/>
                  </a:cubicBezTo>
                  <a:lnTo>
                    <a:pt x="90" y="0"/>
                  </a:lnTo>
                  <a:close/>
                  <a:moveTo>
                    <a:pt x="320" y="112"/>
                  </a:moveTo>
                  <a:cubicBezTo>
                    <a:pt x="213" y="112"/>
                    <a:pt x="213" y="112"/>
                    <a:pt x="213" y="112"/>
                  </a:cubicBezTo>
                  <a:cubicBezTo>
                    <a:pt x="206" y="112"/>
                    <a:pt x="199" y="105"/>
                    <a:pt x="199" y="98"/>
                  </a:cubicBezTo>
                  <a:cubicBezTo>
                    <a:pt x="199" y="89"/>
                    <a:pt x="206" y="84"/>
                    <a:pt x="213" y="84"/>
                  </a:cubicBezTo>
                  <a:cubicBezTo>
                    <a:pt x="320" y="84"/>
                    <a:pt x="320" y="84"/>
                    <a:pt x="320" y="84"/>
                  </a:cubicBezTo>
                  <a:cubicBezTo>
                    <a:pt x="327" y="84"/>
                    <a:pt x="334" y="89"/>
                    <a:pt x="334" y="98"/>
                  </a:cubicBezTo>
                  <a:cubicBezTo>
                    <a:pt x="334" y="105"/>
                    <a:pt x="327" y="112"/>
                    <a:pt x="320" y="112"/>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8" name="Freeform 8"/>
            <p:cNvSpPr>
              <a:spLocks/>
            </p:cNvSpPr>
            <p:nvPr/>
          </p:nvSpPr>
          <p:spPr bwMode="auto">
            <a:xfrm>
              <a:off x="9424988" y="3476625"/>
              <a:ext cx="153988" cy="304800"/>
            </a:xfrm>
            <a:custGeom>
              <a:avLst/>
              <a:gdLst>
                <a:gd name="T0" fmla="*/ 65 w 91"/>
                <a:gd name="T1" fmla="*/ 78 h 180"/>
                <a:gd name="T2" fmla="*/ 65 w 91"/>
                <a:gd name="T3" fmla="*/ 180 h 180"/>
                <a:gd name="T4" fmla="*/ 91 w 91"/>
                <a:gd name="T5" fmla="*/ 180 h 180"/>
                <a:gd name="T6" fmla="*/ 91 w 91"/>
                <a:gd name="T7" fmla="*/ 74 h 180"/>
                <a:gd name="T8" fmla="*/ 82 w 91"/>
                <a:gd name="T9" fmla="*/ 56 h 180"/>
                <a:gd name="T10" fmla="*/ 39 w 91"/>
                <a:gd name="T11" fmla="*/ 13 h 180"/>
                <a:gd name="T12" fmla="*/ 8 w 91"/>
                <a:gd name="T13" fmla="*/ 0 h 180"/>
                <a:gd name="T14" fmla="*/ 4 w 91"/>
                <a:gd name="T15" fmla="*/ 0 h 180"/>
                <a:gd name="T16" fmla="*/ 0 w 91"/>
                <a:gd name="T17" fmla="*/ 0 h 180"/>
                <a:gd name="T18" fmla="*/ 60 w 91"/>
                <a:gd name="T19" fmla="*/ 61 h 180"/>
                <a:gd name="T20" fmla="*/ 65 w 91"/>
                <a:gd name="T21" fmla="*/ 7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180">
                  <a:moveTo>
                    <a:pt x="65" y="78"/>
                  </a:moveTo>
                  <a:cubicBezTo>
                    <a:pt x="65" y="78"/>
                    <a:pt x="65" y="78"/>
                    <a:pt x="65" y="180"/>
                  </a:cubicBezTo>
                  <a:cubicBezTo>
                    <a:pt x="91" y="180"/>
                    <a:pt x="91" y="180"/>
                    <a:pt x="91" y="180"/>
                  </a:cubicBezTo>
                  <a:cubicBezTo>
                    <a:pt x="91" y="155"/>
                    <a:pt x="91" y="121"/>
                    <a:pt x="91" y="74"/>
                  </a:cubicBezTo>
                  <a:cubicBezTo>
                    <a:pt x="91" y="69"/>
                    <a:pt x="86" y="61"/>
                    <a:pt x="82" y="56"/>
                  </a:cubicBezTo>
                  <a:cubicBezTo>
                    <a:pt x="82" y="56"/>
                    <a:pt x="82" y="56"/>
                    <a:pt x="39" y="13"/>
                  </a:cubicBezTo>
                  <a:cubicBezTo>
                    <a:pt x="26" y="0"/>
                    <a:pt x="17" y="0"/>
                    <a:pt x="8" y="0"/>
                  </a:cubicBezTo>
                  <a:cubicBezTo>
                    <a:pt x="8" y="0"/>
                    <a:pt x="8" y="0"/>
                    <a:pt x="4" y="0"/>
                  </a:cubicBezTo>
                  <a:cubicBezTo>
                    <a:pt x="4" y="0"/>
                    <a:pt x="4" y="0"/>
                    <a:pt x="0" y="0"/>
                  </a:cubicBezTo>
                  <a:cubicBezTo>
                    <a:pt x="0" y="0"/>
                    <a:pt x="0" y="0"/>
                    <a:pt x="60" y="61"/>
                  </a:cubicBezTo>
                  <a:cubicBezTo>
                    <a:pt x="65" y="65"/>
                    <a:pt x="65" y="74"/>
                    <a:pt x="65" y="78"/>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9" name="Freeform 9"/>
            <p:cNvSpPr>
              <a:spLocks/>
            </p:cNvSpPr>
            <p:nvPr/>
          </p:nvSpPr>
          <p:spPr bwMode="auto">
            <a:xfrm>
              <a:off x="9328151" y="3476625"/>
              <a:ext cx="169863" cy="304800"/>
            </a:xfrm>
            <a:custGeom>
              <a:avLst/>
              <a:gdLst>
                <a:gd name="T0" fmla="*/ 78 w 100"/>
                <a:gd name="T1" fmla="*/ 91 h 180"/>
                <a:gd name="T2" fmla="*/ 78 w 100"/>
                <a:gd name="T3" fmla="*/ 180 h 180"/>
                <a:gd name="T4" fmla="*/ 100 w 100"/>
                <a:gd name="T5" fmla="*/ 180 h 180"/>
                <a:gd name="T6" fmla="*/ 100 w 100"/>
                <a:gd name="T7" fmla="*/ 82 h 180"/>
                <a:gd name="T8" fmla="*/ 91 w 100"/>
                <a:gd name="T9" fmla="*/ 61 h 180"/>
                <a:gd name="T10" fmla="*/ 44 w 100"/>
                <a:gd name="T11" fmla="*/ 13 h 180"/>
                <a:gd name="T12" fmla="*/ 13 w 100"/>
                <a:gd name="T13" fmla="*/ 0 h 180"/>
                <a:gd name="T14" fmla="*/ 9 w 100"/>
                <a:gd name="T15" fmla="*/ 0 h 180"/>
                <a:gd name="T16" fmla="*/ 0 w 100"/>
                <a:gd name="T17" fmla="*/ 0 h 180"/>
                <a:gd name="T18" fmla="*/ 70 w 100"/>
                <a:gd name="T19" fmla="*/ 65 h 180"/>
                <a:gd name="T20" fmla="*/ 78 w 100"/>
                <a:gd name="T21" fmla="*/ 9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180">
                  <a:moveTo>
                    <a:pt x="78" y="91"/>
                  </a:moveTo>
                  <a:cubicBezTo>
                    <a:pt x="78" y="91"/>
                    <a:pt x="78" y="91"/>
                    <a:pt x="78" y="180"/>
                  </a:cubicBezTo>
                  <a:cubicBezTo>
                    <a:pt x="100" y="180"/>
                    <a:pt x="100" y="180"/>
                    <a:pt x="100" y="180"/>
                  </a:cubicBezTo>
                  <a:cubicBezTo>
                    <a:pt x="100" y="157"/>
                    <a:pt x="100" y="125"/>
                    <a:pt x="100" y="82"/>
                  </a:cubicBezTo>
                  <a:cubicBezTo>
                    <a:pt x="100" y="74"/>
                    <a:pt x="96" y="65"/>
                    <a:pt x="91" y="61"/>
                  </a:cubicBezTo>
                  <a:cubicBezTo>
                    <a:pt x="91" y="61"/>
                    <a:pt x="91" y="61"/>
                    <a:pt x="44" y="13"/>
                  </a:cubicBezTo>
                  <a:cubicBezTo>
                    <a:pt x="31" y="0"/>
                    <a:pt x="18" y="0"/>
                    <a:pt x="13" y="0"/>
                  </a:cubicBezTo>
                  <a:cubicBezTo>
                    <a:pt x="13" y="0"/>
                    <a:pt x="13" y="0"/>
                    <a:pt x="9" y="0"/>
                  </a:cubicBezTo>
                  <a:cubicBezTo>
                    <a:pt x="9" y="0"/>
                    <a:pt x="9" y="0"/>
                    <a:pt x="0" y="0"/>
                  </a:cubicBezTo>
                  <a:cubicBezTo>
                    <a:pt x="0" y="0"/>
                    <a:pt x="1" y="0"/>
                    <a:pt x="70" y="65"/>
                  </a:cubicBezTo>
                  <a:cubicBezTo>
                    <a:pt x="79" y="74"/>
                    <a:pt x="78" y="82"/>
                    <a:pt x="78" y="91"/>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10" name="Freeform 10"/>
            <p:cNvSpPr>
              <a:spLocks noEditPoints="1"/>
            </p:cNvSpPr>
            <p:nvPr/>
          </p:nvSpPr>
          <p:spPr bwMode="auto">
            <a:xfrm>
              <a:off x="9058276" y="3476625"/>
              <a:ext cx="366713" cy="304800"/>
            </a:xfrm>
            <a:custGeom>
              <a:avLst/>
              <a:gdLst>
                <a:gd name="T0" fmla="*/ 26 w 217"/>
                <a:gd name="T1" fmla="*/ 180 h 180"/>
                <a:gd name="T2" fmla="*/ 26 w 217"/>
                <a:gd name="T3" fmla="*/ 21 h 180"/>
                <a:gd name="T4" fmla="*/ 100 w 217"/>
                <a:gd name="T5" fmla="*/ 21 h 180"/>
                <a:gd name="T6" fmla="*/ 100 w 217"/>
                <a:gd name="T7" fmla="*/ 91 h 180"/>
                <a:gd name="T8" fmla="*/ 121 w 217"/>
                <a:gd name="T9" fmla="*/ 117 h 180"/>
                <a:gd name="T10" fmla="*/ 191 w 217"/>
                <a:gd name="T11" fmla="*/ 117 h 180"/>
                <a:gd name="T12" fmla="*/ 191 w 217"/>
                <a:gd name="T13" fmla="*/ 180 h 180"/>
                <a:gd name="T14" fmla="*/ 217 w 217"/>
                <a:gd name="T15" fmla="*/ 180 h 180"/>
                <a:gd name="T16" fmla="*/ 217 w 217"/>
                <a:gd name="T17" fmla="*/ 91 h 180"/>
                <a:gd name="T18" fmla="*/ 217 w 217"/>
                <a:gd name="T19" fmla="*/ 87 h 180"/>
                <a:gd name="T20" fmla="*/ 208 w 217"/>
                <a:gd name="T21" fmla="*/ 74 h 180"/>
                <a:gd name="T22" fmla="*/ 139 w 217"/>
                <a:gd name="T23" fmla="*/ 8 h 180"/>
                <a:gd name="T24" fmla="*/ 121 w 217"/>
                <a:gd name="T25" fmla="*/ 0 h 180"/>
                <a:gd name="T26" fmla="*/ 26 w 217"/>
                <a:gd name="T27" fmla="*/ 0 h 180"/>
                <a:gd name="T28" fmla="*/ 0 w 217"/>
                <a:gd name="T29" fmla="*/ 21 h 180"/>
                <a:gd name="T30" fmla="*/ 0 w 217"/>
                <a:gd name="T31" fmla="*/ 180 h 180"/>
                <a:gd name="T32" fmla="*/ 26 w 217"/>
                <a:gd name="T33" fmla="*/ 180 h 180"/>
                <a:gd name="T34" fmla="*/ 121 w 217"/>
                <a:gd name="T35" fmla="*/ 21 h 180"/>
                <a:gd name="T36" fmla="*/ 191 w 217"/>
                <a:gd name="T37" fmla="*/ 91 h 180"/>
                <a:gd name="T38" fmla="*/ 121 w 217"/>
                <a:gd name="T39" fmla="*/ 91 h 180"/>
                <a:gd name="T40" fmla="*/ 121 w 217"/>
                <a:gd name="T41" fmla="*/ 2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7" h="180">
                  <a:moveTo>
                    <a:pt x="26" y="180"/>
                  </a:moveTo>
                  <a:cubicBezTo>
                    <a:pt x="26" y="22"/>
                    <a:pt x="26" y="21"/>
                    <a:pt x="26" y="21"/>
                  </a:cubicBezTo>
                  <a:cubicBezTo>
                    <a:pt x="100" y="21"/>
                    <a:pt x="100" y="21"/>
                    <a:pt x="100" y="21"/>
                  </a:cubicBezTo>
                  <a:cubicBezTo>
                    <a:pt x="100" y="91"/>
                    <a:pt x="100" y="91"/>
                    <a:pt x="100" y="91"/>
                  </a:cubicBezTo>
                  <a:cubicBezTo>
                    <a:pt x="100" y="104"/>
                    <a:pt x="108" y="117"/>
                    <a:pt x="121" y="117"/>
                  </a:cubicBezTo>
                  <a:cubicBezTo>
                    <a:pt x="191" y="117"/>
                    <a:pt x="191" y="117"/>
                    <a:pt x="191" y="117"/>
                  </a:cubicBezTo>
                  <a:cubicBezTo>
                    <a:pt x="191" y="143"/>
                    <a:pt x="191" y="163"/>
                    <a:pt x="191" y="180"/>
                  </a:cubicBezTo>
                  <a:cubicBezTo>
                    <a:pt x="217" y="180"/>
                    <a:pt x="217" y="180"/>
                    <a:pt x="217" y="180"/>
                  </a:cubicBezTo>
                  <a:cubicBezTo>
                    <a:pt x="217" y="91"/>
                    <a:pt x="217" y="91"/>
                    <a:pt x="217" y="91"/>
                  </a:cubicBezTo>
                  <a:cubicBezTo>
                    <a:pt x="217" y="87"/>
                    <a:pt x="217" y="87"/>
                    <a:pt x="217" y="87"/>
                  </a:cubicBezTo>
                  <a:cubicBezTo>
                    <a:pt x="217" y="83"/>
                    <a:pt x="215" y="80"/>
                    <a:pt x="208" y="74"/>
                  </a:cubicBezTo>
                  <a:cubicBezTo>
                    <a:pt x="138" y="9"/>
                    <a:pt x="139" y="8"/>
                    <a:pt x="139" y="8"/>
                  </a:cubicBezTo>
                  <a:cubicBezTo>
                    <a:pt x="133" y="2"/>
                    <a:pt x="127" y="0"/>
                    <a:pt x="121" y="0"/>
                  </a:cubicBezTo>
                  <a:cubicBezTo>
                    <a:pt x="26" y="0"/>
                    <a:pt x="26" y="0"/>
                    <a:pt x="26" y="0"/>
                  </a:cubicBezTo>
                  <a:cubicBezTo>
                    <a:pt x="13" y="0"/>
                    <a:pt x="0" y="8"/>
                    <a:pt x="0" y="21"/>
                  </a:cubicBezTo>
                  <a:cubicBezTo>
                    <a:pt x="0" y="97"/>
                    <a:pt x="0" y="147"/>
                    <a:pt x="0" y="180"/>
                  </a:cubicBezTo>
                  <a:lnTo>
                    <a:pt x="26" y="180"/>
                  </a:lnTo>
                  <a:close/>
                  <a:moveTo>
                    <a:pt x="121" y="21"/>
                  </a:moveTo>
                  <a:cubicBezTo>
                    <a:pt x="191" y="91"/>
                    <a:pt x="191" y="91"/>
                    <a:pt x="191" y="91"/>
                  </a:cubicBezTo>
                  <a:cubicBezTo>
                    <a:pt x="121" y="91"/>
                    <a:pt x="121" y="91"/>
                    <a:pt x="121" y="91"/>
                  </a:cubicBezTo>
                  <a:cubicBezTo>
                    <a:pt x="121" y="21"/>
                    <a:pt x="121" y="21"/>
                    <a:pt x="121" y="21"/>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3539280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071263" y="3307036"/>
            <a:ext cx="5576887" cy="3063348"/>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182880" tIns="45716" rIns="91432" bIns="45716" numCol="1" rtlCol="0" anchor="ctr" anchorCtr="0" compatLnSpc="1">
            <a:prstTxWarp prst="textNoShape">
              <a:avLst/>
            </a:prstTxWarp>
          </a:bodyPr>
          <a:lstStyle/>
          <a:p>
            <a:pPr defTabSz="914061"/>
            <a:r>
              <a:rPr lang="en-US" sz="1600" dirty="0">
                <a:solidFill>
                  <a:schemeClr val="tx1">
                    <a:lumMod val="65000"/>
                    <a:lumOff val="35000"/>
                    <a:alpha val="99000"/>
                  </a:schemeClr>
                </a:solidFill>
                <a:latin typeface="Consolas" pitchFamily="49" charset="0"/>
                <a:cs typeface="Consolas" pitchFamily="49" charset="0"/>
              </a:rPr>
              <a:t>GET http://</a:t>
            </a:r>
            <a:r>
              <a:rPr lang="en-US" sz="1600" u="sng" dirty="0">
                <a:solidFill>
                  <a:schemeClr val="tx1">
                    <a:lumMod val="65000"/>
                    <a:lumOff val="35000"/>
                    <a:alpha val="99000"/>
                  </a:schemeClr>
                </a:solidFill>
                <a:latin typeface="Consolas" pitchFamily="49" charset="0"/>
                <a:cs typeface="Consolas" pitchFamily="49" charset="0"/>
              </a:rPr>
              <a:t>...</a:t>
            </a:r>
            <a:r>
              <a:rPr lang="en-US" sz="1600" dirty="0">
                <a:solidFill>
                  <a:schemeClr val="tx1">
                    <a:lumMod val="65000"/>
                    <a:lumOff val="35000"/>
                    <a:alpha val="99000"/>
                  </a:schemeClr>
                </a:solidFill>
                <a:latin typeface="Consolas" pitchFamily="49" charset="0"/>
                <a:cs typeface="Consolas" pitchFamily="49" charset="0"/>
              </a:rPr>
              <a:t>/</a:t>
            </a:r>
            <a:r>
              <a:rPr lang="en-US" sz="1600" u="sng" dirty="0">
                <a:solidFill>
                  <a:schemeClr val="tx1">
                    <a:lumMod val="65000"/>
                    <a:lumOff val="35000"/>
                    <a:alpha val="99000"/>
                  </a:schemeClr>
                </a:solidFill>
                <a:latin typeface="Consolas" pitchFamily="49" charset="0"/>
                <a:cs typeface="Consolas" pitchFamily="49" charset="0"/>
              </a:rPr>
              <a:t>products</a:t>
            </a:r>
            <a:r>
              <a:rPr lang="en-US" sz="1600" dirty="0">
                <a:solidFill>
                  <a:schemeClr val="tx1">
                    <a:lumMod val="65000"/>
                    <a:lumOff val="35000"/>
                    <a:alpha val="99000"/>
                  </a:schemeClr>
                </a:solidFill>
                <a:latin typeface="Consolas" pitchFamily="49" charset="0"/>
                <a:cs typeface="Consolas" pitchFamily="49" charset="0"/>
              </a:rPr>
              <a:t>?comp=list&amp;prefix=Tents&amp;delimiter=/</a:t>
            </a:r>
          </a:p>
          <a:p>
            <a:pPr defTabSz="914061"/>
            <a:endParaRPr lang="en-US" sz="1600" dirty="0">
              <a:solidFill>
                <a:schemeClr val="tx1">
                  <a:lumMod val="65000"/>
                  <a:lumOff val="35000"/>
                  <a:alpha val="99000"/>
                </a:schemeClr>
              </a:solidFill>
              <a:latin typeface="Consolas" pitchFamily="49" charset="0"/>
              <a:cs typeface="Consolas" pitchFamily="49" charset="0"/>
            </a:endParaRPr>
          </a:p>
          <a:p>
            <a:r>
              <a:rPr lang="en-US" sz="1600" dirty="0">
                <a:solidFill>
                  <a:schemeClr val="tx1">
                    <a:lumMod val="65000"/>
                    <a:lumOff val="35000"/>
                    <a:alpha val="99000"/>
                  </a:schemeClr>
                </a:solidFill>
                <a:latin typeface="Consolas" pitchFamily="49" charset="0"/>
                <a:cs typeface="Consolas" pitchFamily="49" charset="0"/>
              </a:rPr>
              <a:t>&lt;Blob&gt;Tents/PalaceTent.wmv&lt;/Blob&gt;</a:t>
            </a:r>
          </a:p>
          <a:p>
            <a:r>
              <a:rPr lang="en-US" sz="1600" dirty="0">
                <a:solidFill>
                  <a:schemeClr val="tx1">
                    <a:lumMod val="65000"/>
                    <a:lumOff val="35000"/>
                    <a:alpha val="99000"/>
                  </a:schemeClr>
                </a:solidFill>
                <a:latin typeface="Consolas" pitchFamily="49" charset="0"/>
                <a:cs typeface="Consolas" pitchFamily="49" charset="0"/>
              </a:rPr>
              <a:t>&lt;Blob&gt;Tents/ShedTent.wmv&lt;/Blob&gt;</a:t>
            </a:r>
            <a:endParaRPr lang="en-NZ" sz="1600" dirty="0">
              <a:solidFill>
                <a:schemeClr val="tx1">
                  <a:lumMod val="65000"/>
                  <a:lumOff val="35000"/>
                  <a:alpha val="99000"/>
                </a:schemeClr>
              </a:solidFill>
              <a:latin typeface="Consolas" pitchFamily="49" charset="0"/>
              <a:cs typeface="Consolas" pitchFamily="49" charset="0"/>
            </a:endParaRPr>
          </a:p>
        </p:txBody>
      </p:sp>
      <p:sp>
        <p:nvSpPr>
          <p:cNvPr id="2" name="Title 1"/>
          <p:cNvSpPr>
            <a:spLocks noGrp="1"/>
          </p:cNvSpPr>
          <p:nvPr>
            <p:ph type="title"/>
          </p:nvPr>
        </p:nvSpPr>
        <p:spPr/>
        <p:txBody>
          <a:bodyPr/>
          <a:lstStyle/>
          <a:p>
            <a:r>
              <a:rPr lang="en-NZ" smtClean="0"/>
              <a:t>Enumerating Blobs</a:t>
            </a:r>
            <a:endParaRPr lang="en-NZ" dirty="0"/>
          </a:p>
        </p:txBody>
      </p:sp>
      <p:sp>
        <p:nvSpPr>
          <p:cNvPr id="3" name="Content Placeholder 2"/>
          <p:cNvSpPr>
            <a:spLocks noGrp="1"/>
          </p:cNvSpPr>
          <p:nvPr>
            <p:ph type="body" sz="quarter" idx="10"/>
          </p:nvPr>
        </p:nvSpPr>
        <p:spPr>
          <a:xfrm>
            <a:off x="519112" y="2794890"/>
            <a:ext cx="5575301" cy="2054409"/>
          </a:xfrm>
        </p:spPr>
        <p:txBody>
          <a:bodyPr/>
          <a:lstStyle/>
          <a:p>
            <a:r>
              <a:rPr lang="en-NZ" dirty="0" smtClean="0">
                <a:solidFill>
                  <a:schemeClr val="accent2">
                    <a:alpha val="99000"/>
                  </a:schemeClr>
                </a:solidFill>
              </a:rPr>
              <a:t>GET Blob operation </a:t>
            </a:r>
            <a:br>
              <a:rPr lang="en-NZ" dirty="0" smtClean="0">
                <a:solidFill>
                  <a:schemeClr val="accent2">
                    <a:alpha val="99000"/>
                  </a:schemeClr>
                </a:solidFill>
              </a:rPr>
            </a:br>
            <a:r>
              <a:rPr lang="en-NZ" dirty="0" smtClean="0">
                <a:solidFill>
                  <a:schemeClr val="accent2">
                    <a:alpha val="99000"/>
                  </a:schemeClr>
                </a:solidFill>
              </a:rPr>
              <a:t>takes parameters</a:t>
            </a:r>
          </a:p>
          <a:p>
            <a:pPr lvl="1"/>
            <a:r>
              <a:rPr lang="en-NZ" dirty="0" smtClean="0"/>
              <a:t>Prefix</a:t>
            </a:r>
          </a:p>
          <a:p>
            <a:pPr lvl="1"/>
            <a:r>
              <a:rPr lang="en-NZ" dirty="0" smtClean="0"/>
              <a:t>Delimiter</a:t>
            </a:r>
          </a:p>
          <a:p>
            <a:pPr lvl="1"/>
            <a:r>
              <a:rPr lang="en-NZ" dirty="0" smtClean="0"/>
              <a:t>Include= (snapshots, metadata etc…)</a:t>
            </a:r>
            <a:endParaRPr lang="en-NZ" dirty="0"/>
          </a:p>
        </p:txBody>
      </p:sp>
      <p:sp>
        <p:nvSpPr>
          <p:cNvPr id="4" name="Rectangle 3"/>
          <p:cNvSpPr/>
          <p:nvPr/>
        </p:nvSpPr>
        <p:spPr bwMode="auto">
          <a:xfrm>
            <a:off x="6094413" y="2811717"/>
            <a:ext cx="5576887" cy="3063348"/>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182880" tIns="45716" rIns="91432" bIns="45716" numCol="1" rtlCol="0" anchor="ctr" anchorCtr="0" compatLnSpc="1">
            <a:prstTxWarp prst="textNoShape">
              <a:avLst/>
            </a:prstTxWarp>
          </a:bodyPr>
          <a:lstStyle/>
          <a:p>
            <a:pPr defTabSz="914061"/>
            <a:r>
              <a:rPr lang="en-NZ" sz="1600" dirty="0">
                <a:solidFill>
                  <a:schemeClr val="tx1">
                    <a:lumMod val="65000"/>
                    <a:lumOff val="35000"/>
                    <a:alpha val="99000"/>
                  </a:schemeClr>
                </a:solidFill>
                <a:latin typeface="Consolas" pitchFamily="49" charset="0"/>
                <a:cs typeface="Consolas" pitchFamily="49" charset="0"/>
              </a:rPr>
              <a:t>http://adventureworks.blob.core.windows.net/</a:t>
            </a:r>
          </a:p>
          <a:p>
            <a:pPr defTabSz="914061"/>
            <a:r>
              <a:rPr lang="en-NZ" sz="1600" dirty="0" smtClean="0">
                <a:solidFill>
                  <a:schemeClr val="tx1">
                    <a:lumMod val="65000"/>
                    <a:lumOff val="35000"/>
                    <a:alpha val="99000"/>
                  </a:schemeClr>
                </a:solidFill>
                <a:latin typeface="Consolas" pitchFamily="49" charset="0"/>
                <a:cs typeface="Consolas" pitchFamily="49" charset="0"/>
              </a:rPr>
              <a:t>     Products/Bikes/SuperDuperCycle.jpg</a:t>
            </a:r>
            <a:endParaRPr lang="en-NZ" sz="1600" dirty="0">
              <a:solidFill>
                <a:schemeClr val="tx1">
                  <a:lumMod val="65000"/>
                  <a:lumOff val="35000"/>
                  <a:alpha val="99000"/>
                </a:schemeClr>
              </a:solidFill>
              <a:latin typeface="Consolas" pitchFamily="49" charset="0"/>
              <a:cs typeface="Consolas" pitchFamily="49" charset="0"/>
            </a:endParaRPr>
          </a:p>
          <a:p>
            <a:pPr defTabSz="914061"/>
            <a:r>
              <a:rPr lang="en-NZ" sz="1600" dirty="0" smtClean="0">
                <a:solidFill>
                  <a:schemeClr val="tx1">
                    <a:lumMod val="65000"/>
                    <a:lumOff val="35000"/>
                    <a:alpha val="99000"/>
                  </a:schemeClr>
                </a:solidFill>
                <a:latin typeface="Consolas" pitchFamily="49" charset="0"/>
                <a:cs typeface="Consolas" pitchFamily="49" charset="0"/>
              </a:rPr>
              <a:t>     Products/Bikes/FastBike.jpg</a:t>
            </a:r>
            <a:endParaRPr lang="en-NZ" sz="1600" dirty="0">
              <a:solidFill>
                <a:schemeClr val="tx1">
                  <a:lumMod val="65000"/>
                  <a:lumOff val="35000"/>
                  <a:alpha val="99000"/>
                </a:schemeClr>
              </a:solidFill>
              <a:latin typeface="Consolas" pitchFamily="49" charset="0"/>
              <a:cs typeface="Consolas" pitchFamily="49" charset="0"/>
            </a:endParaRPr>
          </a:p>
          <a:p>
            <a:pPr defTabSz="914061"/>
            <a:r>
              <a:rPr lang="en-NZ" sz="1600" dirty="0" smtClean="0">
                <a:solidFill>
                  <a:schemeClr val="tx1">
                    <a:lumMod val="65000"/>
                    <a:lumOff val="35000"/>
                    <a:alpha val="99000"/>
                  </a:schemeClr>
                </a:solidFill>
                <a:latin typeface="Consolas" pitchFamily="49" charset="0"/>
                <a:cs typeface="Consolas" pitchFamily="49" charset="0"/>
              </a:rPr>
              <a:t>     Products/Canoes/Whitewater.jpg</a:t>
            </a:r>
            <a:endParaRPr lang="en-NZ" sz="1600" dirty="0">
              <a:solidFill>
                <a:schemeClr val="tx1">
                  <a:lumMod val="65000"/>
                  <a:lumOff val="35000"/>
                  <a:alpha val="99000"/>
                </a:schemeClr>
              </a:solidFill>
              <a:latin typeface="Consolas" pitchFamily="49" charset="0"/>
              <a:cs typeface="Consolas" pitchFamily="49" charset="0"/>
            </a:endParaRPr>
          </a:p>
          <a:p>
            <a:pPr defTabSz="914061"/>
            <a:r>
              <a:rPr lang="en-NZ" sz="1600" dirty="0" smtClean="0">
                <a:solidFill>
                  <a:schemeClr val="tx1">
                    <a:lumMod val="65000"/>
                    <a:lumOff val="35000"/>
                    <a:alpha val="99000"/>
                  </a:schemeClr>
                </a:solidFill>
                <a:latin typeface="Consolas" pitchFamily="49" charset="0"/>
                <a:cs typeface="Consolas" pitchFamily="49" charset="0"/>
              </a:rPr>
              <a:t>     Products/Canoes/Flatwater.jpg</a:t>
            </a:r>
            <a:endParaRPr lang="en-NZ" sz="1600" dirty="0">
              <a:solidFill>
                <a:schemeClr val="tx1">
                  <a:lumMod val="65000"/>
                  <a:lumOff val="35000"/>
                  <a:alpha val="99000"/>
                </a:schemeClr>
              </a:solidFill>
              <a:latin typeface="Consolas" pitchFamily="49" charset="0"/>
              <a:cs typeface="Consolas" pitchFamily="49" charset="0"/>
            </a:endParaRPr>
          </a:p>
          <a:p>
            <a:pPr defTabSz="914061"/>
            <a:r>
              <a:rPr lang="en-NZ" sz="1600" dirty="0" smtClean="0">
                <a:solidFill>
                  <a:schemeClr val="tx1">
                    <a:lumMod val="65000"/>
                    <a:lumOff val="35000"/>
                    <a:alpha val="99000"/>
                  </a:schemeClr>
                </a:solidFill>
                <a:latin typeface="Consolas" pitchFamily="49" charset="0"/>
                <a:cs typeface="Consolas" pitchFamily="49" charset="0"/>
              </a:rPr>
              <a:t>     Products/Canoes/Hybrid.jpg</a:t>
            </a:r>
            <a:endParaRPr lang="en-NZ" sz="1600" dirty="0">
              <a:solidFill>
                <a:schemeClr val="tx1">
                  <a:lumMod val="65000"/>
                  <a:lumOff val="35000"/>
                  <a:alpha val="99000"/>
                </a:schemeClr>
              </a:solidFill>
              <a:latin typeface="Consolas" pitchFamily="49" charset="0"/>
              <a:cs typeface="Consolas" pitchFamily="49" charset="0"/>
            </a:endParaRPr>
          </a:p>
          <a:p>
            <a:pPr defTabSz="914061"/>
            <a:r>
              <a:rPr lang="en-NZ" sz="1600" dirty="0" smtClean="0">
                <a:solidFill>
                  <a:schemeClr val="tx1">
                    <a:lumMod val="65000"/>
                    <a:lumOff val="35000"/>
                    <a:alpha val="99000"/>
                  </a:schemeClr>
                </a:solidFill>
                <a:latin typeface="Consolas" pitchFamily="49" charset="0"/>
                <a:cs typeface="Consolas" pitchFamily="49" charset="0"/>
              </a:rPr>
              <a:t>     Products/Tents/PalaceTent.jpg</a:t>
            </a:r>
            <a:endParaRPr lang="en-NZ" sz="1600" dirty="0">
              <a:solidFill>
                <a:schemeClr val="tx1">
                  <a:lumMod val="65000"/>
                  <a:lumOff val="35000"/>
                  <a:alpha val="99000"/>
                </a:schemeClr>
              </a:solidFill>
              <a:latin typeface="Consolas" pitchFamily="49" charset="0"/>
              <a:cs typeface="Consolas" pitchFamily="49" charset="0"/>
            </a:endParaRPr>
          </a:p>
          <a:p>
            <a:pPr defTabSz="914061"/>
            <a:r>
              <a:rPr lang="en-NZ" sz="1600" dirty="0" smtClean="0">
                <a:solidFill>
                  <a:schemeClr val="tx1">
                    <a:lumMod val="65000"/>
                    <a:lumOff val="35000"/>
                    <a:alpha val="99000"/>
                  </a:schemeClr>
                </a:solidFill>
                <a:latin typeface="Consolas" pitchFamily="49" charset="0"/>
                <a:cs typeface="Consolas" pitchFamily="49" charset="0"/>
              </a:rPr>
              <a:t>     Products/Tents/ShedTent.jpg</a:t>
            </a:r>
            <a:endParaRPr lang="en-NZ" sz="1600" dirty="0">
              <a:solidFill>
                <a:schemeClr val="tx1">
                  <a:lumMod val="65000"/>
                  <a:lumOff val="35000"/>
                  <a:alpha val="99000"/>
                </a:schemeClr>
              </a:solidFill>
              <a:latin typeface="Consolas" pitchFamily="49" charset="0"/>
              <a:cs typeface="Consolas" pitchFamily="49" charset="0"/>
            </a:endParaRPr>
          </a:p>
        </p:txBody>
      </p:sp>
    </p:spTree>
    <p:extLst>
      <p:ext uri="{BB962C8B-B14F-4D97-AF65-F5344CB8AC3E}">
        <p14:creationId xmlns:p14="http://schemas.microsoft.com/office/powerpoint/2010/main" val="2087026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decel="100000" fill="hold" grpId="0" nodeType="clickEffect">
                                  <p:stCondLst>
                                    <p:cond delay="0"/>
                                  </p:stCondLst>
                                  <p:childTnLst>
                                    <p:animMotion origin="layout" path="M 4.79167E-6 2.54394E-6 L -0.0017 -0.39663 " pathEditMode="relative" rAng="0" ptsTypes="AA">
                                      <p:cBhvr>
                                        <p:cTn id="6" dur="1750" fill="hold"/>
                                        <p:tgtEl>
                                          <p:spTgt spid="4"/>
                                        </p:tgtEl>
                                        <p:attrNameLst>
                                          <p:attrName>ppt_x</p:attrName>
                                          <p:attrName>ppt_y</p:attrName>
                                        </p:attrNameLst>
                                      </p:cBhvr>
                                      <p:rCtr x="-91" y="-19843"/>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animBg="1"/>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071263" y="3307036"/>
            <a:ext cx="5576887" cy="3063348"/>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182880" tIns="45716" rIns="91432" bIns="45716" numCol="1" rtlCol="0" anchor="ctr" anchorCtr="0" compatLnSpc="1">
            <a:prstTxWarp prst="textNoShape">
              <a:avLst/>
            </a:prstTxWarp>
          </a:bodyPr>
          <a:lstStyle/>
          <a:p>
            <a:pPr defTabSz="914061"/>
            <a:r>
              <a:rPr lang="en-US" sz="1600" dirty="0">
                <a:solidFill>
                  <a:schemeClr val="tx1">
                    <a:lumMod val="65000"/>
                    <a:lumOff val="35000"/>
                    <a:alpha val="99000"/>
                  </a:schemeClr>
                </a:solidFill>
                <a:latin typeface="Consolas" pitchFamily="49" charset="0"/>
                <a:cs typeface="Consolas" pitchFamily="49" charset="0"/>
              </a:rPr>
              <a:t>http://.../</a:t>
            </a:r>
            <a:r>
              <a:rPr lang="en-US" sz="1600" dirty="0" err="1">
                <a:solidFill>
                  <a:schemeClr val="tx1">
                    <a:lumMod val="65000"/>
                    <a:lumOff val="35000"/>
                    <a:alpha val="99000"/>
                  </a:schemeClr>
                </a:solidFill>
                <a:latin typeface="Consolas" pitchFamily="49" charset="0"/>
                <a:cs typeface="Consolas" pitchFamily="49" charset="0"/>
              </a:rPr>
              <a:t>products?comp</a:t>
            </a:r>
            <a:r>
              <a:rPr lang="en-US" sz="1600" dirty="0">
                <a:solidFill>
                  <a:schemeClr val="tx1">
                    <a:lumMod val="65000"/>
                    <a:lumOff val="35000"/>
                    <a:alpha val="99000"/>
                  </a:schemeClr>
                </a:solidFill>
                <a:latin typeface="Consolas" pitchFamily="49" charset="0"/>
                <a:cs typeface="Consolas" pitchFamily="49" charset="0"/>
              </a:rPr>
              <a:t>=</a:t>
            </a:r>
            <a:r>
              <a:rPr lang="en-US" sz="1600" dirty="0" err="1">
                <a:solidFill>
                  <a:schemeClr val="tx1">
                    <a:lumMod val="65000"/>
                    <a:lumOff val="35000"/>
                    <a:alpha val="99000"/>
                  </a:schemeClr>
                </a:solidFill>
                <a:latin typeface="Consolas" pitchFamily="49" charset="0"/>
                <a:cs typeface="Consolas" pitchFamily="49" charset="0"/>
              </a:rPr>
              <a:t>list&amp;prefix</a:t>
            </a:r>
            <a:r>
              <a:rPr lang="en-US" sz="1600" dirty="0">
                <a:solidFill>
                  <a:schemeClr val="tx1">
                    <a:lumMod val="65000"/>
                    <a:lumOff val="35000"/>
                    <a:alpha val="99000"/>
                  </a:schemeClr>
                </a:solidFill>
                <a:latin typeface="Consolas" pitchFamily="49" charset="0"/>
                <a:cs typeface="Consolas" pitchFamily="49" charset="0"/>
              </a:rPr>
              <a:t>=</a:t>
            </a:r>
            <a:r>
              <a:rPr lang="en-US" sz="1600" dirty="0" err="1">
                <a:solidFill>
                  <a:schemeClr val="tx1">
                    <a:lumMod val="65000"/>
                    <a:lumOff val="35000"/>
                    <a:alpha val="99000"/>
                  </a:schemeClr>
                </a:solidFill>
                <a:latin typeface="Consolas" pitchFamily="49" charset="0"/>
                <a:cs typeface="Consolas" pitchFamily="49" charset="0"/>
              </a:rPr>
              <a:t>Canoes&amp;maxresults</a:t>
            </a:r>
            <a:r>
              <a:rPr lang="en-US" sz="1600" dirty="0">
                <a:solidFill>
                  <a:schemeClr val="tx1">
                    <a:lumMod val="65000"/>
                    <a:lumOff val="35000"/>
                    <a:alpha val="99000"/>
                  </a:schemeClr>
                </a:solidFill>
                <a:latin typeface="Consolas" pitchFamily="49" charset="0"/>
                <a:cs typeface="Consolas" pitchFamily="49" charset="0"/>
              </a:rPr>
              <a:t>=2</a:t>
            </a:r>
            <a:br>
              <a:rPr lang="en-US" sz="1600" dirty="0">
                <a:solidFill>
                  <a:schemeClr val="tx1">
                    <a:lumMod val="65000"/>
                    <a:lumOff val="35000"/>
                    <a:alpha val="99000"/>
                  </a:schemeClr>
                </a:solidFill>
                <a:latin typeface="Consolas" pitchFamily="49" charset="0"/>
                <a:cs typeface="Consolas" pitchFamily="49" charset="0"/>
              </a:rPr>
            </a:br>
            <a:r>
              <a:rPr lang="en-US" sz="1600" dirty="0">
                <a:solidFill>
                  <a:schemeClr val="tx1">
                    <a:lumMod val="65000"/>
                    <a:lumOff val="35000"/>
                    <a:alpha val="99000"/>
                  </a:schemeClr>
                </a:solidFill>
                <a:latin typeface="Consolas" pitchFamily="49" charset="0"/>
                <a:cs typeface="Consolas" pitchFamily="49" charset="0"/>
              </a:rPr>
              <a:t>	&amp;marker=</a:t>
            </a:r>
            <a:r>
              <a:rPr lang="en-US" sz="1600" dirty="0" err="1">
                <a:solidFill>
                  <a:schemeClr val="tx1">
                    <a:lumMod val="65000"/>
                    <a:lumOff val="35000"/>
                    <a:alpha val="99000"/>
                  </a:schemeClr>
                </a:solidFill>
                <a:latin typeface="Consolas" pitchFamily="49" charset="0"/>
                <a:cs typeface="Consolas" pitchFamily="49" charset="0"/>
              </a:rPr>
              <a:t>MarkerValue</a:t>
            </a:r>
            <a:endParaRPr lang="en-US" sz="1600" dirty="0">
              <a:solidFill>
                <a:schemeClr val="tx1">
                  <a:lumMod val="65000"/>
                  <a:lumOff val="35000"/>
                  <a:alpha val="99000"/>
                </a:schemeClr>
              </a:solidFill>
              <a:latin typeface="Consolas" pitchFamily="49" charset="0"/>
              <a:cs typeface="Consolas" pitchFamily="49" charset="0"/>
            </a:endParaRPr>
          </a:p>
          <a:p>
            <a:pPr defTabSz="914061"/>
            <a:endParaRPr lang="en-US" sz="1600" dirty="0">
              <a:solidFill>
                <a:schemeClr val="tx1">
                  <a:lumMod val="65000"/>
                  <a:lumOff val="35000"/>
                  <a:alpha val="99000"/>
                </a:schemeClr>
              </a:solidFill>
              <a:latin typeface="Consolas" pitchFamily="49" charset="0"/>
              <a:cs typeface="Consolas" pitchFamily="49" charset="0"/>
            </a:endParaRPr>
          </a:p>
          <a:p>
            <a:pPr defTabSz="914061"/>
            <a:r>
              <a:rPr lang="en-US" sz="1600" dirty="0">
                <a:solidFill>
                  <a:schemeClr val="tx1">
                    <a:lumMod val="65000"/>
                    <a:lumOff val="35000"/>
                    <a:alpha val="99000"/>
                  </a:schemeClr>
                </a:solidFill>
                <a:latin typeface="Consolas" pitchFamily="49" charset="0"/>
                <a:cs typeface="Consolas" pitchFamily="49" charset="0"/>
              </a:rPr>
              <a:t>&lt;Blob&gt;Canoes/Hybrid.jpg&lt;/Blob&gt;</a:t>
            </a:r>
          </a:p>
        </p:txBody>
      </p:sp>
      <p:sp>
        <p:nvSpPr>
          <p:cNvPr id="2" name="Title 1"/>
          <p:cNvSpPr>
            <a:spLocks noGrp="1"/>
          </p:cNvSpPr>
          <p:nvPr>
            <p:ph type="title"/>
          </p:nvPr>
        </p:nvSpPr>
        <p:spPr/>
        <p:txBody>
          <a:bodyPr/>
          <a:lstStyle/>
          <a:p>
            <a:r>
              <a:rPr lang="en-NZ" dirty="0"/>
              <a:t>Pagination</a:t>
            </a:r>
          </a:p>
        </p:txBody>
      </p:sp>
      <p:sp>
        <p:nvSpPr>
          <p:cNvPr id="3" name="Content Placeholder 2"/>
          <p:cNvSpPr>
            <a:spLocks noGrp="1"/>
          </p:cNvSpPr>
          <p:nvPr>
            <p:ph type="body" sz="quarter" idx="10"/>
          </p:nvPr>
        </p:nvSpPr>
        <p:spPr>
          <a:xfrm>
            <a:off x="519112" y="2794890"/>
            <a:ext cx="5575301" cy="1777410"/>
          </a:xfrm>
        </p:spPr>
        <p:txBody>
          <a:bodyPr/>
          <a:lstStyle/>
          <a:p>
            <a:r>
              <a:rPr lang="en-US" dirty="0">
                <a:solidFill>
                  <a:schemeClr val="accent2">
                    <a:alpha val="99000"/>
                  </a:schemeClr>
                </a:solidFill>
              </a:rPr>
              <a:t>Large lists of Blobs can </a:t>
            </a:r>
            <a:r>
              <a:rPr lang="en-US" dirty="0" smtClean="0">
                <a:solidFill>
                  <a:schemeClr val="accent2">
                    <a:alpha val="99000"/>
                  </a:schemeClr>
                </a:solidFill>
              </a:rPr>
              <a:t/>
            </a:r>
            <a:br>
              <a:rPr lang="en-US" dirty="0" smtClean="0">
                <a:solidFill>
                  <a:schemeClr val="accent2">
                    <a:alpha val="99000"/>
                  </a:schemeClr>
                </a:solidFill>
              </a:rPr>
            </a:br>
            <a:r>
              <a:rPr lang="en-US" dirty="0" smtClean="0">
                <a:solidFill>
                  <a:schemeClr val="accent2">
                    <a:alpha val="99000"/>
                  </a:schemeClr>
                </a:solidFill>
              </a:rPr>
              <a:t>be </a:t>
            </a:r>
            <a:r>
              <a:rPr lang="en-US" dirty="0">
                <a:solidFill>
                  <a:schemeClr val="accent2">
                    <a:alpha val="99000"/>
                  </a:schemeClr>
                </a:solidFill>
              </a:rPr>
              <a:t>paginated</a:t>
            </a:r>
            <a:endParaRPr lang="en-NZ" dirty="0" smtClean="0">
              <a:solidFill>
                <a:schemeClr val="accent2">
                  <a:alpha val="99000"/>
                </a:schemeClr>
              </a:solidFill>
            </a:endParaRPr>
          </a:p>
          <a:p>
            <a:pPr lvl="1"/>
            <a:r>
              <a:rPr lang="en-US" dirty="0"/>
              <a:t>Either set </a:t>
            </a:r>
            <a:r>
              <a:rPr lang="en-US" dirty="0" err="1"/>
              <a:t>maxresults</a:t>
            </a:r>
            <a:r>
              <a:rPr lang="en-US" dirty="0"/>
              <a:t> or;</a:t>
            </a:r>
          </a:p>
          <a:p>
            <a:pPr lvl="1"/>
            <a:r>
              <a:rPr lang="en-US" dirty="0"/>
              <a:t>Exceed default value for </a:t>
            </a:r>
            <a:r>
              <a:rPr lang="en-US" dirty="0" err="1"/>
              <a:t>maxresults</a:t>
            </a:r>
            <a:r>
              <a:rPr lang="en-US" dirty="0"/>
              <a:t> (5000)</a:t>
            </a:r>
          </a:p>
        </p:txBody>
      </p:sp>
      <p:sp>
        <p:nvSpPr>
          <p:cNvPr id="4" name="Rectangle 3"/>
          <p:cNvSpPr/>
          <p:nvPr/>
        </p:nvSpPr>
        <p:spPr bwMode="auto">
          <a:xfrm>
            <a:off x="6094413" y="2811717"/>
            <a:ext cx="5576887" cy="3063348"/>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182880" tIns="45716" rIns="91432" bIns="45716" numCol="1" rtlCol="0" anchor="ctr" anchorCtr="0" compatLnSpc="1">
            <a:prstTxWarp prst="textNoShape">
              <a:avLst/>
            </a:prstTxWarp>
          </a:bodyPr>
          <a:lstStyle/>
          <a:p>
            <a:pPr defTabSz="914061"/>
            <a:r>
              <a:rPr lang="en-NZ" sz="1600" dirty="0">
                <a:solidFill>
                  <a:schemeClr val="tx1">
                    <a:lumMod val="65000"/>
                    <a:lumOff val="35000"/>
                    <a:alpha val="99000"/>
                  </a:schemeClr>
                </a:solidFill>
                <a:latin typeface="Consolas" pitchFamily="49" charset="0"/>
                <a:cs typeface="Consolas" pitchFamily="49" charset="0"/>
              </a:rPr>
              <a:t>http://.../</a:t>
            </a:r>
            <a:r>
              <a:rPr lang="en-NZ" sz="1600" dirty="0" err="1">
                <a:solidFill>
                  <a:schemeClr val="tx1">
                    <a:lumMod val="65000"/>
                    <a:lumOff val="35000"/>
                    <a:alpha val="99000"/>
                  </a:schemeClr>
                </a:solidFill>
                <a:latin typeface="Consolas" pitchFamily="49" charset="0"/>
                <a:cs typeface="Consolas" pitchFamily="49" charset="0"/>
              </a:rPr>
              <a:t>products?comp</a:t>
            </a:r>
            <a:r>
              <a:rPr lang="en-NZ" sz="1600" dirty="0">
                <a:solidFill>
                  <a:schemeClr val="tx1">
                    <a:lumMod val="65000"/>
                    <a:lumOff val="35000"/>
                    <a:alpha val="99000"/>
                  </a:schemeClr>
                </a:solidFill>
                <a:latin typeface="Consolas" pitchFamily="49" charset="0"/>
                <a:cs typeface="Consolas" pitchFamily="49" charset="0"/>
              </a:rPr>
              <a:t>=</a:t>
            </a:r>
            <a:r>
              <a:rPr lang="en-NZ" sz="1600" dirty="0" err="1">
                <a:solidFill>
                  <a:schemeClr val="tx1">
                    <a:lumMod val="65000"/>
                    <a:lumOff val="35000"/>
                    <a:alpha val="99000"/>
                  </a:schemeClr>
                </a:solidFill>
                <a:latin typeface="Consolas" pitchFamily="49" charset="0"/>
                <a:cs typeface="Consolas" pitchFamily="49" charset="0"/>
              </a:rPr>
              <a:t>list&amp;prefix</a:t>
            </a:r>
            <a:r>
              <a:rPr lang="en-NZ" sz="1600" dirty="0">
                <a:solidFill>
                  <a:schemeClr val="tx1">
                    <a:lumMod val="65000"/>
                    <a:lumOff val="35000"/>
                    <a:alpha val="99000"/>
                  </a:schemeClr>
                </a:solidFill>
                <a:latin typeface="Consolas" pitchFamily="49" charset="0"/>
                <a:cs typeface="Consolas" pitchFamily="49" charset="0"/>
              </a:rPr>
              <a:t>=</a:t>
            </a:r>
            <a:r>
              <a:rPr lang="en-NZ" sz="1600" dirty="0" err="1">
                <a:solidFill>
                  <a:schemeClr val="tx1">
                    <a:lumMod val="65000"/>
                    <a:lumOff val="35000"/>
                    <a:alpha val="99000"/>
                  </a:schemeClr>
                </a:solidFill>
                <a:latin typeface="Consolas" pitchFamily="49" charset="0"/>
                <a:cs typeface="Consolas" pitchFamily="49" charset="0"/>
              </a:rPr>
              <a:t>Canoes&amp;maxresults</a:t>
            </a:r>
            <a:r>
              <a:rPr lang="en-NZ" sz="1600" dirty="0">
                <a:solidFill>
                  <a:schemeClr val="tx1">
                    <a:lumMod val="65000"/>
                    <a:lumOff val="35000"/>
                    <a:alpha val="99000"/>
                  </a:schemeClr>
                </a:solidFill>
                <a:latin typeface="Consolas" pitchFamily="49" charset="0"/>
                <a:cs typeface="Consolas" pitchFamily="49" charset="0"/>
              </a:rPr>
              <a:t>=2</a:t>
            </a:r>
          </a:p>
          <a:p>
            <a:pPr defTabSz="914061"/>
            <a:endParaRPr lang="en-NZ" sz="1600" dirty="0">
              <a:solidFill>
                <a:schemeClr val="tx1">
                  <a:lumMod val="65000"/>
                  <a:lumOff val="35000"/>
                  <a:alpha val="99000"/>
                </a:schemeClr>
              </a:solidFill>
              <a:latin typeface="Consolas" pitchFamily="49" charset="0"/>
              <a:cs typeface="Consolas" pitchFamily="49" charset="0"/>
            </a:endParaRPr>
          </a:p>
          <a:p>
            <a:pPr defTabSz="914061"/>
            <a:r>
              <a:rPr lang="en-NZ" sz="1600" dirty="0">
                <a:solidFill>
                  <a:schemeClr val="tx1">
                    <a:lumMod val="65000"/>
                    <a:lumOff val="35000"/>
                    <a:alpha val="99000"/>
                  </a:schemeClr>
                </a:solidFill>
                <a:latin typeface="Consolas" pitchFamily="49" charset="0"/>
                <a:cs typeface="Consolas" pitchFamily="49" charset="0"/>
              </a:rPr>
              <a:t>&lt;Blob&gt;Canoes/Whitewater.jpg&lt;/Blob&gt;</a:t>
            </a:r>
          </a:p>
          <a:p>
            <a:pPr defTabSz="914061"/>
            <a:r>
              <a:rPr lang="en-NZ" sz="1600" dirty="0">
                <a:solidFill>
                  <a:schemeClr val="tx1">
                    <a:lumMod val="65000"/>
                    <a:lumOff val="35000"/>
                    <a:alpha val="99000"/>
                  </a:schemeClr>
                </a:solidFill>
                <a:latin typeface="Consolas" pitchFamily="49" charset="0"/>
                <a:cs typeface="Consolas" pitchFamily="49" charset="0"/>
              </a:rPr>
              <a:t>&lt;Blob&gt;Canoes/Flatwater.jpg&lt;/Blob&gt;</a:t>
            </a:r>
          </a:p>
          <a:p>
            <a:pPr defTabSz="914061"/>
            <a:r>
              <a:rPr lang="en-NZ" sz="1600" dirty="0">
                <a:solidFill>
                  <a:schemeClr val="tx1">
                    <a:lumMod val="65000"/>
                    <a:lumOff val="35000"/>
                    <a:alpha val="99000"/>
                  </a:schemeClr>
                </a:solidFill>
                <a:latin typeface="Consolas" pitchFamily="49" charset="0"/>
                <a:cs typeface="Consolas" pitchFamily="49" charset="0"/>
              </a:rPr>
              <a:t>&lt;</a:t>
            </a:r>
            <a:r>
              <a:rPr lang="en-NZ" sz="1600" dirty="0" err="1">
                <a:solidFill>
                  <a:schemeClr val="tx1">
                    <a:lumMod val="65000"/>
                    <a:lumOff val="35000"/>
                    <a:alpha val="99000"/>
                  </a:schemeClr>
                </a:solidFill>
                <a:latin typeface="Consolas" pitchFamily="49" charset="0"/>
                <a:cs typeface="Consolas" pitchFamily="49" charset="0"/>
              </a:rPr>
              <a:t>NextMarker</a:t>
            </a:r>
            <a:r>
              <a:rPr lang="en-NZ" sz="1600" dirty="0">
                <a:solidFill>
                  <a:schemeClr val="tx1">
                    <a:lumMod val="65000"/>
                    <a:lumOff val="35000"/>
                    <a:alpha val="99000"/>
                  </a:schemeClr>
                </a:solidFill>
                <a:latin typeface="Consolas" pitchFamily="49" charset="0"/>
                <a:cs typeface="Consolas" pitchFamily="49" charset="0"/>
              </a:rPr>
              <a:t>&gt;</a:t>
            </a:r>
            <a:r>
              <a:rPr lang="en-NZ" sz="1600" dirty="0" err="1">
                <a:solidFill>
                  <a:schemeClr val="tx1">
                    <a:lumMod val="65000"/>
                    <a:lumOff val="35000"/>
                    <a:alpha val="99000"/>
                  </a:schemeClr>
                </a:solidFill>
                <a:latin typeface="Consolas" pitchFamily="49" charset="0"/>
                <a:cs typeface="Consolas" pitchFamily="49" charset="0"/>
              </a:rPr>
              <a:t>MarkerValue</a:t>
            </a:r>
            <a:r>
              <a:rPr lang="en-NZ" sz="1600" dirty="0">
                <a:solidFill>
                  <a:schemeClr val="tx1">
                    <a:lumMod val="65000"/>
                    <a:lumOff val="35000"/>
                    <a:alpha val="99000"/>
                  </a:schemeClr>
                </a:solidFill>
                <a:latin typeface="Consolas" pitchFamily="49" charset="0"/>
                <a:cs typeface="Consolas" pitchFamily="49" charset="0"/>
              </a:rPr>
              <a:t>&lt;/</a:t>
            </a:r>
            <a:r>
              <a:rPr lang="en-NZ" sz="1600" dirty="0" err="1">
                <a:solidFill>
                  <a:schemeClr val="tx1">
                    <a:lumMod val="65000"/>
                    <a:lumOff val="35000"/>
                    <a:alpha val="99000"/>
                  </a:schemeClr>
                </a:solidFill>
                <a:latin typeface="Consolas" pitchFamily="49" charset="0"/>
                <a:cs typeface="Consolas" pitchFamily="49" charset="0"/>
              </a:rPr>
              <a:t>NextMarker</a:t>
            </a:r>
            <a:r>
              <a:rPr lang="en-NZ" sz="1600" dirty="0">
                <a:solidFill>
                  <a:schemeClr val="tx1">
                    <a:lumMod val="65000"/>
                    <a:lumOff val="35000"/>
                    <a:alpha val="99000"/>
                  </a:schemeClr>
                </a:solidFill>
                <a:latin typeface="Consolas" pitchFamily="49" charset="0"/>
                <a:cs typeface="Consolas" pitchFamily="49" charset="0"/>
              </a:rPr>
              <a:t>&gt;</a:t>
            </a:r>
          </a:p>
          <a:p>
            <a:pPr defTabSz="914061"/>
            <a:endParaRPr lang="en-NZ" sz="1600" dirty="0">
              <a:solidFill>
                <a:schemeClr val="tx1">
                  <a:lumMod val="65000"/>
                  <a:lumOff val="35000"/>
                  <a:alpha val="99000"/>
                </a:schemeClr>
              </a:solidFill>
              <a:latin typeface="Consolas" pitchFamily="49" charset="0"/>
              <a:cs typeface="Consolas" pitchFamily="49" charset="0"/>
            </a:endParaRPr>
          </a:p>
        </p:txBody>
      </p:sp>
    </p:spTree>
    <p:extLst>
      <p:ext uri="{BB962C8B-B14F-4D97-AF65-F5344CB8AC3E}">
        <p14:creationId xmlns:p14="http://schemas.microsoft.com/office/powerpoint/2010/main" val="1033150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decel="100000" fill="hold" grpId="0" nodeType="clickEffect">
                                  <p:stCondLst>
                                    <p:cond delay="0"/>
                                  </p:stCondLst>
                                  <p:childTnLst>
                                    <p:animMotion origin="layout" path="M 4.79167E-6 2.54394E-6 L -0.0017 -0.39663 " pathEditMode="relative" rAng="0" ptsTypes="AA">
                                      <p:cBhvr>
                                        <p:cTn id="6" dur="1750" fill="hold"/>
                                        <p:tgtEl>
                                          <p:spTgt spid="4"/>
                                        </p:tgtEl>
                                        <p:attrNameLst>
                                          <p:attrName>ppt_x</p:attrName>
                                          <p:attrName>ppt_y</p:attrName>
                                        </p:attrNameLst>
                                      </p:cBhvr>
                                      <p:rCtr x="-91" y="-19843"/>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5" name="Text Placeholder 4"/>
          <p:cNvSpPr>
            <a:spLocks noGrp="1"/>
          </p:cNvSpPr>
          <p:nvPr>
            <p:ph type="body" sz="quarter" idx="11"/>
          </p:nvPr>
        </p:nvSpPr>
        <p:spPr>
          <a:xfrm>
            <a:off x="3473804" y="2293508"/>
            <a:ext cx="6945312" cy="3490186"/>
          </a:xfrm>
        </p:spPr>
        <p:txBody>
          <a:bodyPr/>
          <a:lstStyle/>
          <a:p>
            <a:r>
              <a:rPr lang="en-US" dirty="0" smtClean="0"/>
              <a:t>Windows Azure Storage</a:t>
            </a:r>
          </a:p>
          <a:p>
            <a:r>
              <a:rPr lang="en-US" dirty="0" smtClean="0"/>
              <a:t>Blob Storage</a:t>
            </a:r>
          </a:p>
          <a:p>
            <a:r>
              <a:rPr lang="en-US" dirty="0" smtClean="0"/>
              <a:t>Tables</a:t>
            </a:r>
          </a:p>
          <a:p>
            <a:r>
              <a:rPr lang="en-US" dirty="0" smtClean="0"/>
              <a:t>Queues</a:t>
            </a:r>
            <a:endParaRPr lang="en-US" dirty="0"/>
          </a:p>
        </p:txBody>
      </p:sp>
    </p:spTree>
    <p:extLst>
      <p:ext uri="{BB962C8B-B14F-4D97-AF65-F5344CB8AC3E}">
        <p14:creationId xmlns:p14="http://schemas.microsoft.com/office/powerpoint/2010/main" val="4243995754"/>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mtClean="0"/>
              <a:t>Tour of the Blob Service</a:t>
            </a:r>
            <a:endParaRPr lang="en-US" dirty="0"/>
          </a:p>
        </p:txBody>
      </p:sp>
      <p:sp>
        <p:nvSpPr>
          <p:cNvPr id="10" name="Text Placeholder 9"/>
          <p:cNvSpPr>
            <a:spLocks noGrp="1"/>
          </p:cNvSpPr>
          <p:nvPr>
            <p:ph type="body" sz="quarter" idx="10"/>
          </p:nvPr>
        </p:nvSpPr>
        <p:spPr>
          <a:xfrm>
            <a:off x="1889125" y="3615771"/>
            <a:ext cx="8872538" cy="1274538"/>
          </a:xfrm>
        </p:spPr>
        <p:txBody>
          <a:bodyPr/>
          <a:lstStyle/>
          <a:p>
            <a:r>
              <a:rPr lang="en-US" dirty="0" smtClean="0"/>
              <a:t>demo</a:t>
            </a:r>
            <a:endParaRPr lang="en-US" dirty="0"/>
          </a:p>
        </p:txBody>
      </p:sp>
      <p:sp>
        <p:nvSpPr>
          <p:cNvPr id="5" name="Freeform 118"/>
          <p:cNvSpPr>
            <a:spLocks noEditPoints="1"/>
          </p:cNvSpPr>
          <p:nvPr/>
        </p:nvSpPr>
        <p:spPr bwMode="black">
          <a:xfrm>
            <a:off x="7432761" y="2197383"/>
            <a:ext cx="2891110" cy="1999864"/>
          </a:xfrm>
          <a:custGeom>
            <a:avLst/>
            <a:gdLst>
              <a:gd name="T0" fmla="*/ 40 w 80"/>
              <a:gd name="T1" fmla="*/ 0 h 56"/>
              <a:gd name="T2" fmla="*/ 0 w 80"/>
              <a:gd name="T3" fmla="*/ 28 h 56"/>
              <a:gd name="T4" fmla="*/ 40 w 80"/>
              <a:gd name="T5" fmla="*/ 56 h 56"/>
              <a:gd name="T6" fmla="*/ 80 w 80"/>
              <a:gd name="T7" fmla="*/ 28 h 56"/>
              <a:gd name="T8" fmla="*/ 40 w 80"/>
              <a:gd name="T9" fmla="*/ 0 h 56"/>
              <a:gd name="T10" fmla="*/ 40 w 80"/>
              <a:gd name="T11" fmla="*/ 48 h 56"/>
              <a:gd name="T12" fmla="*/ 20 w 80"/>
              <a:gd name="T13" fmla="*/ 28 h 56"/>
              <a:gd name="T14" fmla="*/ 40 w 80"/>
              <a:gd name="T15" fmla="*/ 8 h 56"/>
              <a:gd name="T16" fmla="*/ 60 w 80"/>
              <a:gd name="T17" fmla="*/ 28 h 56"/>
              <a:gd name="T18" fmla="*/ 40 w 80"/>
              <a:gd name="T19" fmla="*/ 48 h 56"/>
              <a:gd name="T20" fmla="*/ 52 w 80"/>
              <a:gd name="T21" fmla="*/ 28 h 56"/>
              <a:gd name="T22" fmla="*/ 40 w 80"/>
              <a:gd name="T23" fmla="*/ 40 h 56"/>
              <a:gd name="T24" fmla="*/ 28 w 80"/>
              <a:gd name="T25" fmla="*/ 28 h 56"/>
              <a:gd name="T26" fmla="*/ 40 w 80"/>
              <a:gd name="T27" fmla="*/ 16 h 56"/>
              <a:gd name="T28" fmla="*/ 52 w 80"/>
              <a:gd name="T29" fmla="*/ 2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 h="56">
                <a:moveTo>
                  <a:pt x="40" y="0"/>
                </a:moveTo>
                <a:cubicBezTo>
                  <a:pt x="15" y="0"/>
                  <a:pt x="0" y="28"/>
                  <a:pt x="0" y="28"/>
                </a:cubicBezTo>
                <a:cubicBezTo>
                  <a:pt x="0" y="28"/>
                  <a:pt x="15" y="56"/>
                  <a:pt x="40" y="56"/>
                </a:cubicBezTo>
                <a:cubicBezTo>
                  <a:pt x="65" y="56"/>
                  <a:pt x="80" y="28"/>
                  <a:pt x="80" y="28"/>
                </a:cubicBezTo>
                <a:cubicBezTo>
                  <a:pt x="80" y="28"/>
                  <a:pt x="65" y="0"/>
                  <a:pt x="40" y="0"/>
                </a:cubicBezTo>
                <a:close/>
                <a:moveTo>
                  <a:pt x="40" y="48"/>
                </a:moveTo>
                <a:cubicBezTo>
                  <a:pt x="29" y="48"/>
                  <a:pt x="20" y="39"/>
                  <a:pt x="20" y="28"/>
                </a:cubicBezTo>
                <a:cubicBezTo>
                  <a:pt x="20" y="17"/>
                  <a:pt x="29" y="8"/>
                  <a:pt x="40" y="8"/>
                </a:cubicBezTo>
                <a:cubicBezTo>
                  <a:pt x="51" y="8"/>
                  <a:pt x="60" y="17"/>
                  <a:pt x="60" y="28"/>
                </a:cubicBezTo>
                <a:cubicBezTo>
                  <a:pt x="60" y="39"/>
                  <a:pt x="51" y="48"/>
                  <a:pt x="40" y="48"/>
                </a:cubicBezTo>
                <a:close/>
                <a:moveTo>
                  <a:pt x="52" y="28"/>
                </a:moveTo>
                <a:cubicBezTo>
                  <a:pt x="52" y="35"/>
                  <a:pt x="46" y="40"/>
                  <a:pt x="40" y="40"/>
                </a:cubicBezTo>
                <a:cubicBezTo>
                  <a:pt x="33" y="40"/>
                  <a:pt x="28" y="35"/>
                  <a:pt x="28" y="28"/>
                </a:cubicBezTo>
                <a:cubicBezTo>
                  <a:pt x="28" y="22"/>
                  <a:pt x="33" y="16"/>
                  <a:pt x="40" y="16"/>
                </a:cubicBezTo>
                <a:cubicBezTo>
                  <a:pt x="46" y="16"/>
                  <a:pt x="52" y="22"/>
                  <a:pt x="52" y="28"/>
                </a:cubicBezTo>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61817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Two Types of Blobs Under the Hood</a:t>
            </a:r>
            <a:endParaRPr lang="en-US" dirty="0"/>
          </a:p>
        </p:txBody>
      </p:sp>
      <p:sp>
        <p:nvSpPr>
          <p:cNvPr id="7" name="Rectangle 6"/>
          <p:cNvSpPr/>
          <p:nvPr/>
        </p:nvSpPr>
        <p:spPr bwMode="auto">
          <a:xfrm>
            <a:off x="1777641" y="1746611"/>
            <a:ext cx="4220035" cy="413392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91440" rIns="91436" bIns="45718" numCol="1" rtlCol="0" anchor="t" anchorCtr="0" compatLnSpc="1">
            <a:prstTxWarp prst="textNoShape">
              <a:avLst/>
            </a:prstTxWarp>
          </a:bodyPr>
          <a:lstStyle/>
          <a:p>
            <a:pPr defTabSz="914099" fontAlgn="base">
              <a:spcBef>
                <a:spcPct val="0"/>
              </a:spcBef>
              <a:spcAft>
                <a:spcPts val="1200"/>
              </a:spcAft>
            </a:pPr>
            <a:r>
              <a:rPr lang="en-US" sz="3600" dirty="0" smtClean="0">
                <a:gradFill>
                  <a:gsLst>
                    <a:gs pos="0">
                      <a:srgbClr val="FFFFFF"/>
                    </a:gs>
                    <a:gs pos="100000">
                      <a:srgbClr val="FFFFFF"/>
                    </a:gs>
                  </a:gsLst>
                  <a:lin ang="5400000" scaled="0"/>
                </a:gradFill>
                <a:latin typeface="Segoe UI Light" pitchFamily="34" charset="0"/>
              </a:rPr>
              <a:t>Block Blob</a:t>
            </a:r>
            <a:endParaRPr lang="en-US" sz="3200" dirty="0" smtClean="0">
              <a:gradFill>
                <a:gsLst>
                  <a:gs pos="0">
                    <a:srgbClr val="FFFFFF"/>
                  </a:gs>
                  <a:gs pos="100000">
                    <a:srgbClr val="FFFFFF"/>
                  </a:gs>
                </a:gsLst>
                <a:lin ang="5400000" scaled="0"/>
              </a:gradFill>
              <a:latin typeface="Segoe UI Light" pitchFamily="34" charset="0"/>
            </a:endParaRPr>
          </a:p>
          <a:p>
            <a:pPr defTabSz="914099" fontAlgn="base">
              <a:spcBef>
                <a:spcPct val="0"/>
              </a:spcBef>
              <a:spcAft>
                <a:spcPts val="1800"/>
              </a:spcAft>
            </a:pPr>
            <a:r>
              <a:rPr lang="en-US" sz="1800" dirty="0">
                <a:gradFill>
                  <a:gsLst>
                    <a:gs pos="0">
                      <a:srgbClr val="FFFFFF"/>
                    </a:gs>
                    <a:gs pos="100000">
                      <a:srgbClr val="FFFFFF"/>
                    </a:gs>
                  </a:gsLst>
                  <a:lin ang="5400000" scaled="0"/>
                </a:gradFill>
                <a:latin typeface="+mj-lt"/>
              </a:rPr>
              <a:t>Targeted at streaming </a:t>
            </a:r>
            <a:r>
              <a:rPr lang="en-US" sz="1800" dirty="0" smtClean="0">
                <a:gradFill>
                  <a:gsLst>
                    <a:gs pos="0">
                      <a:srgbClr val="FFFFFF"/>
                    </a:gs>
                    <a:gs pos="100000">
                      <a:srgbClr val="FFFFFF"/>
                    </a:gs>
                  </a:gsLst>
                  <a:lin ang="5400000" scaled="0"/>
                </a:gradFill>
                <a:latin typeface="+mj-lt"/>
              </a:rPr>
              <a:t>workloads</a:t>
            </a:r>
            <a:endParaRPr lang="en-US" sz="1800" dirty="0">
              <a:gradFill>
                <a:gsLst>
                  <a:gs pos="0">
                    <a:srgbClr val="FFFFFF"/>
                  </a:gs>
                  <a:gs pos="100000">
                    <a:srgbClr val="FFFFFF"/>
                  </a:gs>
                </a:gsLst>
                <a:lin ang="5400000" scaled="0"/>
              </a:gradFill>
              <a:latin typeface="+mj-lt"/>
            </a:endParaRPr>
          </a:p>
          <a:p>
            <a:pPr defTabSz="914099" fontAlgn="base">
              <a:spcBef>
                <a:spcPct val="0"/>
              </a:spcBef>
              <a:spcAft>
                <a:spcPts val="600"/>
              </a:spcAft>
            </a:pPr>
            <a:r>
              <a:rPr lang="en-US" sz="1800" dirty="0">
                <a:gradFill>
                  <a:gsLst>
                    <a:gs pos="0">
                      <a:srgbClr val="FFFFFF"/>
                    </a:gs>
                    <a:gs pos="100000">
                      <a:srgbClr val="FFFFFF"/>
                    </a:gs>
                  </a:gsLst>
                  <a:lin ang="5400000" scaled="0"/>
                </a:gradFill>
                <a:latin typeface="+mj-lt"/>
              </a:rPr>
              <a:t>Each blob consists of </a:t>
            </a:r>
            <a:r>
              <a:rPr lang="en-US" sz="1800" dirty="0" smtClean="0">
                <a:gradFill>
                  <a:gsLst>
                    <a:gs pos="0">
                      <a:srgbClr val="FFFFFF"/>
                    </a:gs>
                    <a:gs pos="100000">
                      <a:srgbClr val="FFFFFF"/>
                    </a:gs>
                  </a:gsLst>
                  <a:lin ang="5400000" scaled="0"/>
                </a:gradFill>
                <a:latin typeface="+mj-lt"/>
              </a:rPr>
              <a:t/>
            </a:r>
            <a:br>
              <a:rPr lang="en-US" sz="1800" dirty="0" smtClean="0">
                <a:gradFill>
                  <a:gsLst>
                    <a:gs pos="0">
                      <a:srgbClr val="FFFFFF"/>
                    </a:gs>
                    <a:gs pos="100000">
                      <a:srgbClr val="FFFFFF"/>
                    </a:gs>
                  </a:gsLst>
                  <a:lin ang="5400000" scaled="0"/>
                </a:gradFill>
                <a:latin typeface="+mj-lt"/>
              </a:rPr>
            </a:br>
            <a:r>
              <a:rPr lang="en-US" sz="1800" dirty="0" smtClean="0">
                <a:gradFill>
                  <a:gsLst>
                    <a:gs pos="0">
                      <a:srgbClr val="FFFFFF"/>
                    </a:gs>
                    <a:gs pos="100000">
                      <a:srgbClr val="FFFFFF"/>
                    </a:gs>
                  </a:gsLst>
                  <a:lin ang="5400000" scaled="0"/>
                </a:gradFill>
                <a:latin typeface="+mj-lt"/>
              </a:rPr>
              <a:t>a </a:t>
            </a:r>
            <a:r>
              <a:rPr lang="en-US" sz="1800" dirty="0">
                <a:gradFill>
                  <a:gsLst>
                    <a:gs pos="0">
                      <a:srgbClr val="FFFFFF"/>
                    </a:gs>
                    <a:gs pos="100000">
                      <a:srgbClr val="FFFFFF"/>
                    </a:gs>
                  </a:gsLst>
                  <a:lin ang="5400000" scaled="0"/>
                </a:gradFill>
                <a:latin typeface="+mj-lt"/>
              </a:rPr>
              <a:t>sequence of blocks</a:t>
            </a:r>
            <a:endParaRPr lang="en-US" sz="1600" dirty="0">
              <a:gradFill>
                <a:gsLst>
                  <a:gs pos="0">
                    <a:srgbClr val="FFFFFF"/>
                  </a:gs>
                  <a:gs pos="100000">
                    <a:srgbClr val="FFFFFF"/>
                  </a:gs>
                </a:gsLst>
                <a:lin ang="5400000" scaled="0"/>
              </a:gradFill>
              <a:latin typeface="+mj-lt"/>
            </a:endParaRPr>
          </a:p>
          <a:p>
            <a:pPr defTabSz="914099" fontAlgn="base">
              <a:spcBef>
                <a:spcPct val="0"/>
              </a:spcBef>
              <a:spcAft>
                <a:spcPts val="1800"/>
              </a:spcAft>
            </a:pPr>
            <a:r>
              <a:rPr lang="en-US" sz="1400" dirty="0">
                <a:gradFill>
                  <a:gsLst>
                    <a:gs pos="0">
                      <a:srgbClr val="FFFFFF"/>
                    </a:gs>
                    <a:gs pos="100000">
                      <a:srgbClr val="FFFFFF"/>
                    </a:gs>
                  </a:gsLst>
                  <a:lin ang="5400000" scaled="0"/>
                </a:gradFill>
                <a:latin typeface="+mj-lt"/>
              </a:rPr>
              <a:t>Each block is identified by a Block ID</a:t>
            </a:r>
          </a:p>
          <a:p>
            <a:pPr defTabSz="914099" fontAlgn="base">
              <a:spcBef>
                <a:spcPct val="0"/>
              </a:spcBef>
              <a:spcAft>
                <a:spcPts val="1800"/>
              </a:spcAft>
            </a:pPr>
            <a:r>
              <a:rPr lang="en-US" sz="1800" dirty="0">
                <a:gradFill>
                  <a:gsLst>
                    <a:gs pos="0">
                      <a:srgbClr val="FFFFFF"/>
                    </a:gs>
                    <a:gs pos="100000">
                      <a:srgbClr val="FFFFFF"/>
                    </a:gs>
                  </a:gsLst>
                  <a:lin ang="5400000" scaled="0"/>
                </a:gradFill>
                <a:latin typeface="+mj-lt"/>
              </a:rPr>
              <a:t>Size limit 200GB per blob</a:t>
            </a:r>
          </a:p>
          <a:p>
            <a:pPr defTabSz="914099" fontAlgn="base">
              <a:spcBef>
                <a:spcPct val="0"/>
              </a:spcBef>
              <a:spcAft>
                <a:spcPct val="0"/>
              </a:spcAft>
            </a:pPr>
            <a:r>
              <a:rPr lang="en-US" sz="1800" dirty="0">
                <a:gradFill>
                  <a:gsLst>
                    <a:gs pos="0">
                      <a:srgbClr val="FFFFFF"/>
                    </a:gs>
                    <a:gs pos="100000">
                      <a:srgbClr val="FFFFFF"/>
                    </a:gs>
                  </a:gsLst>
                  <a:lin ang="5400000" scaled="0"/>
                </a:gradFill>
                <a:latin typeface="+mj-lt"/>
              </a:rPr>
              <a:t>Optimistic Concurrency via </a:t>
            </a:r>
            <a:r>
              <a:rPr lang="en-US" sz="1800" dirty="0" err="1">
                <a:gradFill>
                  <a:gsLst>
                    <a:gs pos="0">
                      <a:srgbClr val="FFFFFF"/>
                    </a:gs>
                    <a:gs pos="100000">
                      <a:srgbClr val="FFFFFF"/>
                    </a:gs>
                  </a:gsLst>
                  <a:lin ang="5400000" scaled="0"/>
                </a:gradFill>
                <a:latin typeface="+mj-lt"/>
              </a:rPr>
              <a:t>Etags</a:t>
            </a:r>
            <a:endParaRPr lang="en-US" sz="1800" dirty="0">
              <a:gradFill>
                <a:gsLst>
                  <a:gs pos="0">
                    <a:srgbClr val="FFFFFF"/>
                  </a:gs>
                  <a:gs pos="100000">
                    <a:srgbClr val="FFFFFF"/>
                  </a:gs>
                </a:gsLst>
                <a:lin ang="5400000" scaled="0"/>
              </a:gradFill>
              <a:latin typeface="+mj-lt"/>
            </a:endParaRPr>
          </a:p>
        </p:txBody>
      </p:sp>
      <p:sp>
        <p:nvSpPr>
          <p:cNvPr id="8" name="Rectangle 7"/>
          <p:cNvSpPr/>
          <p:nvPr/>
        </p:nvSpPr>
        <p:spPr bwMode="auto">
          <a:xfrm>
            <a:off x="6192325" y="1746610"/>
            <a:ext cx="4220035" cy="413392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91440" rIns="91436" bIns="45718" numCol="1" rtlCol="0" anchor="t" anchorCtr="0" compatLnSpc="1">
            <a:prstTxWarp prst="textNoShape">
              <a:avLst/>
            </a:prstTxWarp>
          </a:bodyPr>
          <a:lstStyle/>
          <a:p>
            <a:pPr defTabSz="914099" fontAlgn="base">
              <a:spcBef>
                <a:spcPct val="0"/>
              </a:spcBef>
              <a:spcAft>
                <a:spcPts val="1200"/>
              </a:spcAft>
            </a:pPr>
            <a:r>
              <a:rPr lang="en-US" sz="3600" dirty="0">
                <a:gradFill>
                  <a:gsLst>
                    <a:gs pos="0">
                      <a:srgbClr val="FFFFFF"/>
                    </a:gs>
                    <a:gs pos="100000">
                      <a:srgbClr val="FFFFFF"/>
                    </a:gs>
                  </a:gsLst>
                  <a:lin ang="5400000" scaled="0"/>
                </a:gradFill>
                <a:latin typeface="Segoe UI Light" pitchFamily="34" charset="0"/>
              </a:rPr>
              <a:t>Page Blob</a:t>
            </a:r>
          </a:p>
          <a:p>
            <a:pPr defTabSz="914099" fontAlgn="base">
              <a:spcBef>
                <a:spcPct val="0"/>
              </a:spcBef>
              <a:spcAft>
                <a:spcPts val="1800"/>
              </a:spcAft>
            </a:pPr>
            <a:r>
              <a:rPr lang="en-US" sz="1800" dirty="0">
                <a:gradFill>
                  <a:gsLst>
                    <a:gs pos="0">
                      <a:srgbClr val="FFFFFF"/>
                    </a:gs>
                    <a:gs pos="100000">
                      <a:srgbClr val="FFFFFF"/>
                    </a:gs>
                  </a:gsLst>
                  <a:lin ang="5400000" scaled="0"/>
                </a:gradFill>
                <a:latin typeface="+mj-lt"/>
              </a:rPr>
              <a:t>Targeted at random read/write workloads</a:t>
            </a:r>
          </a:p>
          <a:p>
            <a:pPr defTabSz="914099" fontAlgn="base">
              <a:spcBef>
                <a:spcPct val="0"/>
              </a:spcBef>
              <a:spcAft>
                <a:spcPts val="600"/>
              </a:spcAft>
            </a:pPr>
            <a:r>
              <a:rPr lang="en-US" sz="1800" dirty="0">
                <a:gradFill>
                  <a:gsLst>
                    <a:gs pos="0">
                      <a:srgbClr val="FFFFFF"/>
                    </a:gs>
                    <a:gs pos="100000">
                      <a:srgbClr val="FFFFFF"/>
                    </a:gs>
                  </a:gsLst>
                  <a:lin ang="5400000" scaled="0"/>
                </a:gradFill>
                <a:latin typeface="+mj-lt"/>
              </a:rPr>
              <a:t>Each blob consists of an array of pages </a:t>
            </a:r>
          </a:p>
          <a:p>
            <a:pPr defTabSz="914099" fontAlgn="base">
              <a:spcBef>
                <a:spcPct val="0"/>
              </a:spcBef>
              <a:spcAft>
                <a:spcPts val="1800"/>
              </a:spcAft>
            </a:pPr>
            <a:r>
              <a:rPr lang="en-US" sz="1400" dirty="0">
                <a:gradFill>
                  <a:gsLst>
                    <a:gs pos="0">
                      <a:srgbClr val="FFFFFF"/>
                    </a:gs>
                    <a:gs pos="100000">
                      <a:srgbClr val="FFFFFF"/>
                    </a:gs>
                  </a:gsLst>
                  <a:lin ang="5400000" scaled="0"/>
                </a:gradFill>
                <a:latin typeface="+mj-lt"/>
              </a:rPr>
              <a:t>Each page is identified by its offset from the start of the blob</a:t>
            </a:r>
          </a:p>
          <a:p>
            <a:pPr defTabSz="914099" fontAlgn="base">
              <a:spcBef>
                <a:spcPct val="0"/>
              </a:spcBef>
              <a:spcAft>
                <a:spcPts val="1800"/>
              </a:spcAft>
            </a:pPr>
            <a:r>
              <a:rPr lang="en-US" sz="1800" dirty="0">
                <a:gradFill>
                  <a:gsLst>
                    <a:gs pos="0">
                      <a:srgbClr val="FFFFFF"/>
                    </a:gs>
                    <a:gs pos="100000">
                      <a:srgbClr val="FFFFFF"/>
                    </a:gs>
                  </a:gsLst>
                  <a:lin ang="5400000" scaled="0"/>
                </a:gradFill>
                <a:latin typeface="+mj-lt"/>
              </a:rPr>
              <a:t>Size limit 1TB per blob</a:t>
            </a:r>
          </a:p>
          <a:p>
            <a:pPr defTabSz="914099" fontAlgn="base">
              <a:spcBef>
                <a:spcPct val="0"/>
              </a:spcBef>
              <a:spcAft>
                <a:spcPct val="0"/>
              </a:spcAft>
            </a:pPr>
            <a:r>
              <a:rPr lang="en-US" sz="1800" dirty="0">
                <a:gradFill>
                  <a:gsLst>
                    <a:gs pos="0">
                      <a:srgbClr val="FFFFFF"/>
                    </a:gs>
                    <a:gs pos="100000">
                      <a:srgbClr val="FFFFFF"/>
                    </a:gs>
                  </a:gsLst>
                  <a:lin ang="5400000" scaled="0"/>
                </a:gradFill>
                <a:latin typeface="+mj-lt"/>
              </a:rPr>
              <a:t>Optimistic or Pessimistic (locking) concurrency via leases</a:t>
            </a:r>
          </a:p>
        </p:txBody>
      </p:sp>
    </p:spTree>
    <p:extLst>
      <p:ext uri="{BB962C8B-B14F-4D97-AF65-F5344CB8AC3E}">
        <p14:creationId xmlns:p14="http://schemas.microsoft.com/office/powerpoint/2010/main" val="374715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Freeform 6"/>
          <p:cNvSpPr>
            <a:spLocks/>
          </p:cNvSpPr>
          <p:nvPr/>
        </p:nvSpPr>
        <p:spPr bwMode="auto">
          <a:xfrm>
            <a:off x="6615147" y="4795221"/>
            <a:ext cx="2414553" cy="1618342"/>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t" anchorCtr="0" compatLnSpc="1">
            <a:prstTxWarp prst="textNoShape">
              <a:avLst/>
            </a:prstTxWarp>
          </a:bodyPr>
          <a:lstStyle/>
          <a:p>
            <a:pPr algn="ctr" defTabSz="913788" fontAlgn="base">
              <a:spcBef>
                <a:spcPct val="0"/>
              </a:spcBef>
              <a:spcAft>
                <a:spcPct val="0"/>
              </a:spcAft>
            </a:pPr>
            <a:endParaRPr lang="en-US" dirty="0">
              <a:ln>
                <a:solidFill>
                  <a:schemeClr val="bg1">
                    <a:alpha val="0"/>
                  </a:schemeClr>
                </a:solidFill>
              </a:ln>
              <a:solidFill>
                <a:srgbClr val="595959"/>
              </a:solidFill>
              <a:latin typeface="Segoe UI Light" pitchFamily="34" charset="0"/>
            </a:endParaRPr>
          </a:p>
        </p:txBody>
      </p:sp>
      <p:sp>
        <p:nvSpPr>
          <p:cNvPr id="35" name="Rectangle 34"/>
          <p:cNvSpPr/>
          <p:nvPr/>
        </p:nvSpPr>
        <p:spPr>
          <a:xfrm>
            <a:off x="6400800" y="5568909"/>
            <a:ext cx="1264328" cy="433904"/>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sz="1400" dirty="0" smtClean="0">
                <a:solidFill>
                  <a:srgbClr val="FFFFFF">
                    <a:alpha val="99000"/>
                  </a:srgbClr>
                </a:solidFill>
              </a:rPr>
              <a:t>TheBlob.wmv</a:t>
            </a:r>
            <a:endParaRPr lang="en-US" sz="1400" dirty="0">
              <a:solidFill>
                <a:srgbClr val="FFFFFF">
                  <a:alpha val="99000"/>
                </a:srgbClr>
              </a:solidFill>
            </a:endParaRPr>
          </a:p>
        </p:txBody>
      </p:sp>
      <p:sp>
        <p:nvSpPr>
          <p:cNvPr id="2" name="Title 1"/>
          <p:cNvSpPr>
            <a:spLocks noGrp="1"/>
          </p:cNvSpPr>
          <p:nvPr>
            <p:ph type="title"/>
          </p:nvPr>
        </p:nvSpPr>
        <p:spPr/>
        <p:txBody>
          <a:bodyPr/>
          <a:lstStyle/>
          <a:p>
            <a:r>
              <a:rPr lang="en-US" smtClean="0"/>
              <a:t>Uploading a Block Blob</a:t>
            </a:r>
            <a:endParaRPr lang="en-US" dirty="0"/>
          </a:p>
        </p:txBody>
      </p:sp>
      <p:sp>
        <p:nvSpPr>
          <p:cNvPr id="4" name="Content Placeholder 3"/>
          <p:cNvSpPr>
            <a:spLocks noGrp="1"/>
          </p:cNvSpPr>
          <p:nvPr>
            <p:ph type="body" sz="quarter" idx="10"/>
          </p:nvPr>
        </p:nvSpPr>
        <p:spPr/>
        <p:txBody>
          <a:bodyPr/>
          <a:lstStyle/>
          <a:p>
            <a:r>
              <a:rPr lang="en-US" dirty="0" smtClean="0"/>
              <a:t>Uploading a large blob</a:t>
            </a:r>
            <a:endParaRPr lang="en-US" dirty="0"/>
          </a:p>
        </p:txBody>
      </p:sp>
      <p:sp>
        <p:nvSpPr>
          <p:cNvPr id="45" name="Rectangle 44"/>
          <p:cNvSpPr/>
          <p:nvPr/>
        </p:nvSpPr>
        <p:spPr>
          <a:xfrm>
            <a:off x="2185888" y="2572400"/>
            <a:ext cx="3276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smtClean="0">
                <a:solidFill>
                  <a:srgbClr val="FFFFFF">
                    <a:alpha val="99000"/>
                  </a:srgbClr>
                </a:solidFill>
              </a:rPr>
              <a:t>10 GB Movie</a:t>
            </a:r>
            <a:endParaRPr lang="en-US" dirty="0">
              <a:solidFill>
                <a:srgbClr val="FFFFFF">
                  <a:alpha val="99000"/>
                </a:srgbClr>
              </a:solidFill>
            </a:endParaRPr>
          </a:p>
        </p:txBody>
      </p:sp>
      <p:sp>
        <p:nvSpPr>
          <p:cNvPr id="63" name="Rectangle 62"/>
          <p:cNvSpPr/>
          <p:nvPr/>
        </p:nvSpPr>
        <p:spPr>
          <a:xfrm>
            <a:off x="1821796"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64" name="Group 38"/>
          <p:cNvGrpSpPr/>
          <p:nvPr/>
        </p:nvGrpSpPr>
        <p:grpSpPr>
          <a:xfrm>
            <a:off x="1717021" y="3249349"/>
            <a:ext cx="4095869" cy="1094051"/>
            <a:chOff x="830818" y="2928678"/>
            <a:chExt cx="4095869" cy="1094051"/>
          </a:xfrm>
        </p:grpSpPr>
        <p:sp>
          <p:nvSpPr>
            <p:cNvPr id="65" name="TextBox 64"/>
            <p:cNvSpPr txBox="1"/>
            <p:nvPr/>
          </p:nvSpPr>
          <p:spPr>
            <a:xfrm>
              <a:off x="830818" y="2928678"/>
              <a:ext cx="430887" cy="1042914"/>
            </a:xfrm>
            <a:prstGeom prst="rect">
              <a:avLst/>
            </a:prstGeom>
            <a:noFill/>
          </p:spPr>
          <p:txBody>
            <a:bodyPr vert="vert270" wrap="none" rtlCol="0">
              <a:spAutoFit/>
            </a:bodyPr>
            <a:lstStyle/>
            <a:p>
              <a:r>
                <a:rPr lang="en-US" sz="1600" b="1" dirty="0">
                  <a:solidFill>
                    <a:srgbClr val="595959">
                      <a:alpha val="99000"/>
                    </a:srgbClr>
                  </a:solidFill>
                </a:rPr>
                <a:t>Block Id 1</a:t>
              </a:r>
            </a:p>
          </p:txBody>
        </p:sp>
        <p:sp>
          <p:nvSpPr>
            <p:cNvPr id="66" name="TextBox 65"/>
            <p:cNvSpPr txBox="1"/>
            <p:nvPr/>
          </p:nvSpPr>
          <p:spPr>
            <a:xfrm>
              <a:off x="1126093" y="2928678"/>
              <a:ext cx="430887" cy="1042914"/>
            </a:xfrm>
            <a:prstGeom prst="rect">
              <a:avLst/>
            </a:prstGeom>
            <a:noFill/>
          </p:spPr>
          <p:txBody>
            <a:bodyPr vert="vert270" wrap="none" rtlCol="0">
              <a:spAutoFit/>
            </a:bodyPr>
            <a:lstStyle/>
            <a:p>
              <a:r>
                <a:rPr lang="en-US" sz="1600" b="1" dirty="0">
                  <a:solidFill>
                    <a:srgbClr val="595959">
                      <a:alpha val="99000"/>
                    </a:srgbClr>
                  </a:solidFill>
                </a:rPr>
                <a:t>Block Id 2</a:t>
              </a:r>
            </a:p>
          </p:txBody>
        </p:sp>
        <p:sp>
          <p:nvSpPr>
            <p:cNvPr id="67" name="TextBox 66"/>
            <p:cNvSpPr txBox="1"/>
            <p:nvPr/>
          </p:nvSpPr>
          <p:spPr>
            <a:xfrm>
              <a:off x="1459468" y="2928678"/>
              <a:ext cx="430887" cy="1042914"/>
            </a:xfrm>
            <a:prstGeom prst="rect">
              <a:avLst/>
            </a:prstGeom>
            <a:noFill/>
          </p:spPr>
          <p:txBody>
            <a:bodyPr vert="vert270" wrap="none" rtlCol="0">
              <a:spAutoFit/>
            </a:bodyPr>
            <a:lstStyle/>
            <a:p>
              <a:r>
                <a:rPr lang="en-US" sz="1600" b="1" dirty="0">
                  <a:solidFill>
                    <a:srgbClr val="595959">
                      <a:alpha val="99000"/>
                    </a:srgbClr>
                  </a:solidFill>
                </a:rPr>
                <a:t>Block Id 3</a:t>
              </a:r>
            </a:p>
          </p:txBody>
        </p:sp>
        <p:sp>
          <p:nvSpPr>
            <p:cNvPr id="68" name="TextBox 67"/>
            <p:cNvSpPr txBox="1"/>
            <p:nvPr/>
          </p:nvSpPr>
          <p:spPr>
            <a:xfrm>
              <a:off x="4495800" y="2936534"/>
              <a:ext cx="430887" cy="1086195"/>
            </a:xfrm>
            <a:prstGeom prst="rect">
              <a:avLst/>
            </a:prstGeom>
            <a:noFill/>
          </p:spPr>
          <p:txBody>
            <a:bodyPr vert="vert270" wrap="none" rtlCol="0">
              <a:spAutoFit/>
            </a:bodyPr>
            <a:lstStyle/>
            <a:p>
              <a:r>
                <a:rPr lang="en-US" sz="1600" b="1" dirty="0">
                  <a:solidFill>
                    <a:srgbClr val="595959">
                      <a:alpha val="99000"/>
                    </a:srgbClr>
                  </a:solidFill>
                </a:rPr>
                <a:t>Block Id N</a:t>
              </a:r>
            </a:p>
          </p:txBody>
        </p:sp>
        <p:cxnSp>
          <p:nvCxnSpPr>
            <p:cNvPr id="69" name="Straight Connector 68"/>
            <p:cNvCxnSpPr/>
            <p:nvPr/>
          </p:nvCxnSpPr>
          <p:spPr>
            <a:xfrm>
              <a:off x="1905000" y="3352800"/>
              <a:ext cx="2592327" cy="0"/>
            </a:xfrm>
            <a:prstGeom prst="line">
              <a:avLst/>
            </a:prstGeom>
            <a:ln w="50800"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grpSp>
      <p:sp>
        <p:nvSpPr>
          <p:cNvPr id="70" name="Rectangle 69"/>
          <p:cNvSpPr/>
          <p:nvPr/>
        </p:nvSpPr>
        <p:spPr>
          <a:xfrm>
            <a:off x="5872162" y="1446213"/>
            <a:ext cx="4108450" cy="3286058"/>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45716" rIns="91432" bIns="365760" numCol="1" rtlCol="0" anchor="b" anchorCtr="0" compatLnSpc="1">
            <a:prstTxWarp prst="textNoShape">
              <a:avLst/>
            </a:prstTxWarp>
          </a:bodyPr>
          <a:lstStyle/>
          <a:p>
            <a:pPr defTabSz="914061" fontAlgn="base">
              <a:spcBef>
                <a:spcPct val="0"/>
              </a:spcBef>
              <a:spcAft>
                <a:spcPct val="0"/>
              </a:spcAft>
            </a:pPr>
            <a:r>
              <a:rPr lang="en-US" sz="1500" dirty="0">
                <a:solidFill>
                  <a:srgbClr val="595959">
                    <a:alpha val="99000"/>
                  </a:srgbClr>
                </a:solidFill>
              </a:rPr>
              <a:t>blobName = “TheBlob.wmv”;</a:t>
            </a:r>
          </a:p>
          <a:p>
            <a:pPr defTabSz="914061" fontAlgn="base">
              <a:spcBef>
                <a:spcPct val="0"/>
              </a:spcBef>
              <a:spcAft>
                <a:spcPct val="0"/>
              </a:spcAft>
            </a:pPr>
            <a:r>
              <a:rPr lang="en-US" sz="1500" dirty="0">
                <a:solidFill>
                  <a:srgbClr val="595959">
                    <a:alpha val="99000"/>
                  </a:srgbClr>
                </a:solidFill>
              </a:rPr>
              <a:t>PutBlock(blobName, blockId1, block1Bits);</a:t>
            </a:r>
          </a:p>
          <a:p>
            <a:pPr defTabSz="914061" fontAlgn="base">
              <a:spcBef>
                <a:spcPct val="0"/>
              </a:spcBef>
              <a:spcAft>
                <a:spcPct val="0"/>
              </a:spcAft>
            </a:pPr>
            <a:r>
              <a:rPr lang="en-US" sz="1500" dirty="0">
                <a:solidFill>
                  <a:srgbClr val="595959">
                    <a:alpha val="99000"/>
                  </a:srgbClr>
                </a:solidFill>
              </a:rPr>
              <a:t>PutBlock(blobName, blockId2, block2Bits);</a:t>
            </a:r>
          </a:p>
          <a:p>
            <a:pPr defTabSz="914061" fontAlgn="base">
              <a:spcBef>
                <a:spcPct val="0"/>
              </a:spcBef>
              <a:spcAft>
                <a:spcPct val="0"/>
              </a:spcAft>
            </a:pPr>
            <a:r>
              <a:rPr lang="en-US" sz="1500" dirty="0">
                <a:solidFill>
                  <a:srgbClr val="595959">
                    <a:alpha val="99000"/>
                  </a:srgbClr>
                </a:solidFill>
              </a:rPr>
              <a:t>…………</a:t>
            </a:r>
          </a:p>
          <a:p>
            <a:pPr defTabSz="914061" fontAlgn="base">
              <a:spcBef>
                <a:spcPct val="0"/>
              </a:spcBef>
              <a:spcAft>
                <a:spcPct val="0"/>
              </a:spcAft>
            </a:pPr>
            <a:r>
              <a:rPr lang="en-US" sz="1500" dirty="0">
                <a:solidFill>
                  <a:srgbClr val="595959">
                    <a:alpha val="99000"/>
                  </a:srgbClr>
                </a:solidFill>
              </a:rPr>
              <a:t>PutBlock(blobName, blockIdN, blockNBits);</a:t>
            </a:r>
          </a:p>
          <a:p>
            <a:pPr defTabSz="914061" fontAlgn="base">
              <a:spcBef>
                <a:spcPct val="0"/>
              </a:spcBef>
              <a:spcAft>
                <a:spcPct val="0"/>
              </a:spcAft>
            </a:pPr>
            <a:r>
              <a:rPr lang="en-US" sz="1500" b="1" dirty="0">
                <a:solidFill>
                  <a:srgbClr val="595959">
                    <a:alpha val="99000"/>
                  </a:srgbClr>
                </a:solidFill>
              </a:rPr>
              <a:t>PutBlockList(blobName,</a:t>
            </a:r>
          </a:p>
          <a:p>
            <a:pPr defTabSz="914061" fontAlgn="base">
              <a:spcBef>
                <a:spcPct val="0"/>
              </a:spcBef>
              <a:spcAft>
                <a:spcPct val="0"/>
              </a:spcAft>
            </a:pPr>
            <a:r>
              <a:rPr lang="en-US" sz="1500" b="1" dirty="0">
                <a:solidFill>
                  <a:srgbClr val="595959">
                    <a:alpha val="99000"/>
                  </a:srgbClr>
                </a:solidFill>
              </a:rPr>
              <a:t>	       blockId1,…,blockIdN);</a:t>
            </a:r>
          </a:p>
        </p:txBody>
      </p:sp>
      <p:sp>
        <p:nvSpPr>
          <p:cNvPr id="71" name="Rectangle 70"/>
          <p:cNvSpPr/>
          <p:nvPr/>
        </p:nvSpPr>
        <p:spPr>
          <a:xfrm>
            <a:off x="2174221"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2" name="Rectangle 71"/>
          <p:cNvSpPr/>
          <p:nvPr/>
        </p:nvSpPr>
        <p:spPr>
          <a:xfrm>
            <a:off x="2493213" y="2568511"/>
            <a:ext cx="499314"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3" name="Rectangle 72"/>
          <p:cNvSpPr/>
          <p:nvPr/>
        </p:nvSpPr>
        <p:spPr>
          <a:xfrm>
            <a:off x="5527021"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5" name="Rectangle 74"/>
          <p:cNvSpPr/>
          <p:nvPr/>
        </p:nvSpPr>
        <p:spPr>
          <a:xfrm>
            <a:off x="6255842" y="5487988"/>
            <a:ext cx="1554244" cy="5334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sz="1800" dirty="0" smtClean="0">
                <a:solidFill>
                  <a:srgbClr val="FFFFFF">
                    <a:alpha val="99000"/>
                  </a:srgbClr>
                </a:solidFill>
              </a:rPr>
              <a:t>TheBlob.wmv</a:t>
            </a:r>
            <a:endParaRPr lang="en-US" sz="1800" dirty="0">
              <a:solidFill>
                <a:srgbClr val="FFFFFF">
                  <a:alpha val="99000"/>
                </a:srgbClr>
              </a:solidFill>
            </a:endParaRPr>
          </a:p>
        </p:txBody>
      </p:sp>
      <p:sp>
        <p:nvSpPr>
          <p:cNvPr id="77" name="Oval 76"/>
          <p:cNvSpPr/>
          <p:nvPr/>
        </p:nvSpPr>
        <p:spPr bwMode="auto">
          <a:xfrm>
            <a:off x="5795941" y="3657225"/>
            <a:ext cx="3848340" cy="1020144"/>
          </a:xfrm>
          <a:prstGeom prst="ellipse">
            <a:avLst/>
          </a:prstGeom>
          <a:noFill/>
          <a:ln w="317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endParaRPr>
          </a:p>
        </p:txBody>
      </p:sp>
      <p:sp>
        <p:nvSpPr>
          <p:cNvPr id="78" name="Text Placeholder 2"/>
          <p:cNvSpPr txBox="1">
            <a:spLocks/>
          </p:cNvSpPr>
          <p:nvPr/>
        </p:nvSpPr>
        <p:spPr>
          <a:xfrm>
            <a:off x="495564" y="4353197"/>
            <a:ext cx="4052526" cy="1698927"/>
          </a:xfrm>
          <a:prstGeom prst="rect">
            <a:avLst/>
          </a:prstGeom>
        </p:spPr>
        <p:txBody>
          <a:bodyPr vert="horz" wrap="square" lIns="0" tIns="0" rIns="0" bIns="0" rtlCol="0">
            <a:spAutoFit/>
          </a:bodyPr>
          <a:lstStyle/>
          <a:p>
            <a:pPr defTabSz="914325">
              <a:lnSpc>
                <a:spcPct val="90000"/>
              </a:lnSpc>
              <a:spcBef>
                <a:spcPct val="20000"/>
              </a:spcBef>
              <a:defRPr/>
            </a:pPr>
            <a:r>
              <a:rPr lang="en-US" sz="4000" spc="-100" dirty="0">
                <a:gradFill>
                  <a:gsLst>
                    <a:gs pos="0">
                      <a:srgbClr val="595959"/>
                    </a:gs>
                    <a:gs pos="86000">
                      <a:srgbClr val="595959"/>
                    </a:gs>
                  </a:gsLst>
                  <a:lin ang="5400000" scaled="0"/>
                </a:gradFill>
                <a:latin typeface="Segoe UI Light" pitchFamily="34" charset="0"/>
              </a:rPr>
              <a:t>Benefit</a:t>
            </a:r>
          </a:p>
          <a:p>
            <a:pPr defTabSz="914325">
              <a:lnSpc>
                <a:spcPct val="90000"/>
              </a:lnSpc>
              <a:spcBef>
                <a:spcPct val="20000"/>
              </a:spcBef>
              <a:defRPr/>
            </a:pPr>
            <a:r>
              <a:rPr lang="en-US" spc="-51" dirty="0" smtClean="0">
                <a:gradFill>
                  <a:gsLst>
                    <a:gs pos="0">
                      <a:srgbClr val="595959"/>
                    </a:gs>
                    <a:gs pos="86000">
                      <a:srgbClr val="595959"/>
                    </a:gs>
                  </a:gsLst>
                  <a:lin ang="5400000" scaled="0"/>
                </a:gradFill>
              </a:rPr>
              <a:t>Efficient </a:t>
            </a:r>
            <a:r>
              <a:rPr lang="en-US" spc="-51" dirty="0">
                <a:gradFill>
                  <a:gsLst>
                    <a:gs pos="0">
                      <a:srgbClr val="595959"/>
                    </a:gs>
                    <a:gs pos="86000">
                      <a:srgbClr val="595959"/>
                    </a:gs>
                  </a:gsLst>
                  <a:lin ang="5400000" scaled="0"/>
                </a:gradFill>
              </a:rPr>
              <a:t>continuation and </a:t>
            </a:r>
            <a:r>
              <a:rPr lang="en-US" spc="-51" dirty="0" smtClean="0">
                <a:gradFill>
                  <a:gsLst>
                    <a:gs pos="0">
                      <a:srgbClr val="595959"/>
                    </a:gs>
                    <a:gs pos="86000">
                      <a:srgbClr val="595959"/>
                    </a:gs>
                  </a:gsLst>
                  <a:lin ang="5400000" scaled="0"/>
                </a:gradFill>
              </a:rPr>
              <a:t>retry</a:t>
            </a:r>
          </a:p>
          <a:p>
            <a:pPr defTabSz="914325">
              <a:lnSpc>
                <a:spcPct val="90000"/>
              </a:lnSpc>
              <a:spcBef>
                <a:spcPct val="20000"/>
              </a:spcBef>
              <a:defRPr/>
            </a:pPr>
            <a:r>
              <a:rPr lang="en-US" spc="-51" dirty="0" smtClean="0">
                <a:gradFill>
                  <a:gsLst>
                    <a:gs pos="0">
                      <a:srgbClr val="595959"/>
                    </a:gs>
                    <a:gs pos="86000">
                      <a:srgbClr val="595959"/>
                    </a:gs>
                  </a:gsLst>
                  <a:lin ang="5400000" scaled="0"/>
                </a:gradFill>
              </a:rPr>
              <a:t>Parallel </a:t>
            </a:r>
            <a:r>
              <a:rPr lang="en-US" spc="-51" dirty="0">
                <a:gradFill>
                  <a:gsLst>
                    <a:gs pos="0">
                      <a:srgbClr val="595959"/>
                    </a:gs>
                    <a:gs pos="86000">
                      <a:srgbClr val="595959"/>
                    </a:gs>
                  </a:gsLst>
                  <a:lin ang="5400000" scaled="0"/>
                </a:gradFill>
              </a:rPr>
              <a:t>and out of order upload of blocks</a:t>
            </a:r>
          </a:p>
        </p:txBody>
      </p:sp>
      <p:sp>
        <p:nvSpPr>
          <p:cNvPr id="37" name="Content Placeholder 3"/>
          <p:cNvSpPr txBox="1">
            <a:spLocks/>
          </p:cNvSpPr>
          <p:nvPr/>
        </p:nvSpPr>
        <p:spPr>
          <a:xfrm>
            <a:off x="6396049" y="1600200"/>
            <a:ext cx="2746364" cy="553998"/>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3"/>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smtClean="0">
                <a:solidFill>
                  <a:schemeClr val="accent2">
                    <a:alpha val="99000"/>
                  </a:schemeClr>
                </a:solidFill>
                <a:latin typeface="Segoe UI" pitchFamily="34" charset="0"/>
                <a:ea typeface="Segoe UI" pitchFamily="34" charset="0"/>
                <a:cs typeface="Segoe UI" pitchFamily="34" charset="0"/>
              </a:rPr>
              <a:t>THE BLOB</a:t>
            </a:r>
            <a:endParaRPr lang="en-US" dirty="0">
              <a:solidFill>
                <a:schemeClr val="accent2">
                  <a:alpha val="99000"/>
                </a:schemeClr>
              </a:solidFill>
              <a:latin typeface="Segoe UI" pitchFamily="34" charset="0"/>
              <a:ea typeface="Segoe UI" pitchFamily="34" charset="0"/>
              <a:cs typeface="Segoe UI" pitchFamily="34" charset="0"/>
            </a:endParaRPr>
          </a:p>
        </p:txBody>
      </p:sp>
      <p:sp>
        <p:nvSpPr>
          <p:cNvPr id="5" name="Rectangle 4"/>
          <p:cNvSpPr/>
          <p:nvPr/>
        </p:nvSpPr>
        <p:spPr>
          <a:xfrm>
            <a:off x="9048674" y="5565557"/>
            <a:ext cx="1765420" cy="646331"/>
          </a:xfrm>
          <a:prstGeom prst="rect">
            <a:avLst/>
          </a:prstGeom>
        </p:spPr>
        <p:txBody>
          <a:bodyPr wrap="none">
            <a:spAutoFit/>
          </a:bodyPr>
          <a:lstStyle/>
          <a:p>
            <a:r>
              <a:rPr lang="en-US" sz="1800" dirty="0">
                <a:solidFill>
                  <a:srgbClr val="595959">
                    <a:alpha val="99000"/>
                  </a:srgbClr>
                </a:solidFill>
              </a:rPr>
              <a:t>Windows </a:t>
            </a:r>
            <a:r>
              <a:rPr lang="en-US" sz="1800" dirty="0" smtClean="0">
                <a:solidFill>
                  <a:srgbClr val="595959">
                    <a:alpha val="99000"/>
                  </a:srgbClr>
                </a:solidFill>
              </a:rPr>
              <a:t>Azure</a:t>
            </a:r>
            <a:br>
              <a:rPr lang="en-US" sz="1800" dirty="0" smtClean="0">
                <a:solidFill>
                  <a:srgbClr val="595959">
                    <a:alpha val="99000"/>
                  </a:srgbClr>
                </a:solidFill>
              </a:rPr>
            </a:br>
            <a:r>
              <a:rPr lang="en-US" sz="1800" dirty="0" smtClean="0">
                <a:solidFill>
                  <a:srgbClr val="595959">
                    <a:alpha val="99000"/>
                  </a:srgbClr>
                </a:solidFill>
              </a:rPr>
              <a:t>Storage</a:t>
            </a:r>
            <a:endParaRPr lang="en-US" sz="2000" dirty="0"/>
          </a:p>
        </p:txBody>
      </p:sp>
      <p:grpSp>
        <p:nvGrpSpPr>
          <p:cNvPr id="3" name="Group 2"/>
          <p:cNvGrpSpPr/>
          <p:nvPr/>
        </p:nvGrpSpPr>
        <p:grpSpPr>
          <a:xfrm>
            <a:off x="1881089" y="2572400"/>
            <a:ext cx="3886200" cy="533400"/>
            <a:chOff x="1881089" y="1898650"/>
            <a:chExt cx="3886200" cy="533400"/>
          </a:xfrm>
        </p:grpSpPr>
        <p:sp>
          <p:nvSpPr>
            <p:cNvPr id="36" name="Rectangle 35"/>
            <p:cNvSpPr/>
            <p:nvPr/>
          </p:nvSpPr>
          <p:spPr>
            <a:xfrm>
              <a:off x="1881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38" name="Rectangle 37"/>
            <p:cNvSpPr/>
            <p:nvPr/>
          </p:nvSpPr>
          <p:spPr>
            <a:xfrm>
              <a:off x="2185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39" name="Rectangle 38"/>
            <p:cNvSpPr/>
            <p:nvPr/>
          </p:nvSpPr>
          <p:spPr>
            <a:xfrm>
              <a:off x="2490689" y="1898650"/>
              <a:ext cx="508911"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0" name="Rectangle 39"/>
            <p:cNvSpPr/>
            <p:nvPr/>
          </p:nvSpPr>
          <p:spPr>
            <a:xfrm>
              <a:off x="3100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1" name="Rectangle 40"/>
            <p:cNvSpPr/>
            <p:nvPr/>
          </p:nvSpPr>
          <p:spPr>
            <a:xfrm>
              <a:off x="3405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2" name="Rectangle 41"/>
            <p:cNvSpPr/>
            <p:nvPr/>
          </p:nvSpPr>
          <p:spPr>
            <a:xfrm>
              <a:off x="3709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3" name="Rectangle 42"/>
            <p:cNvSpPr/>
            <p:nvPr/>
          </p:nvSpPr>
          <p:spPr>
            <a:xfrm>
              <a:off x="4014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4" name="Rectangle 43"/>
            <p:cNvSpPr/>
            <p:nvPr/>
          </p:nvSpPr>
          <p:spPr>
            <a:xfrm>
              <a:off x="43194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7" name="Rectangle 46"/>
            <p:cNvSpPr/>
            <p:nvPr/>
          </p:nvSpPr>
          <p:spPr>
            <a:xfrm>
              <a:off x="4624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8" name="Rectangle 47"/>
            <p:cNvSpPr/>
            <p:nvPr/>
          </p:nvSpPr>
          <p:spPr>
            <a:xfrm>
              <a:off x="4929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9" name="Rectangle 48"/>
            <p:cNvSpPr/>
            <p:nvPr/>
          </p:nvSpPr>
          <p:spPr>
            <a:xfrm>
              <a:off x="5233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62" name="Rectangle 61"/>
            <p:cNvSpPr/>
            <p:nvPr/>
          </p:nvSpPr>
          <p:spPr>
            <a:xfrm>
              <a:off x="5538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grpSp>
    </p:spTree>
    <p:extLst>
      <p:ext uri="{BB962C8B-B14F-4D97-AF65-F5344CB8AC3E}">
        <p14:creationId xmlns:p14="http://schemas.microsoft.com/office/powerpoint/2010/main" val="35412379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0">
                                            <p:txEl>
                                              <p:pRg st="0" end="0"/>
                                            </p:txEl>
                                          </p:spTgt>
                                        </p:tgtEl>
                                        <p:attrNameLst>
                                          <p:attrName>style.visibility</p:attrName>
                                        </p:attrNameLst>
                                      </p:cBhvr>
                                      <p:to>
                                        <p:strVal val="visible"/>
                                      </p:to>
                                    </p:set>
                                    <p:animEffect transition="in" filter="fade">
                                      <p:cBhvr>
                                        <p:cTn id="12" dur="500"/>
                                        <p:tgtEl>
                                          <p:spTgt spid="70">
                                            <p:txEl>
                                              <p:pRg st="0" end="0"/>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500"/>
                                        <p:tgtEl>
                                          <p:spTgt spid="3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500"/>
                                        <p:tgtEl>
                                          <p:spTgt spid="45"/>
                                        </p:tgtEl>
                                      </p:cBhvr>
                                    </p:animEffect>
                                    <p:set>
                                      <p:cBhvr>
                                        <p:cTn id="21" dur="1" fill="hold">
                                          <p:stCondLst>
                                            <p:cond delay="499"/>
                                          </p:stCondLst>
                                        </p:cTn>
                                        <p:tgtEl>
                                          <p:spTgt spid="45"/>
                                        </p:tgtEl>
                                        <p:attrNameLst>
                                          <p:attrName>style.visibility</p:attrName>
                                        </p:attrNameLst>
                                      </p:cBhvr>
                                      <p:to>
                                        <p:strVal val="hidden"/>
                                      </p:to>
                                    </p:set>
                                  </p:childTnLst>
                                </p:cTn>
                              </p:par>
                            </p:childTnLst>
                          </p:cTn>
                        </p:par>
                        <p:par>
                          <p:cTn id="22" fill="hold">
                            <p:stCondLst>
                              <p:cond delay="500"/>
                            </p:stCondLst>
                            <p:childTnLst>
                              <p:par>
                                <p:cTn id="23" presetID="55" presetClass="entr" presetSubtype="0"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1000" fill="hold"/>
                                        <p:tgtEl>
                                          <p:spTgt spid="3"/>
                                        </p:tgtEl>
                                        <p:attrNameLst>
                                          <p:attrName>ppt_w</p:attrName>
                                        </p:attrNameLst>
                                      </p:cBhvr>
                                      <p:tavLst>
                                        <p:tav tm="0">
                                          <p:val>
                                            <p:strVal val="#ppt_w*0.70"/>
                                          </p:val>
                                        </p:tav>
                                        <p:tav tm="100000">
                                          <p:val>
                                            <p:strVal val="#ppt_w"/>
                                          </p:val>
                                        </p:tav>
                                      </p:tavLst>
                                    </p:anim>
                                    <p:anim calcmode="lin" valueType="num">
                                      <p:cBhvr>
                                        <p:cTn id="26" dur="1000" fill="hold"/>
                                        <p:tgtEl>
                                          <p:spTgt spid="3"/>
                                        </p:tgtEl>
                                        <p:attrNameLst>
                                          <p:attrName>ppt_h</p:attrName>
                                        </p:attrNameLst>
                                      </p:cBhvr>
                                      <p:tavLst>
                                        <p:tav tm="0">
                                          <p:val>
                                            <p:strVal val="#ppt_h"/>
                                          </p:val>
                                        </p:tav>
                                        <p:tav tm="100000">
                                          <p:val>
                                            <p:strVal val="#ppt_h"/>
                                          </p:val>
                                        </p:tav>
                                      </p:tavLst>
                                    </p:anim>
                                    <p:animEffect transition="in" filter="fade">
                                      <p:cBhvr>
                                        <p:cTn id="27" dur="1000"/>
                                        <p:tgtEl>
                                          <p:spTgt spid="3"/>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64"/>
                                        </p:tgtEl>
                                        <p:attrNameLst>
                                          <p:attrName>style.visibility</p:attrName>
                                        </p:attrNameLst>
                                      </p:cBhvr>
                                      <p:to>
                                        <p:strVal val="visible"/>
                                      </p:to>
                                    </p:set>
                                    <p:animEffect transition="in" filter="fade">
                                      <p:cBhvr>
                                        <p:cTn id="31" dur="1000"/>
                                        <p:tgtEl>
                                          <p:spTgt spid="64"/>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0">
                                            <p:txEl>
                                              <p:pRg st="1" end="1"/>
                                            </p:txEl>
                                          </p:spTgt>
                                        </p:tgtEl>
                                        <p:attrNameLst>
                                          <p:attrName>style.visibility</p:attrName>
                                        </p:attrNameLst>
                                      </p:cBhvr>
                                      <p:to>
                                        <p:strVal val="visible"/>
                                      </p:to>
                                    </p:set>
                                    <p:animEffect transition="in" filter="fade">
                                      <p:cBhvr>
                                        <p:cTn id="36" dur="500"/>
                                        <p:tgtEl>
                                          <p:spTgt spid="70">
                                            <p:txEl>
                                              <p:pRg st="1" end="1"/>
                                            </p:txEl>
                                          </p:spTgt>
                                        </p:tgtEl>
                                      </p:cBhvr>
                                    </p:animEffect>
                                  </p:childTnLst>
                                </p:cTn>
                              </p:par>
                            </p:childTnLst>
                          </p:cTn>
                        </p:par>
                        <p:par>
                          <p:cTn id="37" fill="hold">
                            <p:stCondLst>
                              <p:cond delay="500"/>
                            </p:stCondLst>
                            <p:childTnLst>
                              <p:par>
                                <p:cTn id="38" presetID="1" presetClass="entr" presetSubtype="0" fill="hold" nodeType="afterEffect">
                                  <p:stCondLst>
                                    <p:cond delay="0"/>
                                  </p:stCondLst>
                                  <p:childTnLst>
                                    <p:set>
                                      <p:cBhvr>
                                        <p:cTn id="39" dur="1" fill="hold">
                                          <p:stCondLst>
                                            <p:cond delay="0"/>
                                          </p:stCondLst>
                                        </p:cTn>
                                        <p:tgtEl>
                                          <p:spTgt spid="63"/>
                                        </p:tgtEl>
                                        <p:attrNameLst>
                                          <p:attrName>style.visibility</p:attrName>
                                        </p:attrNameLst>
                                      </p:cBhvr>
                                      <p:to>
                                        <p:strVal val="visible"/>
                                      </p:to>
                                    </p:set>
                                  </p:childTnLst>
                                </p:cTn>
                              </p:par>
                            </p:childTnLst>
                          </p:cTn>
                        </p:par>
                        <p:par>
                          <p:cTn id="40" fill="hold">
                            <p:stCondLst>
                              <p:cond delay="500"/>
                            </p:stCondLst>
                            <p:childTnLst>
                              <p:par>
                                <p:cTn id="41" presetID="0" presetClass="path" presetSubtype="0" accel="50000" decel="50000" fill="hold" grpId="0" nodeType="afterEffect">
                                  <p:stCondLst>
                                    <p:cond delay="0"/>
                                  </p:stCondLst>
                                  <p:childTnLst>
                                    <p:animMotion origin="layout" path="M 4.72222E-6 -3.33333E-6 C 0.04079 0.11366 0.08246 0.22778 0.16336 0.29723 C 0.24444 0.36667 0.36493 0.39144 0.48628 0.41667 " pathEditMode="relative" rAng="0" ptsTypes="aaA">
                                      <p:cBhvr>
                                        <p:cTn id="42" dur="2000" fill="hold"/>
                                        <p:tgtEl>
                                          <p:spTgt spid="63"/>
                                        </p:tgtEl>
                                        <p:attrNameLst>
                                          <p:attrName>ppt_x</p:attrName>
                                          <p:attrName>ppt_y</p:attrName>
                                        </p:attrNameLst>
                                      </p:cBhvr>
                                      <p:rCtr x="24300" y="20800"/>
                                    </p:animMotion>
                                  </p:childTnLst>
                                </p:cTn>
                              </p:par>
                            </p:childTnLst>
                          </p:cTn>
                        </p:par>
                        <p:par>
                          <p:cTn id="43" fill="hold">
                            <p:stCondLst>
                              <p:cond delay="2500"/>
                            </p:stCondLst>
                            <p:childTnLst>
                              <p:par>
                                <p:cTn id="44" presetID="10" presetClass="exit" presetSubtype="0" fill="hold" nodeType="afterEffect">
                                  <p:stCondLst>
                                    <p:cond delay="0"/>
                                  </p:stCondLst>
                                  <p:childTnLst>
                                    <p:animEffect transition="out" filter="fade">
                                      <p:cBhvr>
                                        <p:cTn id="45" dur="2000"/>
                                        <p:tgtEl>
                                          <p:spTgt spid="63"/>
                                        </p:tgtEl>
                                      </p:cBhvr>
                                    </p:animEffect>
                                    <p:set>
                                      <p:cBhvr>
                                        <p:cTn id="46" dur="1" fill="hold">
                                          <p:stCondLst>
                                            <p:cond delay="1999"/>
                                          </p:stCondLst>
                                        </p:cTn>
                                        <p:tgtEl>
                                          <p:spTgt spid="63"/>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70">
                                            <p:txEl>
                                              <p:pRg st="2" end="2"/>
                                            </p:txEl>
                                          </p:spTgt>
                                        </p:tgtEl>
                                        <p:attrNameLst>
                                          <p:attrName>style.visibility</p:attrName>
                                        </p:attrNameLst>
                                      </p:cBhvr>
                                      <p:to>
                                        <p:strVal val="visible"/>
                                      </p:to>
                                    </p:set>
                                    <p:animEffect transition="in" filter="fade">
                                      <p:cBhvr>
                                        <p:cTn id="51" dur="500"/>
                                        <p:tgtEl>
                                          <p:spTgt spid="70">
                                            <p:txEl>
                                              <p:pRg st="2" end="2"/>
                                            </p:txEl>
                                          </p:spTgt>
                                        </p:tgtEl>
                                      </p:cBhvr>
                                    </p:animEffect>
                                  </p:childTnLst>
                                </p:cTn>
                              </p:par>
                            </p:childTnLst>
                          </p:cTn>
                        </p:par>
                        <p:par>
                          <p:cTn id="52" fill="hold">
                            <p:stCondLst>
                              <p:cond delay="500"/>
                            </p:stCondLst>
                            <p:childTnLst>
                              <p:par>
                                <p:cTn id="53" presetID="1" presetClass="entr" presetSubtype="0" fill="hold" nodeType="afterEffect">
                                  <p:stCondLst>
                                    <p:cond delay="0"/>
                                  </p:stCondLst>
                                  <p:childTnLst>
                                    <p:set>
                                      <p:cBhvr>
                                        <p:cTn id="54" dur="1" fill="hold">
                                          <p:stCondLst>
                                            <p:cond delay="0"/>
                                          </p:stCondLst>
                                        </p:cTn>
                                        <p:tgtEl>
                                          <p:spTgt spid="71"/>
                                        </p:tgtEl>
                                        <p:attrNameLst>
                                          <p:attrName>style.visibility</p:attrName>
                                        </p:attrNameLst>
                                      </p:cBhvr>
                                      <p:to>
                                        <p:strVal val="visible"/>
                                      </p:to>
                                    </p:set>
                                  </p:childTnLst>
                                </p:cTn>
                              </p:par>
                            </p:childTnLst>
                          </p:cTn>
                        </p:par>
                        <p:par>
                          <p:cTn id="55" fill="hold">
                            <p:stCondLst>
                              <p:cond delay="500"/>
                            </p:stCondLst>
                            <p:childTnLst>
                              <p:par>
                                <p:cTn id="56" presetID="0" presetClass="path" presetSubtype="0" accel="50000" decel="50000" fill="hold" grpId="0" nodeType="afterEffect">
                                  <p:stCondLst>
                                    <p:cond delay="0"/>
                                  </p:stCondLst>
                                  <p:childTnLst>
                                    <p:animMotion origin="layout" path="M -3.33333E-6 -3.33333E-6 C 0.0382 0.11065 0.07691 0.22176 0.15243 0.28936 C 0.2283 0.35695 0.3408 0.38102 0.45417 0.40556 " pathEditMode="relative" rAng="0" ptsTypes="aaA">
                                      <p:cBhvr>
                                        <p:cTn id="57" dur="2000" fill="hold"/>
                                        <p:tgtEl>
                                          <p:spTgt spid="71"/>
                                        </p:tgtEl>
                                        <p:attrNameLst>
                                          <p:attrName>ppt_x</p:attrName>
                                          <p:attrName>ppt_y</p:attrName>
                                        </p:attrNameLst>
                                      </p:cBhvr>
                                      <p:rCtr x="22700" y="20300"/>
                                    </p:animMotion>
                                  </p:childTnLst>
                                </p:cTn>
                              </p:par>
                            </p:childTnLst>
                          </p:cTn>
                        </p:par>
                        <p:par>
                          <p:cTn id="58" fill="hold">
                            <p:stCondLst>
                              <p:cond delay="2500"/>
                            </p:stCondLst>
                            <p:childTnLst>
                              <p:par>
                                <p:cTn id="59" presetID="10" presetClass="exit" presetSubtype="0" fill="hold" grpId="1" nodeType="afterEffect">
                                  <p:stCondLst>
                                    <p:cond delay="0"/>
                                  </p:stCondLst>
                                  <p:childTnLst>
                                    <p:animEffect transition="out" filter="fade">
                                      <p:cBhvr>
                                        <p:cTn id="60" dur="2000"/>
                                        <p:tgtEl>
                                          <p:spTgt spid="71"/>
                                        </p:tgtEl>
                                      </p:cBhvr>
                                    </p:animEffect>
                                    <p:set>
                                      <p:cBhvr>
                                        <p:cTn id="61" dur="1" fill="hold">
                                          <p:stCondLst>
                                            <p:cond delay="1999"/>
                                          </p:stCondLst>
                                        </p:cTn>
                                        <p:tgtEl>
                                          <p:spTgt spid="71"/>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70">
                                            <p:txEl>
                                              <p:pRg st="3" end="3"/>
                                            </p:txEl>
                                          </p:spTgt>
                                        </p:tgtEl>
                                        <p:attrNameLst>
                                          <p:attrName>style.visibility</p:attrName>
                                        </p:attrNameLst>
                                      </p:cBhvr>
                                      <p:to>
                                        <p:strVal val="visible"/>
                                      </p:to>
                                    </p:set>
                                    <p:animEffect transition="in" filter="fade">
                                      <p:cBhvr>
                                        <p:cTn id="66" dur="500"/>
                                        <p:tgtEl>
                                          <p:spTgt spid="70">
                                            <p:txEl>
                                              <p:pRg st="3" end="3"/>
                                            </p:txEl>
                                          </p:spTgt>
                                        </p:tgtEl>
                                      </p:cBhvr>
                                    </p:animEffect>
                                  </p:childTnLst>
                                </p:cTn>
                              </p:par>
                            </p:childTnLst>
                          </p:cTn>
                        </p:par>
                        <p:par>
                          <p:cTn id="67" fill="hold">
                            <p:stCondLst>
                              <p:cond delay="500"/>
                            </p:stCondLst>
                            <p:childTnLst>
                              <p:par>
                                <p:cTn id="68" presetID="1" presetClass="entr" presetSubtype="0" fill="hold" nodeType="afterEffect">
                                  <p:stCondLst>
                                    <p:cond delay="0"/>
                                  </p:stCondLst>
                                  <p:childTnLst>
                                    <p:set>
                                      <p:cBhvr>
                                        <p:cTn id="69" dur="1" fill="hold">
                                          <p:stCondLst>
                                            <p:cond delay="0"/>
                                          </p:stCondLst>
                                        </p:cTn>
                                        <p:tgtEl>
                                          <p:spTgt spid="72"/>
                                        </p:tgtEl>
                                        <p:attrNameLst>
                                          <p:attrName>style.visibility</p:attrName>
                                        </p:attrNameLst>
                                      </p:cBhvr>
                                      <p:to>
                                        <p:strVal val="visible"/>
                                      </p:to>
                                    </p:set>
                                  </p:childTnLst>
                                </p:cTn>
                              </p:par>
                            </p:childTnLst>
                          </p:cTn>
                        </p:par>
                        <p:par>
                          <p:cTn id="70" fill="hold">
                            <p:stCondLst>
                              <p:cond delay="500"/>
                            </p:stCondLst>
                            <p:childTnLst>
                              <p:par>
                                <p:cTn id="71" presetID="0" presetClass="path" presetSubtype="0" accel="50000" decel="50000" fill="hold" grpId="0" nodeType="afterEffect">
                                  <p:stCondLst>
                                    <p:cond delay="0"/>
                                  </p:stCondLst>
                                  <p:childTnLst>
                                    <p:animMotion origin="layout" path="M 3.33333E-6 -3.33333E-6 C 0.03524 0.10764 0.07135 0.21574 0.14132 0.28148 C 0.21146 0.34723 0.3158 0.37061 0.42083 0.39445 " pathEditMode="relative" rAng="0" ptsTypes="aaA">
                                      <p:cBhvr>
                                        <p:cTn id="72" dur="2000" fill="hold"/>
                                        <p:tgtEl>
                                          <p:spTgt spid="72"/>
                                        </p:tgtEl>
                                        <p:attrNameLst>
                                          <p:attrName>ppt_x</p:attrName>
                                          <p:attrName>ppt_y</p:attrName>
                                        </p:attrNameLst>
                                      </p:cBhvr>
                                      <p:rCtr x="21000" y="19700"/>
                                    </p:animMotion>
                                  </p:childTnLst>
                                </p:cTn>
                              </p:par>
                            </p:childTnLst>
                          </p:cTn>
                        </p:par>
                        <p:par>
                          <p:cTn id="73" fill="hold">
                            <p:stCondLst>
                              <p:cond delay="2500"/>
                            </p:stCondLst>
                            <p:childTnLst>
                              <p:par>
                                <p:cTn id="74" presetID="10" presetClass="exit" presetSubtype="0" fill="hold" grpId="1" nodeType="afterEffect">
                                  <p:stCondLst>
                                    <p:cond delay="0"/>
                                  </p:stCondLst>
                                  <p:childTnLst>
                                    <p:animEffect transition="out" filter="fade">
                                      <p:cBhvr>
                                        <p:cTn id="75" dur="2000"/>
                                        <p:tgtEl>
                                          <p:spTgt spid="72"/>
                                        </p:tgtEl>
                                      </p:cBhvr>
                                    </p:animEffect>
                                    <p:set>
                                      <p:cBhvr>
                                        <p:cTn id="76" dur="1" fill="hold">
                                          <p:stCondLst>
                                            <p:cond delay="1999"/>
                                          </p:stCondLst>
                                        </p:cTn>
                                        <p:tgtEl>
                                          <p:spTgt spid="72"/>
                                        </p:tgtEl>
                                        <p:attrNameLst>
                                          <p:attrName>style.visibility</p:attrName>
                                        </p:attrNameLst>
                                      </p:cBhvr>
                                      <p:to>
                                        <p:strVal val="hidden"/>
                                      </p:to>
                                    </p:se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70">
                                            <p:txEl>
                                              <p:pRg st="4" end="4"/>
                                            </p:txEl>
                                          </p:spTgt>
                                        </p:tgtEl>
                                        <p:attrNameLst>
                                          <p:attrName>style.visibility</p:attrName>
                                        </p:attrNameLst>
                                      </p:cBhvr>
                                      <p:to>
                                        <p:strVal val="visible"/>
                                      </p:to>
                                    </p:set>
                                    <p:animEffect transition="in" filter="fade">
                                      <p:cBhvr>
                                        <p:cTn id="81" dur="500"/>
                                        <p:tgtEl>
                                          <p:spTgt spid="70">
                                            <p:txEl>
                                              <p:pRg st="4" end="4"/>
                                            </p:txEl>
                                          </p:spTgt>
                                        </p:tgtEl>
                                      </p:cBhvr>
                                    </p:animEffect>
                                  </p:childTnLst>
                                </p:cTn>
                              </p:par>
                            </p:childTnLst>
                          </p:cTn>
                        </p:par>
                        <p:par>
                          <p:cTn id="82" fill="hold">
                            <p:stCondLst>
                              <p:cond delay="500"/>
                            </p:stCondLst>
                            <p:childTnLst>
                              <p:par>
                                <p:cTn id="83" presetID="1" presetClass="entr" presetSubtype="0" fill="hold" grpId="2" nodeType="afterEffect">
                                  <p:stCondLst>
                                    <p:cond delay="0"/>
                                  </p:stCondLst>
                                  <p:childTnLst>
                                    <p:set>
                                      <p:cBhvr>
                                        <p:cTn id="84" dur="1" fill="hold">
                                          <p:stCondLst>
                                            <p:cond delay="0"/>
                                          </p:stCondLst>
                                        </p:cTn>
                                        <p:tgtEl>
                                          <p:spTgt spid="73"/>
                                        </p:tgtEl>
                                        <p:attrNameLst>
                                          <p:attrName>style.visibility</p:attrName>
                                        </p:attrNameLst>
                                      </p:cBhvr>
                                      <p:to>
                                        <p:strVal val="visible"/>
                                      </p:to>
                                    </p:set>
                                  </p:childTnLst>
                                </p:cTn>
                              </p:par>
                            </p:childTnLst>
                          </p:cTn>
                        </p:par>
                        <p:par>
                          <p:cTn id="85" fill="hold">
                            <p:stCondLst>
                              <p:cond delay="500"/>
                            </p:stCondLst>
                            <p:childTnLst>
                              <p:par>
                                <p:cTn id="86" presetID="0" presetClass="path" presetSubtype="0" accel="50000" decel="50000" fill="hold" grpId="0" nodeType="afterEffect">
                                  <p:stCondLst>
                                    <p:cond delay="0"/>
                                  </p:stCondLst>
                                  <p:childTnLst>
                                    <p:animMotion origin="layout" path="M -1.88925E-6 1.11111E-6 C 0.01043 0.1081 0.02085 0.21736 0.04183 0.28356 C 0.06267 0.34977 0.09407 0.37315 0.12547 0.39745 " pathEditMode="relative" rAng="0" ptsTypes="aaA">
                                      <p:cBhvr>
                                        <p:cTn id="87" dur="2000" fill="hold"/>
                                        <p:tgtEl>
                                          <p:spTgt spid="73"/>
                                        </p:tgtEl>
                                        <p:attrNameLst>
                                          <p:attrName>ppt_x</p:attrName>
                                          <p:attrName>ppt_y</p:attrName>
                                        </p:attrNameLst>
                                      </p:cBhvr>
                                      <p:rCtr x="6267" y="19861"/>
                                    </p:animMotion>
                                  </p:childTnLst>
                                </p:cTn>
                              </p:par>
                            </p:childTnLst>
                          </p:cTn>
                        </p:par>
                        <p:par>
                          <p:cTn id="88" fill="hold">
                            <p:stCondLst>
                              <p:cond delay="2500"/>
                            </p:stCondLst>
                            <p:childTnLst>
                              <p:par>
                                <p:cTn id="89" presetID="10" presetClass="exit" presetSubtype="0" fill="hold" grpId="1" nodeType="afterEffect">
                                  <p:stCondLst>
                                    <p:cond delay="0"/>
                                  </p:stCondLst>
                                  <p:childTnLst>
                                    <p:animEffect transition="out" filter="fade">
                                      <p:cBhvr>
                                        <p:cTn id="90" dur="2000"/>
                                        <p:tgtEl>
                                          <p:spTgt spid="73"/>
                                        </p:tgtEl>
                                      </p:cBhvr>
                                    </p:animEffect>
                                    <p:set>
                                      <p:cBhvr>
                                        <p:cTn id="91" dur="1" fill="hold">
                                          <p:stCondLst>
                                            <p:cond delay="1999"/>
                                          </p:stCondLst>
                                        </p:cTn>
                                        <p:tgtEl>
                                          <p:spTgt spid="73"/>
                                        </p:tgtEl>
                                        <p:attrNameLst>
                                          <p:attrName>style.visibility</p:attrName>
                                        </p:attrNameLst>
                                      </p:cBhvr>
                                      <p:to>
                                        <p:strVal val="hidden"/>
                                      </p:to>
                                    </p:se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70">
                                            <p:txEl>
                                              <p:pRg st="5" end="5"/>
                                            </p:txEl>
                                          </p:spTgt>
                                        </p:tgtEl>
                                        <p:attrNameLst>
                                          <p:attrName>style.visibility</p:attrName>
                                        </p:attrNameLst>
                                      </p:cBhvr>
                                      <p:to>
                                        <p:strVal val="visible"/>
                                      </p:to>
                                    </p:set>
                                    <p:animEffect transition="in" filter="fade">
                                      <p:cBhvr>
                                        <p:cTn id="96" dur="500"/>
                                        <p:tgtEl>
                                          <p:spTgt spid="70">
                                            <p:txEl>
                                              <p:pRg st="5" end="5"/>
                                            </p:txEl>
                                          </p:spTgt>
                                        </p:tgtEl>
                                      </p:cBhvr>
                                    </p:animEffect>
                                  </p:childTnLst>
                                </p:cTn>
                              </p:par>
                              <p:par>
                                <p:cTn id="97" presetID="10" presetClass="entr" presetSubtype="0" fill="hold" nodeType="withEffect">
                                  <p:stCondLst>
                                    <p:cond delay="0"/>
                                  </p:stCondLst>
                                  <p:childTnLst>
                                    <p:set>
                                      <p:cBhvr>
                                        <p:cTn id="98" dur="1" fill="hold">
                                          <p:stCondLst>
                                            <p:cond delay="0"/>
                                          </p:stCondLst>
                                        </p:cTn>
                                        <p:tgtEl>
                                          <p:spTgt spid="70">
                                            <p:txEl>
                                              <p:pRg st="6" end="6"/>
                                            </p:txEl>
                                          </p:spTgt>
                                        </p:tgtEl>
                                        <p:attrNameLst>
                                          <p:attrName>style.visibility</p:attrName>
                                        </p:attrNameLst>
                                      </p:cBhvr>
                                      <p:to>
                                        <p:strVal val="visible"/>
                                      </p:to>
                                    </p:set>
                                    <p:animEffect transition="in" filter="fade">
                                      <p:cBhvr>
                                        <p:cTn id="99" dur="500"/>
                                        <p:tgtEl>
                                          <p:spTgt spid="70">
                                            <p:txEl>
                                              <p:pRg st="6" end="6"/>
                                            </p:txEl>
                                          </p:spTgt>
                                        </p:tgtEl>
                                      </p:cBhvr>
                                    </p:animEffect>
                                  </p:childTnLst>
                                </p:cTn>
                              </p:par>
                            </p:childTnLst>
                          </p:cTn>
                        </p:par>
                        <p:par>
                          <p:cTn id="100" fill="hold">
                            <p:stCondLst>
                              <p:cond delay="500"/>
                            </p:stCondLst>
                            <p:childTnLst>
                              <p:par>
                                <p:cTn id="101" presetID="10" presetClass="entr" presetSubtype="0" fill="hold" grpId="0" nodeType="afterEffect">
                                  <p:stCondLst>
                                    <p:cond delay="0"/>
                                  </p:stCondLst>
                                  <p:childTnLst>
                                    <p:set>
                                      <p:cBhvr>
                                        <p:cTn id="102" dur="1" fill="hold">
                                          <p:stCondLst>
                                            <p:cond delay="0"/>
                                          </p:stCondLst>
                                        </p:cTn>
                                        <p:tgtEl>
                                          <p:spTgt spid="75"/>
                                        </p:tgtEl>
                                        <p:attrNameLst>
                                          <p:attrName>style.visibility</p:attrName>
                                        </p:attrNameLst>
                                      </p:cBhvr>
                                      <p:to>
                                        <p:strVal val="visible"/>
                                      </p:to>
                                    </p:set>
                                    <p:animEffect transition="in" filter="fade">
                                      <p:cBhvr>
                                        <p:cTn id="103" dur="750"/>
                                        <p:tgtEl>
                                          <p:spTgt spid="75"/>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grpId="0" nodeType="clickEffect">
                                  <p:stCondLst>
                                    <p:cond delay="0"/>
                                  </p:stCondLst>
                                  <p:childTnLst>
                                    <p:set>
                                      <p:cBhvr>
                                        <p:cTn id="107" dur="1" fill="hold">
                                          <p:stCondLst>
                                            <p:cond delay="0"/>
                                          </p:stCondLst>
                                        </p:cTn>
                                        <p:tgtEl>
                                          <p:spTgt spid="77"/>
                                        </p:tgtEl>
                                        <p:attrNameLst>
                                          <p:attrName>style.visibility</p:attrName>
                                        </p:attrNameLst>
                                      </p:cBhvr>
                                      <p:to>
                                        <p:strVal val="visible"/>
                                      </p:to>
                                    </p:set>
                                    <p:animEffect transition="in" filter="fade">
                                      <p:cBhvr>
                                        <p:cTn id="108" dur="500"/>
                                        <p:tgtEl>
                                          <p:spTgt spid="77"/>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grpId="0" nodeType="clickEffect">
                                  <p:stCondLst>
                                    <p:cond delay="0"/>
                                  </p:stCondLst>
                                  <p:childTnLst>
                                    <p:set>
                                      <p:cBhvr>
                                        <p:cTn id="112" dur="1" fill="hold">
                                          <p:stCondLst>
                                            <p:cond delay="0"/>
                                          </p:stCondLst>
                                        </p:cTn>
                                        <p:tgtEl>
                                          <p:spTgt spid="78"/>
                                        </p:tgtEl>
                                        <p:attrNameLst>
                                          <p:attrName>style.visibility</p:attrName>
                                        </p:attrNameLst>
                                      </p:cBhvr>
                                      <p:to>
                                        <p:strVal val="visible"/>
                                      </p:to>
                                    </p:set>
                                    <p:animEffect transition="in" filter="fade">
                                      <p:cBhvr>
                                        <p:cTn id="113"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5" grpId="0" animBg="1"/>
      <p:bldP spid="63" grpId="0" animBg="1"/>
      <p:bldP spid="71" grpId="0" animBg="1"/>
      <p:bldP spid="71" grpId="1" animBg="1"/>
      <p:bldP spid="72" grpId="0" animBg="1"/>
      <p:bldP spid="72" grpId="1" animBg="1"/>
      <p:bldP spid="73" grpId="0" animBg="1"/>
      <p:bldP spid="73" grpId="1" animBg="1"/>
      <p:bldP spid="73" grpId="2" animBg="1"/>
      <p:bldP spid="75" grpId="0" animBg="1"/>
      <p:bldP spid="77" grpId="0" animBg="1"/>
      <p:bldP spid="78" grpId="0"/>
      <p:bldP spid="3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nvSpPr>
        <p:spPr>
          <a:xfrm>
            <a:off x="519112" y="1446212"/>
            <a:ext cx="4521517" cy="4531677"/>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b" anchorCtr="0" compatLnSpc="1">
            <a:prstTxWarp prst="textNoShape">
              <a:avLst/>
            </a:prstTxWarp>
          </a:bodyPr>
          <a:lstStyle/>
          <a:p>
            <a:pPr defTabSz="914061" fontAlgn="base">
              <a:spcBef>
                <a:spcPct val="0"/>
              </a:spcBef>
              <a:spcAft>
                <a:spcPct val="0"/>
              </a:spcAft>
            </a:pPr>
            <a:endParaRPr lang="en-US" sz="1500" b="1" dirty="0">
              <a:solidFill>
                <a:srgbClr val="595959">
                  <a:alpha val="99000"/>
                </a:srgbClr>
              </a:solidFill>
            </a:endParaRPr>
          </a:p>
        </p:txBody>
      </p:sp>
      <p:sp>
        <p:nvSpPr>
          <p:cNvPr id="2" name="Title 1"/>
          <p:cNvSpPr>
            <a:spLocks noGrp="1"/>
          </p:cNvSpPr>
          <p:nvPr>
            <p:ph type="title"/>
          </p:nvPr>
        </p:nvSpPr>
        <p:spPr/>
        <p:txBody>
          <a:bodyPr/>
          <a:lstStyle/>
          <a:p>
            <a:r>
              <a:rPr lang="en-US" smtClean="0"/>
              <a:t>Page Blob – Random Read/Write</a:t>
            </a:r>
            <a:endParaRPr lang="en-US" dirty="0"/>
          </a:p>
        </p:txBody>
      </p:sp>
      <p:sp>
        <p:nvSpPr>
          <p:cNvPr id="40" name="Content Placeholder 2"/>
          <p:cNvSpPr txBox="1">
            <a:spLocks/>
          </p:cNvSpPr>
          <p:nvPr/>
        </p:nvSpPr>
        <p:spPr>
          <a:xfrm>
            <a:off x="5445126" y="1498600"/>
            <a:ext cx="5829537" cy="4902200"/>
          </a:xfrm>
          <a:prstGeom prst="rect">
            <a:avLst/>
          </a:prstGeom>
        </p:spPr>
        <p:txBody>
          <a:bodyPr vert="horz" wrap="square" lIns="0" tIns="0" rIns="0" bIns="0" rtlCol="0">
            <a:no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3175" indent="0" defTabSz="914363">
              <a:lnSpc>
                <a:spcPct val="110000"/>
              </a:lnSpc>
              <a:spcBef>
                <a:spcPts val="0"/>
              </a:spcBef>
              <a:buSzPct val="80000"/>
              <a:buNone/>
            </a:pPr>
            <a:r>
              <a:rPr lang="en-US" sz="4000" spc="-100" dirty="0">
                <a:solidFill>
                  <a:schemeClr val="accent2">
                    <a:alpha val="99000"/>
                  </a:schemeClr>
                </a:solidFill>
                <a:latin typeface="Segoe UI Light" pitchFamily="34" charset="0"/>
              </a:rPr>
              <a:t>Create </a:t>
            </a:r>
            <a:r>
              <a:rPr lang="en-US" sz="4000" spc="-100" dirty="0" err="1">
                <a:solidFill>
                  <a:schemeClr val="accent2">
                    <a:alpha val="99000"/>
                  </a:schemeClr>
                </a:solidFill>
                <a:latin typeface="Segoe UI Light" pitchFamily="34" charset="0"/>
              </a:rPr>
              <a:t>MyBlob</a:t>
            </a:r>
            <a:endParaRPr lang="en-US" sz="4000" spc="-100" dirty="0">
              <a:solidFill>
                <a:schemeClr val="accent2">
                  <a:alpha val="99000"/>
                </a:schemeClr>
              </a:solidFill>
              <a:latin typeface="Segoe UI Light" pitchFamily="34" charset="0"/>
            </a:endParaRPr>
          </a:p>
          <a:p>
            <a:pPr marL="533306" lvl="1" indent="0">
              <a:spcBef>
                <a:spcPts val="0"/>
              </a:spcBef>
              <a:buNone/>
            </a:pPr>
            <a:r>
              <a:rPr lang="en-US" sz="1600" dirty="0" smtClean="0">
                <a:solidFill>
                  <a:srgbClr val="595959">
                    <a:alpha val="99000"/>
                  </a:srgbClr>
                </a:solidFill>
              </a:rPr>
              <a:t>Specify Blob Size = 10 </a:t>
            </a:r>
            <a:r>
              <a:rPr lang="en-US" sz="1600" dirty="0" err="1" smtClean="0">
                <a:solidFill>
                  <a:srgbClr val="595959">
                    <a:alpha val="99000"/>
                  </a:srgbClr>
                </a:solidFill>
              </a:rPr>
              <a:t>Gbytes</a:t>
            </a:r>
            <a:endParaRPr lang="en-US" sz="1600" dirty="0" smtClean="0">
              <a:solidFill>
                <a:srgbClr val="595959">
                  <a:alpha val="99000"/>
                </a:srgbClr>
              </a:solidFill>
            </a:endParaRPr>
          </a:p>
          <a:p>
            <a:pPr marL="533306" lvl="1" indent="0">
              <a:buNone/>
            </a:pPr>
            <a:r>
              <a:rPr lang="en-US" sz="1600" dirty="0" smtClean="0">
                <a:solidFill>
                  <a:srgbClr val="595959">
                    <a:alpha val="99000"/>
                  </a:srgbClr>
                </a:solidFill>
              </a:rPr>
              <a:t>Sparse storage - Only charged for pages with data stored in them</a:t>
            </a:r>
          </a:p>
          <a:p>
            <a:pPr marL="0" indent="0">
              <a:buNone/>
            </a:pPr>
            <a:r>
              <a:rPr lang="en-US" sz="1800" dirty="0" smtClean="0">
                <a:solidFill>
                  <a:srgbClr val="595959">
                    <a:alpha val="99000"/>
                  </a:srgbClr>
                </a:solidFill>
              </a:rPr>
              <a:t>Fixed Page Size = 512 bytes</a:t>
            </a:r>
          </a:p>
          <a:p>
            <a:pPr marL="0" indent="0">
              <a:buNone/>
            </a:pPr>
            <a:r>
              <a:rPr lang="en-US" sz="1800" dirty="0" smtClean="0">
                <a:solidFill>
                  <a:srgbClr val="595959">
                    <a:alpha val="99000"/>
                  </a:srgbClr>
                </a:solidFill>
              </a:rPr>
              <a:t>Random Access Operations</a:t>
            </a:r>
          </a:p>
          <a:p>
            <a:pPr marL="533306" lvl="1" indent="0">
              <a:buNone/>
            </a:pPr>
            <a:r>
              <a:rPr lang="en-US" sz="1600" b="1" dirty="0" err="1" smtClean="0">
                <a:solidFill>
                  <a:srgbClr val="595959">
                    <a:alpha val="99000"/>
                  </a:srgbClr>
                </a:solidFill>
              </a:rPr>
              <a:t>PutPage</a:t>
            </a:r>
            <a:r>
              <a:rPr lang="en-US" sz="1600" dirty="0" smtClean="0">
                <a:solidFill>
                  <a:srgbClr val="595959">
                    <a:alpha val="99000"/>
                  </a:srgbClr>
                </a:solidFill>
              </a:rPr>
              <a:t>[512, 2048)</a:t>
            </a:r>
          </a:p>
          <a:p>
            <a:pPr marL="533306" lvl="1" indent="0">
              <a:buNone/>
            </a:pPr>
            <a:r>
              <a:rPr lang="en-US" sz="1600" b="1" dirty="0" err="1" smtClean="0">
                <a:solidFill>
                  <a:srgbClr val="595959">
                    <a:alpha val="99000"/>
                  </a:srgbClr>
                </a:solidFill>
              </a:rPr>
              <a:t>PutPage</a:t>
            </a:r>
            <a:r>
              <a:rPr lang="en-US" sz="1600" dirty="0" smtClean="0">
                <a:solidFill>
                  <a:srgbClr val="595959">
                    <a:alpha val="99000"/>
                  </a:srgbClr>
                </a:solidFill>
              </a:rPr>
              <a:t>[0, 1024)</a:t>
            </a:r>
          </a:p>
          <a:p>
            <a:pPr marL="533306" lvl="1" indent="0">
              <a:buNone/>
            </a:pPr>
            <a:r>
              <a:rPr lang="en-US" sz="1600" b="1" dirty="0" err="1" smtClean="0">
                <a:solidFill>
                  <a:srgbClr val="595959">
                    <a:alpha val="99000"/>
                  </a:srgbClr>
                </a:solidFill>
              </a:rPr>
              <a:t>ClearPage</a:t>
            </a:r>
            <a:r>
              <a:rPr lang="en-US" sz="1600" dirty="0" smtClean="0">
                <a:solidFill>
                  <a:srgbClr val="595959">
                    <a:alpha val="99000"/>
                  </a:srgbClr>
                </a:solidFill>
              </a:rPr>
              <a:t>[512, 1536)</a:t>
            </a:r>
          </a:p>
          <a:p>
            <a:pPr marL="533306" lvl="1" indent="0">
              <a:buNone/>
            </a:pPr>
            <a:r>
              <a:rPr lang="en-US" sz="1600" b="1" dirty="0" err="1" smtClean="0">
                <a:solidFill>
                  <a:srgbClr val="595959">
                    <a:alpha val="99000"/>
                  </a:srgbClr>
                </a:solidFill>
              </a:rPr>
              <a:t>PutPage</a:t>
            </a:r>
            <a:r>
              <a:rPr lang="en-US" sz="1600" dirty="0" smtClean="0">
                <a:solidFill>
                  <a:srgbClr val="595959">
                    <a:alpha val="99000"/>
                  </a:srgbClr>
                </a:solidFill>
              </a:rPr>
              <a:t>[2048,2560)</a:t>
            </a:r>
          </a:p>
          <a:p>
            <a:pPr marL="0" indent="0">
              <a:buNone/>
            </a:pPr>
            <a:r>
              <a:rPr lang="en-US" sz="1800" b="1" dirty="0" err="1" smtClean="0">
                <a:solidFill>
                  <a:srgbClr val="595959">
                    <a:alpha val="99000"/>
                  </a:srgbClr>
                </a:solidFill>
              </a:rPr>
              <a:t>GetPageRange</a:t>
            </a:r>
            <a:r>
              <a:rPr lang="en-US" sz="1800" dirty="0" smtClean="0">
                <a:solidFill>
                  <a:srgbClr val="595959">
                    <a:alpha val="99000"/>
                  </a:srgbClr>
                </a:solidFill>
              </a:rPr>
              <a:t>[0, 4096) returns valid data ranges:</a:t>
            </a:r>
          </a:p>
          <a:p>
            <a:pPr marL="533306" lvl="1" indent="0">
              <a:buNone/>
            </a:pPr>
            <a:r>
              <a:rPr lang="en-US" sz="1600" dirty="0" smtClean="0">
                <a:solidFill>
                  <a:srgbClr val="595959">
                    <a:alpha val="99000"/>
                  </a:srgbClr>
                </a:solidFill>
              </a:rPr>
              <a:t>[0,512) , [1536,2560)</a:t>
            </a:r>
          </a:p>
          <a:p>
            <a:pPr marL="0" indent="0">
              <a:buNone/>
            </a:pPr>
            <a:r>
              <a:rPr lang="en-US" sz="1800" b="1" dirty="0" err="1" smtClean="0">
                <a:solidFill>
                  <a:srgbClr val="595959">
                    <a:alpha val="99000"/>
                  </a:srgbClr>
                </a:solidFill>
              </a:rPr>
              <a:t>GetBlob</a:t>
            </a:r>
            <a:r>
              <a:rPr lang="en-US" sz="1800" dirty="0" smtClean="0">
                <a:solidFill>
                  <a:srgbClr val="595959">
                    <a:alpha val="99000"/>
                  </a:srgbClr>
                </a:solidFill>
              </a:rPr>
              <a:t>[1000, 2048) returns</a:t>
            </a:r>
          </a:p>
          <a:p>
            <a:pPr marL="533306" lvl="1" indent="0">
              <a:buNone/>
            </a:pPr>
            <a:r>
              <a:rPr lang="en-US" sz="1600" dirty="0" smtClean="0">
                <a:solidFill>
                  <a:srgbClr val="595959">
                    <a:alpha val="99000"/>
                  </a:srgbClr>
                </a:solidFill>
              </a:rPr>
              <a:t>All 0 for first 536 bytes</a:t>
            </a:r>
          </a:p>
          <a:p>
            <a:pPr marL="533306" lvl="1" indent="0">
              <a:buNone/>
            </a:pPr>
            <a:r>
              <a:rPr lang="en-US" sz="1600" dirty="0" smtClean="0">
                <a:solidFill>
                  <a:srgbClr val="595959">
                    <a:alpha val="99000"/>
                  </a:srgbClr>
                </a:solidFill>
              </a:rPr>
              <a:t>Next 512 bytes are data stored in [1536,2048)</a:t>
            </a:r>
          </a:p>
        </p:txBody>
      </p:sp>
      <p:sp>
        <p:nvSpPr>
          <p:cNvPr id="41" name="TextBox 40"/>
          <p:cNvSpPr txBox="1"/>
          <p:nvPr/>
        </p:nvSpPr>
        <p:spPr>
          <a:xfrm>
            <a:off x="1857455" y="1766872"/>
            <a:ext cx="268018" cy="276997"/>
          </a:xfrm>
          <a:prstGeom prst="rect">
            <a:avLst/>
          </a:prstGeom>
          <a:noFill/>
          <a:effectLst/>
        </p:spPr>
        <p:txBody>
          <a:bodyPr vert="horz" wrap="none" lIns="91436" tIns="45719" rIns="91440" bIns="45719" rtlCol="0">
            <a:spAutoFit/>
          </a:bodyPr>
          <a:lstStyle/>
          <a:p>
            <a:pPr algn="r"/>
            <a:r>
              <a:rPr lang="en-US" sz="1200" dirty="0">
                <a:solidFill>
                  <a:srgbClr val="595959">
                    <a:alpha val="99000"/>
                  </a:srgbClr>
                </a:solidFill>
              </a:rPr>
              <a:t>0</a:t>
            </a:r>
          </a:p>
        </p:txBody>
      </p:sp>
      <p:sp>
        <p:nvSpPr>
          <p:cNvPr id="43" name="Rectangle 42"/>
          <p:cNvSpPr/>
          <p:nvPr/>
        </p:nvSpPr>
        <p:spPr>
          <a:xfrm>
            <a:off x="1596827" y="5431651"/>
            <a:ext cx="587012" cy="276997"/>
          </a:xfrm>
          <a:prstGeom prst="rect">
            <a:avLst/>
          </a:prstGeom>
        </p:spPr>
        <p:txBody>
          <a:bodyPr wrap="none" lIns="91436" tIns="45719" rIns="91436" bIns="45719">
            <a:spAutoFit/>
          </a:bodyPr>
          <a:lstStyle/>
          <a:p>
            <a:pPr algn="r"/>
            <a:r>
              <a:rPr lang="en-US" sz="1200" dirty="0">
                <a:solidFill>
                  <a:srgbClr val="595959">
                    <a:alpha val="99000"/>
                  </a:srgbClr>
                </a:solidFill>
              </a:rPr>
              <a:t>10 GB</a:t>
            </a:r>
            <a:endParaRPr lang="en-US" sz="1200" baseline="30000" dirty="0">
              <a:solidFill>
                <a:srgbClr val="595959">
                  <a:alpha val="99000"/>
                </a:srgbClr>
              </a:solidFill>
            </a:endParaRPr>
          </a:p>
        </p:txBody>
      </p:sp>
      <p:sp>
        <p:nvSpPr>
          <p:cNvPr id="47" name="Rectangle 46"/>
          <p:cNvSpPr/>
          <p:nvPr/>
        </p:nvSpPr>
        <p:spPr>
          <a:xfrm rot="5400000">
            <a:off x="1102590" y="3003549"/>
            <a:ext cx="3657600" cy="1447800"/>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914061"/>
            <a:endParaRPr lang="en-US" dirty="0">
              <a:solidFill>
                <a:srgbClr val="FFFFFF">
                  <a:alpha val="99000"/>
                </a:srgbClr>
              </a:solidFill>
            </a:endParaRPr>
          </a:p>
        </p:txBody>
      </p:sp>
      <p:cxnSp>
        <p:nvCxnSpPr>
          <p:cNvPr id="49" name="Straight Connector 48"/>
          <p:cNvCxnSpPr/>
          <p:nvPr/>
        </p:nvCxnSpPr>
        <p:spPr>
          <a:xfrm rot="5400000">
            <a:off x="1080280" y="4527551"/>
            <a:ext cx="1753393" cy="794"/>
          </a:xfrm>
          <a:prstGeom prst="line">
            <a:avLst/>
          </a:prstGeom>
          <a:ln w="50800" cap="rnd">
            <a:solidFill>
              <a:srgbClr val="595959"/>
            </a:solidFill>
            <a:prstDash val="sysDot"/>
          </a:ln>
          <a:effectLst/>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1659982" y="2078850"/>
            <a:ext cx="465491" cy="307754"/>
          </a:xfrm>
          <a:prstGeom prst="rect">
            <a:avLst/>
          </a:prstGeom>
        </p:spPr>
        <p:txBody>
          <a:bodyPr wrap="none" lIns="121899" tIns="60949" rIns="91440" bIns="60949">
            <a:spAutoFit/>
          </a:bodyPr>
          <a:lstStyle/>
          <a:p>
            <a:pPr algn="r"/>
            <a:r>
              <a:rPr lang="en-US" sz="1200" dirty="0">
                <a:solidFill>
                  <a:srgbClr val="595959">
                    <a:alpha val="99000"/>
                  </a:srgbClr>
                </a:solidFill>
              </a:rPr>
              <a:t>512</a:t>
            </a:r>
          </a:p>
        </p:txBody>
      </p:sp>
      <p:sp>
        <p:nvSpPr>
          <p:cNvPr id="53" name="Rectangle 52"/>
          <p:cNvSpPr/>
          <p:nvPr/>
        </p:nvSpPr>
        <p:spPr>
          <a:xfrm>
            <a:off x="1576626" y="2383650"/>
            <a:ext cx="548847" cy="307754"/>
          </a:xfrm>
          <a:prstGeom prst="rect">
            <a:avLst/>
          </a:prstGeom>
        </p:spPr>
        <p:txBody>
          <a:bodyPr wrap="none" lIns="121899" tIns="60949" rIns="91440" bIns="60949">
            <a:spAutoFit/>
          </a:bodyPr>
          <a:lstStyle/>
          <a:p>
            <a:pPr algn="r"/>
            <a:r>
              <a:rPr lang="en-US" sz="1200" dirty="0">
                <a:solidFill>
                  <a:srgbClr val="595959">
                    <a:alpha val="99000"/>
                  </a:srgbClr>
                </a:solidFill>
              </a:rPr>
              <a:t>1024</a:t>
            </a:r>
          </a:p>
        </p:txBody>
      </p:sp>
      <p:cxnSp>
        <p:nvCxnSpPr>
          <p:cNvPr id="55" name="Straight Connector 54"/>
          <p:cNvCxnSpPr/>
          <p:nvPr/>
        </p:nvCxnSpPr>
        <p:spPr>
          <a:xfrm>
            <a:off x="2207491" y="2203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2207491" y="43370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2207491" y="46418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2207491" y="2506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2207491" y="28114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2207491" y="31162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2207491" y="34210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2207491" y="37258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2207491" y="4030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2207491" y="49466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2207491" y="5251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1576626" y="26840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rPr>
              <a:t>1536</a:t>
            </a:r>
          </a:p>
        </p:txBody>
      </p:sp>
      <p:sp>
        <p:nvSpPr>
          <p:cNvPr id="77" name="Rectangle 76"/>
          <p:cNvSpPr/>
          <p:nvPr/>
        </p:nvSpPr>
        <p:spPr>
          <a:xfrm>
            <a:off x="1576626" y="29888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rPr>
              <a:t>2048</a:t>
            </a:r>
          </a:p>
        </p:txBody>
      </p:sp>
      <p:sp>
        <p:nvSpPr>
          <p:cNvPr id="78" name="Rectangle 77"/>
          <p:cNvSpPr/>
          <p:nvPr/>
        </p:nvSpPr>
        <p:spPr>
          <a:xfrm>
            <a:off x="1576626" y="3293694"/>
            <a:ext cx="548847" cy="307754"/>
          </a:xfrm>
          <a:prstGeom prst="rect">
            <a:avLst/>
          </a:prstGeom>
        </p:spPr>
        <p:txBody>
          <a:bodyPr wrap="none" lIns="121899" tIns="60949" rIns="91440" bIns="60949">
            <a:spAutoFit/>
          </a:bodyPr>
          <a:lstStyle/>
          <a:p>
            <a:pPr algn="r"/>
            <a:r>
              <a:rPr lang="en-US" sz="1200" dirty="0">
                <a:solidFill>
                  <a:srgbClr val="595959">
                    <a:alpha val="99000"/>
                  </a:srgbClr>
                </a:solidFill>
              </a:rPr>
              <a:t>2560</a:t>
            </a:r>
          </a:p>
        </p:txBody>
      </p:sp>
      <p:grpSp>
        <p:nvGrpSpPr>
          <p:cNvPr id="87" name="Group 103"/>
          <p:cNvGrpSpPr/>
          <p:nvPr/>
        </p:nvGrpSpPr>
        <p:grpSpPr>
          <a:xfrm>
            <a:off x="3807691" y="1898649"/>
            <a:ext cx="152400" cy="1524000"/>
            <a:chOff x="3505200" y="1828800"/>
            <a:chExt cx="152400" cy="1524000"/>
          </a:xfrm>
          <a:effectLst/>
        </p:grpSpPr>
        <p:sp>
          <p:nvSpPr>
            <p:cNvPr id="88" name="Right Brace 87"/>
            <p:cNvSpPr/>
            <p:nvPr/>
          </p:nvSpPr>
          <p:spPr>
            <a:xfrm>
              <a:off x="3505200" y="1828800"/>
              <a:ext cx="152400" cy="3048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sp>
          <p:nvSpPr>
            <p:cNvPr id="89" name="Right Brace 88"/>
            <p:cNvSpPr/>
            <p:nvPr/>
          </p:nvSpPr>
          <p:spPr>
            <a:xfrm>
              <a:off x="3505200" y="2743200"/>
              <a:ext cx="152400" cy="6096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a:endParaRPr lang="en-US" dirty="0"/>
            </a:p>
          </p:txBody>
        </p:sp>
      </p:grpSp>
      <p:sp>
        <p:nvSpPr>
          <p:cNvPr id="90" name="Right Brace 89"/>
          <p:cNvSpPr/>
          <p:nvPr/>
        </p:nvSpPr>
        <p:spPr>
          <a:xfrm>
            <a:off x="3807691" y="2425699"/>
            <a:ext cx="152400" cy="692151"/>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lIns="91436" tIns="45719" rIns="91436" bIns="45719" rtlCol="0" anchor="ctr"/>
          <a:lstStyle/>
          <a:p>
            <a:pPr algn="ctr"/>
            <a:endParaRPr lang="en-US" dirty="0"/>
          </a:p>
        </p:txBody>
      </p:sp>
      <p:sp>
        <p:nvSpPr>
          <p:cNvPr id="6" name="Rectangle 5"/>
          <p:cNvSpPr/>
          <p:nvPr/>
        </p:nvSpPr>
        <p:spPr>
          <a:xfrm rot="5400000">
            <a:off x="1434691" y="3499110"/>
            <a:ext cx="3045962" cy="461665"/>
          </a:xfrm>
          <a:prstGeom prst="rect">
            <a:avLst/>
          </a:prstGeom>
        </p:spPr>
        <p:txBody>
          <a:bodyPr wrap="none">
            <a:spAutoFit/>
          </a:bodyPr>
          <a:lstStyle/>
          <a:p>
            <a:pPr lvl="0" algn="ctr" defTabSz="914061"/>
            <a:r>
              <a:rPr lang="en-US" dirty="0">
                <a:solidFill>
                  <a:srgbClr val="FFFFFF">
                    <a:alpha val="99000"/>
                  </a:srgbClr>
                </a:solidFill>
              </a:rPr>
              <a:t>10 GB Address Space</a:t>
            </a:r>
          </a:p>
        </p:txBody>
      </p:sp>
      <p:sp>
        <p:nvSpPr>
          <p:cNvPr id="79" name="Rectangle 78"/>
          <p:cNvSpPr/>
          <p:nvPr/>
        </p:nvSpPr>
        <p:spPr>
          <a:xfrm rot="5400000">
            <a:off x="2474191" y="1936750"/>
            <a:ext cx="914400" cy="14478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80" name="Rectangle 79"/>
          <p:cNvSpPr/>
          <p:nvPr/>
        </p:nvSpPr>
        <p:spPr>
          <a:xfrm rot="5400000">
            <a:off x="2626591" y="1479550"/>
            <a:ext cx="609600" cy="1447800"/>
          </a:xfrm>
          <a:prstGeom prst="rect">
            <a:avLst/>
          </a:prstGeom>
          <a:solidFill>
            <a:schemeClr val="accent2"/>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81" name="Group 71"/>
          <p:cNvGrpSpPr/>
          <p:nvPr/>
        </p:nvGrpSpPr>
        <p:grpSpPr>
          <a:xfrm>
            <a:off x="2207492" y="2203449"/>
            <a:ext cx="1447800" cy="609600"/>
            <a:chOff x="3733800" y="1828800"/>
            <a:chExt cx="1447805" cy="306388"/>
          </a:xfrm>
          <a:solidFill>
            <a:schemeClr val="accent5"/>
          </a:solidFill>
          <a:effectLst/>
        </p:grpSpPr>
        <p:sp>
          <p:nvSpPr>
            <p:cNvPr id="82" name="Rectangle 81"/>
            <p:cNvSpPr/>
            <p:nvPr/>
          </p:nvSpPr>
          <p:spPr>
            <a:xfrm rot="5400000">
              <a:off x="4305300" y="1257301"/>
              <a:ext cx="304800" cy="1447800"/>
            </a:xfrm>
            <a:prstGeom prst="rect">
              <a:avLst/>
            </a:prstGeom>
            <a:grp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cxnSp>
          <p:nvCxnSpPr>
            <p:cNvPr id="83" name="Straight Connector 82"/>
            <p:cNvCxnSpPr/>
            <p:nvPr/>
          </p:nvCxnSpPr>
          <p:spPr>
            <a:xfrm>
              <a:off x="3733804" y="19812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3733803" y="21336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33804" y="18288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rot="5400000">
            <a:off x="2778991" y="2546350"/>
            <a:ext cx="304800" cy="1447800"/>
          </a:xfrm>
          <a:prstGeom prst="rect">
            <a:avLst/>
          </a:prstGeom>
          <a:solidFill>
            <a:srgbClr val="00B050"/>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Tree>
    <p:extLst>
      <p:ext uri="{BB962C8B-B14F-4D97-AF65-F5344CB8AC3E}">
        <p14:creationId xmlns:p14="http://schemas.microsoft.com/office/powerpoint/2010/main" val="6509597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xEl>
                                              <p:pRg st="0" end="0"/>
                                            </p:txEl>
                                          </p:spTgt>
                                        </p:tgtEl>
                                        <p:attrNameLst>
                                          <p:attrName>style.visibility</p:attrName>
                                        </p:attrNameLst>
                                      </p:cBhvr>
                                      <p:to>
                                        <p:strVal val="visible"/>
                                      </p:to>
                                    </p:set>
                                    <p:animEffect transition="in" filter="fade">
                                      <p:cBhvr>
                                        <p:cTn id="7" dur="500"/>
                                        <p:tgtEl>
                                          <p:spTgt spid="4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0">
                                            <p:txEl>
                                              <p:pRg st="1" end="1"/>
                                            </p:txEl>
                                          </p:spTgt>
                                        </p:tgtEl>
                                        <p:attrNameLst>
                                          <p:attrName>style.visibility</p:attrName>
                                        </p:attrNameLst>
                                      </p:cBhvr>
                                      <p:to>
                                        <p:strVal val="visible"/>
                                      </p:to>
                                    </p:set>
                                    <p:animEffect transition="in" filter="fade">
                                      <p:cBhvr>
                                        <p:cTn id="10" dur="500"/>
                                        <p:tgtEl>
                                          <p:spTgt spid="40">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0">
                                            <p:txEl>
                                              <p:pRg st="2" end="2"/>
                                            </p:txEl>
                                          </p:spTgt>
                                        </p:tgtEl>
                                        <p:attrNameLst>
                                          <p:attrName>style.visibility</p:attrName>
                                        </p:attrNameLst>
                                      </p:cBhvr>
                                      <p:to>
                                        <p:strVal val="visible"/>
                                      </p:to>
                                    </p:set>
                                    <p:animEffect transition="in" filter="fade">
                                      <p:cBhvr>
                                        <p:cTn id="13" dur="500"/>
                                        <p:tgtEl>
                                          <p:spTgt spid="40">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fade">
                                      <p:cBhvr>
                                        <p:cTn id="16" dur="500"/>
                                        <p:tgtEl>
                                          <p:spTgt spid="4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40">
                                            <p:txEl>
                                              <p:pRg st="3" end="3"/>
                                            </p:txEl>
                                          </p:spTgt>
                                        </p:tgtEl>
                                        <p:attrNameLst>
                                          <p:attrName>style.visibility</p:attrName>
                                        </p:attrNameLst>
                                      </p:cBhvr>
                                      <p:to>
                                        <p:strVal val="visible"/>
                                      </p:to>
                                    </p:set>
                                    <p:animEffect transition="in" filter="fade">
                                      <p:cBhvr>
                                        <p:cTn id="24" dur="500"/>
                                        <p:tgtEl>
                                          <p:spTgt spid="40">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40">
                                            <p:txEl>
                                              <p:pRg st="4" end="4"/>
                                            </p:txEl>
                                          </p:spTgt>
                                        </p:tgtEl>
                                        <p:attrNameLst>
                                          <p:attrName>style.visibility</p:attrName>
                                        </p:attrNameLst>
                                      </p:cBhvr>
                                      <p:to>
                                        <p:strVal val="visible"/>
                                      </p:to>
                                    </p:set>
                                    <p:animEffect transition="in" filter="fade">
                                      <p:cBhvr>
                                        <p:cTn id="29" dur="500"/>
                                        <p:tgtEl>
                                          <p:spTgt spid="40">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0">
                                            <p:txEl>
                                              <p:pRg st="5" end="5"/>
                                            </p:txEl>
                                          </p:spTgt>
                                        </p:tgtEl>
                                        <p:attrNameLst>
                                          <p:attrName>style.visibility</p:attrName>
                                        </p:attrNameLst>
                                      </p:cBhvr>
                                      <p:to>
                                        <p:strVal val="visible"/>
                                      </p:to>
                                    </p:set>
                                    <p:animEffect transition="in" filter="fade">
                                      <p:cBhvr>
                                        <p:cTn id="34" dur="500"/>
                                        <p:tgtEl>
                                          <p:spTgt spid="40">
                                            <p:txEl>
                                              <p:pRg st="5" end="5"/>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1000"/>
                                        <p:tgtEl>
                                          <p:spTgt spid="7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0">
                                            <p:txEl>
                                              <p:pRg st="6" end="6"/>
                                            </p:txEl>
                                          </p:spTgt>
                                        </p:tgtEl>
                                        <p:attrNameLst>
                                          <p:attrName>style.visibility</p:attrName>
                                        </p:attrNameLst>
                                      </p:cBhvr>
                                      <p:to>
                                        <p:strVal val="visible"/>
                                      </p:to>
                                    </p:set>
                                    <p:animEffect transition="in" filter="fade">
                                      <p:cBhvr>
                                        <p:cTn id="42" dur="500"/>
                                        <p:tgtEl>
                                          <p:spTgt spid="40">
                                            <p:txEl>
                                              <p:pRg st="6" end="6"/>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0"/>
                                        </p:tgtEl>
                                        <p:attrNameLst>
                                          <p:attrName>style.visibility</p:attrName>
                                        </p:attrNameLst>
                                      </p:cBhvr>
                                      <p:to>
                                        <p:strVal val="visible"/>
                                      </p:to>
                                    </p:set>
                                    <p:animEffect transition="in" filter="fade">
                                      <p:cBhvr>
                                        <p:cTn id="45" dur="1000"/>
                                        <p:tgtEl>
                                          <p:spTgt spid="80"/>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0">
                                            <p:txEl>
                                              <p:pRg st="7" end="7"/>
                                            </p:txEl>
                                          </p:spTgt>
                                        </p:tgtEl>
                                        <p:attrNameLst>
                                          <p:attrName>style.visibility</p:attrName>
                                        </p:attrNameLst>
                                      </p:cBhvr>
                                      <p:to>
                                        <p:strVal val="visible"/>
                                      </p:to>
                                    </p:set>
                                    <p:animEffect transition="in" filter="fade">
                                      <p:cBhvr>
                                        <p:cTn id="50" dur="500"/>
                                        <p:tgtEl>
                                          <p:spTgt spid="40">
                                            <p:txEl>
                                              <p:pRg st="7" end="7"/>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81"/>
                                        </p:tgtEl>
                                        <p:attrNameLst>
                                          <p:attrName>style.visibility</p:attrName>
                                        </p:attrNameLst>
                                      </p:cBhvr>
                                      <p:to>
                                        <p:strVal val="visible"/>
                                      </p:to>
                                    </p:set>
                                    <p:animEffect transition="in" filter="fade">
                                      <p:cBhvr>
                                        <p:cTn id="53" dur="1000"/>
                                        <p:tgtEl>
                                          <p:spTgt spid="81"/>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40">
                                            <p:txEl>
                                              <p:pRg st="8" end="8"/>
                                            </p:txEl>
                                          </p:spTgt>
                                        </p:tgtEl>
                                        <p:attrNameLst>
                                          <p:attrName>style.visibility</p:attrName>
                                        </p:attrNameLst>
                                      </p:cBhvr>
                                      <p:to>
                                        <p:strVal val="visible"/>
                                      </p:to>
                                    </p:set>
                                    <p:animEffect transition="in" filter="fade">
                                      <p:cBhvr>
                                        <p:cTn id="58" dur="500"/>
                                        <p:tgtEl>
                                          <p:spTgt spid="40">
                                            <p:txEl>
                                              <p:pRg st="8" end="8"/>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86"/>
                                        </p:tgtEl>
                                        <p:attrNameLst>
                                          <p:attrName>style.visibility</p:attrName>
                                        </p:attrNameLst>
                                      </p:cBhvr>
                                      <p:to>
                                        <p:strVal val="visible"/>
                                      </p:to>
                                    </p:set>
                                    <p:animEffect transition="in" filter="fade">
                                      <p:cBhvr>
                                        <p:cTn id="61" dur="1000"/>
                                        <p:tgtEl>
                                          <p:spTgt spid="86"/>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40">
                                            <p:txEl>
                                              <p:pRg st="9" end="9"/>
                                            </p:txEl>
                                          </p:spTgt>
                                        </p:tgtEl>
                                        <p:attrNameLst>
                                          <p:attrName>style.visibility</p:attrName>
                                        </p:attrNameLst>
                                      </p:cBhvr>
                                      <p:to>
                                        <p:strVal val="visible"/>
                                      </p:to>
                                    </p:set>
                                    <p:animEffect transition="in" filter="fade">
                                      <p:cBhvr>
                                        <p:cTn id="66" dur="500"/>
                                        <p:tgtEl>
                                          <p:spTgt spid="40">
                                            <p:txEl>
                                              <p:pRg st="9" end="9"/>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40">
                                            <p:txEl>
                                              <p:pRg st="10" end="10"/>
                                            </p:txEl>
                                          </p:spTgt>
                                        </p:tgtEl>
                                        <p:attrNameLst>
                                          <p:attrName>style.visibility</p:attrName>
                                        </p:attrNameLst>
                                      </p:cBhvr>
                                      <p:to>
                                        <p:strVal val="visible"/>
                                      </p:to>
                                    </p:set>
                                    <p:animEffect transition="in" filter="fade">
                                      <p:cBhvr>
                                        <p:cTn id="69" dur="500"/>
                                        <p:tgtEl>
                                          <p:spTgt spid="40">
                                            <p:txEl>
                                              <p:pRg st="10" end="10"/>
                                            </p:txEl>
                                          </p:spTgt>
                                        </p:tgtEl>
                                      </p:cBhvr>
                                    </p:animEffect>
                                  </p:childTnLst>
                                </p:cTn>
                              </p:par>
                            </p:childTnLst>
                          </p:cTn>
                        </p:par>
                        <p:par>
                          <p:cTn id="70" fill="hold">
                            <p:stCondLst>
                              <p:cond delay="500"/>
                            </p:stCondLst>
                            <p:childTnLst>
                              <p:par>
                                <p:cTn id="71" presetID="10" presetClass="entr" presetSubtype="0" fill="hold" nodeType="afterEffect">
                                  <p:stCondLst>
                                    <p:cond delay="0"/>
                                  </p:stCondLst>
                                  <p:childTnLst>
                                    <p:set>
                                      <p:cBhvr>
                                        <p:cTn id="72" dur="1" fill="hold">
                                          <p:stCondLst>
                                            <p:cond delay="0"/>
                                          </p:stCondLst>
                                        </p:cTn>
                                        <p:tgtEl>
                                          <p:spTgt spid="87"/>
                                        </p:tgtEl>
                                        <p:attrNameLst>
                                          <p:attrName>style.visibility</p:attrName>
                                        </p:attrNameLst>
                                      </p:cBhvr>
                                      <p:to>
                                        <p:strVal val="visible"/>
                                      </p:to>
                                    </p:set>
                                    <p:animEffect transition="in" filter="fade">
                                      <p:cBhvr>
                                        <p:cTn id="73" dur="250"/>
                                        <p:tgtEl>
                                          <p:spTgt spid="87"/>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40">
                                            <p:txEl>
                                              <p:pRg st="11" end="11"/>
                                            </p:txEl>
                                          </p:spTgt>
                                        </p:tgtEl>
                                        <p:attrNameLst>
                                          <p:attrName>style.visibility</p:attrName>
                                        </p:attrNameLst>
                                      </p:cBhvr>
                                      <p:to>
                                        <p:strVal val="visible"/>
                                      </p:to>
                                    </p:set>
                                    <p:animEffect transition="in" filter="fade">
                                      <p:cBhvr>
                                        <p:cTn id="78" dur="500"/>
                                        <p:tgtEl>
                                          <p:spTgt spid="40">
                                            <p:txEl>
                                              <p:pRg st="11" end="11"/>
                                            </p:txEl>
                                          </p:spTgt>
                                        </p:tgtEl>
                                      </p:cBhvr>
                                    </p:animEffect>
                                  </p:childTnLst>
                                </p:cTn>
                              </p:par>
                              <p:par>
                                <p:cTn id="79" presetID="10" presetClass="entr" presetSubtype="0" fill="hold" nodeType="withEffect">
                                  <p:stCondLst>
                                    <p:cond delay="0"/>
                                  </p:stCondLst>
                                  <p:childTnLst>
                                    <p:set>
                                      <p:cBhvr>
                                        <p:cTn id="80" dur="1" fill="hold">
                                          <p:stCondLst>
                                            <p:cond delay="0"/>
                                          </p:stCondLst>
                                        </p:cTn>
                                        <p:tgtEl>
                                          <p:spTgt spid="40">
                                            <p:txEl>
                                              <p:pRg st="12" end="12"/>
                                            </p:txEl>
                                          </p:spTgt>
                                        </p:tgtEl>
                                        <p:attrNameLst>
                                          <p:attrName>style.visibility</p:attrName>
                                        </p:attrNameLst>
                                      </p:cBhvr>
                                      <p:to>
                                        <p:strVal val="visible"/>
                                      </p:to>
                                    </p:set>
                                    <p:animEffect transition="in" filter="fade">
                                      <p:cBhvr>
                                        <p:cTn id="81" dur="500"/>
                                        <p:tgtEl>
                                          <p:spTgt spid="40">
                                            <p:txEl>
                                              <p:pRg st="12" end="12"/>
                                            </p:txEl>
                                          </p:spTgt>
                                        </p:tgtEl>
                                      </p:cBhvr>
                                    </p:animEffect>
                                  </p:childTnLst>
                                </p:cTn>
                              </p:par>
                              <p:par>
                                <p:cTn id="82" presetID="10" presetClass="entr" presetSubtype="0" fill="hold" nodeType="withEffect">
                                  <p:stCondLst>
                                    <p:cond delay="0"/>
                                  </p:stCondLst>
                                  <p:childTnLst>
                                    <p:set>
                                      <p:cBhvr>
                                        <p:cTn id="83" dur="1" fill="hold">
                                          <p:stCondLst>
                                            <p:cond delay="0"/>
                                          </p:stCondLst>
                                        </p:cTn>
                                        <p:tgtEl>
                                          <p:spTgt spid="40">
                                            <p:txEl>
                                              <p:pRg st="13" end="13"/>
                                            </p:txEl>
                                          </p:spTgt>
                                        </p:tgtEl>
                                        <p:attrNameLst>
                                          <p:attrName>style.visibility</p:attrName>
                                        </p:attrNameLst>
                                      </p:cBhvr>
                                      <p:to>
                                        <p:strVal val="visible"/>
                                      </p:to>
                                    </p:set>
                                    <p:animEffect transition="in" filter="fade">
                                      <p:cBhvr>
                                        <p:cTn id="84" dur="500"/>
                                        <p:tgtEl>
                                          <p:spTgt spid="40">
                                            <p:txEl>
                                              <p:pRg st="13" end="13"/>
                                            </p:txEl>
                                          </p:spTgt>
                                        </p:tgtEl>
                                      </p:cBhvr>
                                    </p:animEffect>
                                  </p:childTnLst>
                                </p:cTn>
                              </p:par>
                              <p:par>
                                <p:cTn id="85" presetID="10" presetClass="exit" presetSubtype="0" fill="hold" nodeType="withEffect">
                                  <p:stCondLst>
                                    <p:cond delay="0"/>
                                  </p:stCondLst>
                                  <p:childTnLst>
                                    <p:animEffect transition="out" filter="fade">
                                      <p:cBhvr>
                                        <p:cTn id="86" dur="500"/>
                                        <p:tgtEl>
                                          <p:spTgt spid="87"/>
                                        </p:tgtEl>
                                      </p:cBhvr>
                                    </p:animEffect>
                                    <p:set>
                                      <p:cBhvr>
                                        <p:cTn id="87" dur="1" fill="hold">
                                          <p:stCondLst>
                                            <p:cond delay="499"/>
                                          </p:stCondLst>
                                        </p:cTn>
                                        <p:tgtEl>
                                          <p:spTgt spid="87"/>
                                        </p:tgtEl>
                                        <p:attrNameLst>
                                          <p:attrName>style.visibility</p:attrName>
                                        </p:attrNameLst>
                                      </p:cBhvr>
                                      <p:to>
                                        <p:strVal val="hidden"/>
                                      </p:to>
                                    </p:set>
                                  </p:childTnLst>
                                </p:cTn>
                              </p:par>
                            </p:childTnLst>
                          </p:cTn>
                        </p:par>
                        <p:par>
                          <p:cTn id="88" fill="hold">
                            <p:stCondLst>
                              <p:cond delay="500"/>
                            </p:stCondLst>
                            <p:childTnLst>
                              <p:par>
                                <p:cTn id="89" presetID="10" presetClass="entr" presetSubtype="0" fill="hold" grpId="0" nodeType="afterEffect">
                                  <p:stCondLst>
                                    <p:cond delay="0"/>
                                  </p:stCondLst>
                                  <p:childTnLst>
                                    <p:set>
                                      <p:cBhvr>
                                        <p:cTn id="90" dur="1" fill="hold">
                                          <p:stCondLst>
                                            <p:cond delay="0"/>
                                          </p:stCondLst>
                                        </p:cTn>
                                        <p:tgtEl>
                                          <p:spTgt spid="90"/>
                                        </p:tgtEl>
                                        <p:attrNameLst>
                                          <p:attrName>style.visibility</p:attrName>
                                        </p:attrNameLst>
                                      </p:cBhvr>
                                      <p:to>
                                        <p:strVal val="visible"/>
                                      </p:to>
                                    </p:set>
                                    <p:animEffect transition="in" filter="fade">
                                      <p:cBhvr>
                                        <p:cTn id="91"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3" grpId="0"/>
      <p:bldP spid="90" grpId="0" animBg="1"/>
      <p:bldP spid="79" grpId="0" animBg="1"/>
      <p:bldP spid="80" grpId="0" animBg="1"/>
      <p:bldP spid="8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Shared Access </a:t>
            </a:r>
            <a:r>
              <a:rPr lang="en-NZ" dirty="0"/>
              <a:t>Signatures</a:t>
            </a:r>
          </a:p>
        </p:txBody>
      </p:sp>
      <p:sp>
        <p:nvSpPr>
          <p:cNvPr id="3" name="Content Placeholder 2"/>
          <p:cNvSpPr>
            <a:spLocks noGrp="1"/>
          </p:cNvSpPr>
          <p:nvPr>
            <p:ph type="body" sz="quarter" idx="10"/>
          </p:nvPr>
        </p:nvSpPr>
        <p:spPr>
          <a:xfrm>
            <a:off x="519112" y="1447799"/>
            <a:ext cx="11149013" cy="4339650"/>
          </a:xfrm>
        </p:spPr>
        <p:txBody>
          <a:bodyPr/>
          <a:lstStyle/>
          <a:p>
            <a:r>
              <a:rPr lang="en-NZ" dirty="0">
                <a:solidFill>
                  <a:schemeClr val="accent2">
                    <a:alpha val="99000"/>
                  </a:schemeClr>
                </a:solidFill>
              </a:rPr>
              <a:t>Fine grain access rights to blobs and containers</a:t>
            </a:r>
          </a:p>
          <a:p>
            <a:r>
              <a:rPr lang="en-NZ" dirty="0">
                <a:solidFill>
                  <a:schemeClr val="accent2">
                    <a:alpha val="99000"/>
                  </a:schemeClr>
                </a:solidFill>
              </a:rPr>
              <a:t>Sign URL with storage key – permit elevated rights</a:t>
            </a:r>
          </a:p>
          <a:p>
            <a:r>
              <a:rPr lang="en-NZ" dirty="0">
                <a:solidFill>
                  <a:schemeClr val="accent2">
                    <a:alpha val="99000"/>
                  </a:schemeClr>
                </a:solidFill>
              </a:rPr>
              <a:t>Revocation</a:t>
            </a:r>
          </a:p>
          <a:p>
            <a:pPr lvl="1"/>
            <a:r>
              <a:rPr lang="en-NZ" sz="2400" spc="-51" dirty="0"/>
              <a:t>Use short time periods and re-issue</a:t>
            </a:r>
          </a:p>
          <a:p>
            <a:pPr lvl="1"/>
            <a:r>
              <a:rPr lang="en-NZ" sz="2400" spc="-51" dirty="0"/>
              <a:t>Use container level policy that can be </a:t>
            </a:r>
            <a:r>
              <a:rPr lang="en-NZ" sz="2400" spc="-51" dirty="0" smtClean="0"/>
              <a:t>deleted</a:t>
            </a:r>
          </a:p>
          <a:p>
            <a:pPr lvl="1"/>
            <a:endParaRPr lang="en-NZ" sz="2400" spc="-51" dirty="0"/>
          </a:p>
          <a:p>
            <a:r>
              <a:rPr lang="en-NZ" dirty="0">
                <a:solidFill>
                  <a:schemeClr val="accent2">
                    <a:alpha val="99000"/>
                  </a:schemeClr>
                </a:solidFill>
              </a:rPr>
              <a:t>Two broad approaches</a:t>
            </a:r>
          </a:p>
          <a:p>
            <a:pPr lvl="1"/>
            <a:r>
              <a:rPr lang="en-NZ" sz="2400" spc="-51" dirty="0"/>
              <a:t>Ad-hoc</a:t>
            </a:r>
          </a:p>
          <a:p>
            <a:pPr lvl="1"/>
            <a:r>
              <a:rPr lang="en-NZ" sz="2400" spc="-51" dirty="0"/>
              <a:t>Policy based</a:t>
            </a:r>
          </a:p>
        </p:txBody>
      </p:sp>
      <p:sp>
        <p:nvSpPr>
          <p:cNvPr id="4" name="Freeform 154"/>
          <p:cNvSpPr>
            <a:spLocks noEditPoints="1"/>
          </p:cNvSpPr>
          <p:nvPr/>
        </p:nvSpPr>
        <p:spPr bwMode="black">
          <a:xfrm>
            <a:off x="7676266" y="3348722"/>
            <a:ext cx="2863914" cy="2863166"/>
          </a:xfrm>
          <a:custGeom>
            <a:avLst/>
            <a:gdLst>
              <a:gd name="T0" fmla="*/ 235 w 433"/>
              <a:gd name="T1" fmla="*/ 433 h 433"/>
              <a:gd name="T2" fmla="*/ 0 w 433"/>
              <a:gd name="T3" fmla="*/ 198 h 433"/>
              <a:gd name="T4" fmla="*/ 0 w 433"/>
              <a:gd name="T5" fmla="*/ 101 h 433"/>
              <a:gd name="T6" fmla="*/ 99 w 433"/>
              <a:gd name="T7" fmla="*/ 2 h 433"/>
              <a:gd name="T8" fmla="*/ 198 w 433"/>
              <a:gd name="T9" fmla="*/ 0 h 433"/>
              <a:gd name="T10" fmla="*/ 433 w 433"/>
              <a:gd name="T11" fmla="*/ 235 h 433"/>
              <a:gd name="T12" fmla="*/ 235 w 433"/>
              <a:gd name="T13" fmla="*/ 433 h 433"/>
              <a:gd name="T14" fmla="*/ 96 w 433"/>
              <a:gd name="T15" fmla="*/ 72 h 433"/>
              <a:gd name="T16" fmla="*/ 71 w 433"/>
              <a:gd name="T17" fmla="*/ 72 h 433"/>
              <a:gd name="T18" fmla="*/ 71 w 433"/>
              <a:gd name="T19" fmla="*/ 97 h 433"/>
              <a:gd name="T20" fmla="*/ 96 w 433"/>
              <a:gd name="T21" fmla="*/ 97 h 433"/>
              <a:gd name="T22" fmla="*/ 96 w 433"/>
              <a:gd name="T23" fmla="*/ 72 h 433"/>
              <a:gd name="T24" fmla="*/ 250 w 433"/>
              <a:gd name="T25" fmla="*/ 138 h 433"/>
              <a:gd name="T26" fmla="*/ 231 w 433"/>
              <a:gd name="T27" fmla="*/ 138 h 433"/>
              <a:gd name="T28" fmla="*/ 231 w 433"/>
              <a:gd name="T29" fmla="*/ 158 h 433"/>
              <a:gd name="T30" fmla="*/ 264 w 433"/>
              <a:gd name="T31" fmla="*/ 191 h 433"/>
              <a:gd name="T32" fmla="*/ 254 w 433"/>
              <a:gd name="T33" fmla="*/ 193 h 433"/>
              <a:gd name="T34" fmla="*/ 176 w 433"/>
              <a:gd name="T35" fmla="*/ 115 h 433"/>
              <a:gd name="T36" fmla="*/ 158 w 433"/>
              <a:gd name="T37" fmla="*/ 115 h 433"/>
              <a:gd name="T38" fmla="*/ 159 w 433"/>
              <a:gd name="T39" fmla="*/ 133 h 433"/>
              <a:gd name="T40" fmla="*/ 212 w 433"/>
              <a:gd name="T41" fmla="*/ 186 h 433"/>
              <a:gd name="T42" fmla="*/ 208 w 433"/>
              <a:gd name="T43" fmla="*/ 192 h 433"/>
              <a:gd name="T44" fmla="*/ 145 w 433"/>
              <a:gd name="T45" fmla="*/ 130 h 433"/>
              <a:gd name="T46" fmla="*/ 128 w 433"/>
              <a:gd name="T47" fmla="*/ 130 h 433"/>
              <a:gd name="T48" fmla="*/ 128 w 433"/>
              <a:gd name="T49" fmla="*/ 147 h 433"/>
              <a:gd name="T50" fmla="*/ 194 w 433"/>
              <a:gd name="T51" fmla="*/ 214 h 433"/>
              <a:gd name="T52" fmla="*/ 191 w 433"/>
              <a:gd name="T53" fmla="*/ 220 h 433"/>
              <a:gd name="T54" fmla="*/ 134 w 433"/>
              <a:gd name="T55" fmla="*/ 163 h 433"/>
              <a:gd name="T56" fmla="*/ 116 w 433"/>
              <a:gd name="T57" fmla="*/ 164 h 433"/>
              <a:gd name="T58" fmla="*/ 116 w 433"/>
              <a:gd name="T59" fmla="*/ 181 h 433"/>
              <a:gd name="T60" fmla="*/ 177 w 433"/>
              <a:gd name="T61" fmla="*/ 242 h 433"/>
              <a:gd name="T62" fmla="*/ 173 w 433"/>
              <a:gd name="T63" fmla="*/ 248 h 433"/>
              <a:gd name="T64" fmla="*/ 122 w 433"/>
              <a:gd name="T65" fmla="*/ 197 h 433"/>
              <a:gd name="T66" fmla="*/ 104 w 433"/>
              <a:gd name="T67" fmla="*/ 197 h 433"/>
              <a:gd name="T68" fmla="*/ 105 w 433"/>
              <a:gd name="T69" fmla="*/ 215 h 433"/>
              <a:gd name="T70" fmla="*/ 195 w 433"/>
              <a:gd name="T71" fmla="*/ 305 h 433"/>
              <a:gd name="T72" fmla="*/ 286 w 433"/>
              <a:gd name="T73" fmla="*/ 314 h 433"/>
              <a:gd name="T74" fmla="*/ 309 w 433"/>
              <a:gd name="T75" fmla="*/ 290 h 433"/>
              <a:gd name="T76" fmla="*/ 306 w 433"/>
              <a:gd name="T77" fmla="*/ 194 h 433"/>
              <a:gd name="T78" fmla="*/ 250 w 433"/>
              <a:gd name="T79" fmla="*/ 138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3" h="433">
                <a:moveTo>
                  <a:pt x="235" y="433"/>
                </a:moveTo>
                <a:cubicBezTo>
                  <a:pt x="0" y="198"/>
                  <a:pt x="0" y="198"/>
                  <a:pt x="0" y="198"/>
                </a:cubicBezTo>
                <a:cubicBezTo>
                  <a:pt x="0" y="101"/>
                  <a:pt x="0" y="101"/>
                  <a:pt x="0" y="101"/>
                </a:cubicBezTo>
                <a:cubicBezTo>
                  <a:pt x="99" y="2"/>
                  <a:pt x="99" y="2"/>
                  <a:pt x="99" y="2"/>
                </a:cubicBezTo>
                <a:cubicBezTo>
                  <a:pt x="198" y="0"/>
                  <a:pt x="198" y="0"/>
                  <a:pt x="198" y="0"/>
                </a:cubicBezTo>
                <a:cubicBezTo>
                  <a:pt x="433" y="235"/>
                  <a:pt x="433" y="235"/>
                  <a:pt x="433" y="235"/>
                </a:cubicBezTo>
                <a:lnTo>
                  <a:pt x="235" y="433"/>
                </a:lnTo>
                <a:close/>
                <a:moveTo>
                  <a:pt x="96" y="72"/>
                </a:moveTo>
                <a:cubicBezTo>
                  <a:pt x="89" y="65"/>
                  <a:pt x="78" y="65"/>
                  <a:pt x="71" y="72"/>
                </a:cubicBezTo>
                <a:cubicBezTo>
                  <a:pt x="64" y="79"/>
                  <a:pt x="64" y="90"/>
                  <a:pt x="71" y="97"/>
                </a:cubicBezTo>
                <a:cubicBezTo>
                  <a:pt x="78" y="104"/>
                  <a:pt x="89" y="104"/>
                  <a:pt x="96" y="97"/>
                </a:cubicBezTo>
                <a:cubicBezTo>
                  <a:pt x="103" y="90"/>
                  <a:pt x="103" y="79"/>
                  <a:pt x="96" y="72"/>
                </a:cubicBezTo>
                <a:close/>
                <a:moveTo>
                  <a:pt x="250" y="138"/>
                </a:moveTo>
                <a:cubicBezTo>
                  <a:pt x="245" y="133"/>
                  <a:pt x="236" y="133"/>
                  <a:pt x="231" y="138"/>
                </a:cubicBezTo>
                <a:cubicBezTo>
                  <a:pt x="225" y="144"/>
                  <a:pt x="225" y="153"/>
                  <a:pt x="231" y="158"/>
                </a:cubicBezTo>
                <a:cubicBezTo>
                  <a:pt x="264" y="191"/>
                  <a:pt x="264" y="191"/>
                  <a:pt x="264" y="191"/>
                </a:cubicBezTo>
                <a:cubicBezTo>
                  <a:pt x="254" y="193"/>
                  <a:pt x="254" y="193"/>
                  <a:pt x="254" y="193"/>
                </a:cubicBezTo>
                <a:cubicBezTo>
                  <a:pt x="176" y="115"/>
                  <a:pt x="176" y="115"/>
                  <a:pt x="176" y="115"/>
                </a:cubicBezTo>
                <a:cubicBezTo>
                  <a:pt x="171" y="110"/>
                  <a:pt x="163" y="110"/>
                  <a:pt x="158" y="115"/>
                </a:cubicBezTo>
                <a:cubicBezTo>
                  <a:pt x="153" y="120"/>
                  <a:pt x="154" y="128"/>
                  <a:pt x="159" y="133"/>
                </a:cubicBezTo>
                <a:cubicBezTo>
                  <a:pt x="212" y="186"/>
                  <a:pt x="212" y="186"/>
                  <a:pt x="212" y="186"/>
                </a:cubicBezTo>
                <a:cubicBezTo>
                  <a:pt x="208" y="192"/>
                  <a:pt x="208" y="192"/>
                  <a:pt x="208" y="192"/>
                </a:cubicBezTo>
                <a:cubicBezTo>
                  <a:pt x="145" y="130"/>
                  <a:pt x="145" y="130"/>
                  <a:pt x="145" y="130"/>
                </a:cubicBezTo>
                <a:cubicBezTo>
                  <a:pt x="140" y="125"/>
                  <a:pt x="132" y="125"/>
                  <a:pt x="128" y="130"/>
                </a:cubicBezTo>
                <a:cubicBezTo>
                  <a:pt x="123" y="135"/>
                  <a:pt x="123" y="143"/>
                  <a:pt x="128" y="147"/>
                </a:cubicBezTo>
                <a:cubicBezTo>
                  <a:pt x="194" y="214"/>
                  <a:pt x="194" y="214"/>
                  <a:pt x="194" y="214"/>
                </a:cubicBezTo>
                <a:cubicBezTo>
                  <a:pt x="191" y="220"/>
                  <a:pt x="191" y="220"/>
                  <a:pt x="191" y="220"/>
                </a:cubicBezTo>
                <a:cubicBezTo>
                  <a:pt x="134" y="163"/>
                  <a:pt x="134" y="163"/>
                  <a:pt x="134" y="163"/>
                </a:cubicBezTo>
                <a:cubicBezTo>
                  <a:pt x="129" y="159"/>
                  <a:pt x="121" y="159"/>
                  <a:pt x="116" y="164"/>
                </a:cubicBezTo>
                <a:cubicBezTo>
                  <a:pt x="111" y="168"/>
                  <a:pt x="111" y="176"/>
                  <a:pt x="116" y="181"/>
                </a:cubicBezTo>
                <a:cubicBezTo>
                  <a:pt x="177" y="242"/>
                  <a:pt x="177" y="242"/>
                  <a:pt x="177" y="242"/>
                </a:cubicBezTo>
                <a:cubicBezTo>
                  <a:pt x="173" y="248"/>
                  <a:pt x="173" y="248"/>
                  <a:pt x="173" y="248"/>
                </a:cubicBezTo>
                <a:cubicBezTo>
                  <a:pt x="122" y="197"/>
                  <a:pt x="122" y="197"/>
                  <a:pt x="122" y="197"/>
                </a:cubicBezTo>
                <a:cubicBezTo>
                  <a:pt x="117" y="192"/>
                  <a:pt x="109" y="192"/>
                  <a:pt x="104" y="197"/>
                </a:cubicBezTo>
                <a:cubicBezTo>
                  <a:pt x="99" y="202"/>
                  <a:pt x="100" y="210"/>
                  <a:pt x="105" y="215"/>
                </a:cubicBezTo>
                <a:cubicBezTo>
                  <a:pt x="195" y="305"/>
                  <a:pt x="195" y="305"/>
                  <a:pt x="195" y="305"/>
                </a:cubicBezTo>
                <a:cubicBezTo>
                  <a:pt x="228" y="338"/>
                  <a:pt x="268" y="332"/>
                  <a:pt x="286" y="314"/>
                </a:cubicBezTo>
                <a:cubicBezTo>
                  <a:pt x="287" y="312"/>
                  <a:pt x="305" y="294"/>
                  <a:pt x="309" y="290"/>
                </a:cubicBezTo>
                <a:cubicBezTo>
                  <a:pt x="333" y="266"/>
                  <a:pt x="333" y="221"/>
                  <a:pt x="306" y="194"/>
                </a:cubicBezTo>
                <a:lnTo>
                  <a:pt x="250" y="138"/>
                </a:ln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875898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Ad Hoc </a:t>
            </a:r>
            <a:r>
              <a:rPr lang="en-NZ" dirty="0"/>
              <a:t>Signatures</a:t>
            </a:r>
          </a:p>
        </p:txBody>
      </p:sp>
      <p:sp>
        <p:nvSpPr>
          <p:cNvPr id="3" name="Content Placeholder 2"/>
          <p:cNvSpPr>
            <a:spLocks noGrp="1"/>
          </p:cNvSpPr>
          <p:nvPr>
            <p:ph type="body" sz="quarter" idx="10"/>
          </p:nvPr>
        </p:nvSpPr>
        <p:spPr>
          <a:xfrm>
            <a:off x="519112" y="1447799"/>
            <a:ext cx="11149013" cy="2779222"/>
          </a:xfrm>
        </p:spPr>
        <p:txBody>
          <a:bodyPr/>
          <a:lstStyle/>
          <a:p>
            <a:r>
              <a:rPr lang="en-NZ" sz="3200" dirty="0">
                <a:solidFill>
                  <a:schemeClr val="accent2">
                    <a:alpha val="99000"/>
                  </a:schemeClr>
                </a:solidFill>
              </a:rPr>
              <a:t>Create Short Dated Shared Access Signature</a:t>
            </a:r>
          </a:p>
          <a:p>
            <a:pPr lvl="1"/>
            <a:r>
              <a:rPr lang="en-US" spc="-51" dirty="0" err="1"/>
              <a:t>Signedresource</a:t>
            </a:r>
            <a:r>
              <a:rPr lang="en-US" spc="-51" dirty="0"/>
              <a:t> </a:t>
            </a:r>
            <a:r>
              <a:rPr lang="en-NZ" spc="-51" dirty="0"/>
              <a:t>Blob or Container</a:t>
            </a:r>
          </a:p>
          <a:p>
            <a:pPr lvl="1"/>
            <a:r>
              <a:rPr lang="en-US" spc="-51" dirty="0" err="1"/>
              <a:t>AccessPolicy</a:t>
            </a:r>
            <a:r>
              <a:rPr lang="en-US" spc="-51" dirty="0"/>
              <a:t> </a:t>
            </a:r>
            <a:r>
              <a:rPr lang="en-NZ" spc="-51" dirty="0"/>
              <a:t>Start, Expiry and Permissions</a:t>
            </a:r>
          </a:p>
          <a:p>
            <a:pPr lvl="1"/>
            <a:r>
              <a:rPr lang="en-US" spc="-51" dirty="0"/>
              <a:t>Signature </a:t>
            </a:r>
            <a:r>
              <a:rPr lang="en-NZ" spc="-51" dirty="0"/>
              <a:t>HMAC-SHA256 of above </a:t>
            </a:r>
            <a:r>
              <a:rPr lang="en-NZ" spc="-51" dirty="0" smtClean="0"/>
              <a:t>fields</a:t>
            </a:r>
          </a:p>
          <a:p>
            <a:pPr lvl="1"/>
            <a:endParaRPr lang="en-NZ" dirty="0" smtClean="0"/>
          </a:p>
          <a:p>
            <a:r>
              <a:rPr lang="en-NZ" sz="3200" dirty="0">
                <a:solidFill>
                  <a:schemeClr val="accent2">
                    <a:alpha val="99000"/>
                  </a:schemeClr>
                </a:solidFill>
              </a:rPr>
              <a:t>Use case</a:t>
            </a:r>
          </a:p>
          <a:p>
            <a:pPr lvl="1"/>
            <a:r>
              <a:rPr lang="en-NZ" spc="-51" dirty="0"/>
              <a:t>Single use URLs</a:t>
            </a:r>
          </a:p>
          <a:p>
            <a:pPr lvl="1"/>
            <a:r>
              <a:rPr lang="en-NZ" spc="-51" dirty="0"/>
              <a:t>E.g. Provide URL to Silverlight client to upload to container </a:t>
            </a:r>
          </a:p>
        </p:txBody>
      </p:sp>
      <p:sp>
        <p:nvSpPr>
          <p:cNvPr id="5" name="Rectangle 4"/>
          <p:cNvSpPr/>
          <p:nvPr/>
        </p:nvSpPr>
        <p:spPr bwMode="auto">
          <a:xfrm>
            <a:off x="2141968" y="4765293"/>
            <a:ext cx="8537110" cy="1044974"/>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000" spc="-51" dirty="0">
                <a:solidFill>
                  <a:schemeClr val="accent4">
                    <a:alpha val="99000"/>
                  </a:schemeClr>
                </a:solidFill>
              </a:rPr>
              <a:t>http://...blob.../pics/image.jpg?</a:t>
            </a:r>
            <a:br>
              <a:rPr lang="en-NZ" sz="2000" spc="-51" dirty="0">
                <a:solidFill>
                  <a:schemeClr val="accent4">
                    <a:alpha val="99000"/>
                  </a:schemeClr>
                </a:solidFill>
              </a:rPr>
            </a:br>
            <a:r>
              <a:rPr lang="en-NZ" sz="2000" spc="-51" dirty="0">
                <a:solidFill>
                  <a:schemeClr val="accent4">
                    <a:alpha val="99000"/>
                  </a:schemeClr>
                </a:solidFill>
              </a:rPr>
              <a:t>sr=c&amp;st=2009-02-09T08:20Z&amp;se=2009-02-10T08:30Z&amp;sp=w</a:t>
            </a:r>
            <a:br>
              <a:rPr lang="en-NZ" sz="2000" spc="-51" dirty="0">
                <a:solidFill>
                  <a:schemeClr val="accent4">
                    <a:alpha val="99000"/>
                  </a:schemeClr>
                </a:solidFill>
              </a:rPr>
            </a:br>
            <a:r>
              <a:rPr lang="en-NZ" sz="2000" spc="-51" dirty="0">
                <a:solidFill>
                  <a:schemeClr val="accent4">
                    <a:alpha val="99000"/>
                  </a:schemeClr>
                </a:solidFill>
              </a:rPr>
              <a:t>&amp;sig= dD80ihBh5jfNpymO5Hg1IdiJIEvHcJpCMiCMnN%2fRnbI%3d</a:t>
            </a:r>
            <a:endParaRPr lang="en-US" sz="2000" spc="-51" dirty="0">
              <a:solidFill>
                <a:schemeClr val="accent4">
                  <a:alpha val="99000"/>
                </a:schemeClr>
              </a:solidFill>
            </a:endParaRPr>
          </a:p>
        </p:txBody>
      </p:sp>
      <p:sp>
        <p:nvSpPr>
          <p:cNvPr id="6" name="Down Arrow 5"/>
          <p:cNvSpPr/>
          <p:nvPr/>
        </p:nvSpPr>
        <p:spPr bwMode="auto">
          <a:xfrm rot="10800000" flipV="1">
            <a:off x="3286120" y="4572020"/>
            <a:ext cx="457519" cy="596710"/>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7" name="Down Arrow 6"/>
          <p:cNvSpPr/>
          <p:nvPr/>
        </p:nvSpPr>
        <p:spPr bwMode="auto">
          <a:xfrm rot="10800000" flipV="1">
            <a:off x="4927881" y="4572020"/>
            <a:ext cx="457519" cy="596710"/>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8" name="Down Arrow 7"/>
          <p:cNvSpPr/>
          <p:nvPr/>
        </p:nvSpPr>
        <p:spPr bwMode="auto">
          <a:xfrm rot="10800000" flipV="1">
            <a:off x="7317129" y="4572020"/>
            <a:ext cx="457519" cy="596710"/>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9" name="Down Arrow 8"/>
          <p:cNvSpPr/>
          <p:nvPr/>
        </p:nvSpPr>
        <p:spPr bwMode="auto">
          <a:xfrm rot="10800000" flipV="1">
            <a:off x="9237236" y="4572021"/>
            <a:ext cx="457519" cy="596710"/>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1" name="Down Arrow 10"/>
          <p:cNvSpPr/>
          <p:nvPr/>
        </p:nvSpPr>
        <p:spPr bwMode="auto">
          <a:xfrm flipV="1">
            <a:off x="5909197" y="5780548"/>
            <a:ext cx="457519" cy="596710"/>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Tree>
    <p:extLst>
      <p:ext uri="{BB962C8B-B14F-4D97-AF65-F5344CB8AC3E}">
        <p14:creationId xmlns:p14="http://schemas.microsoft.com/office/powerpoint/2010/main" val="4211359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xit" presetSubtype="0" fill="hold" grpId="1" nodeType="clickEffect">
                                  <p:stCondLst>
                                    <p:cond delay="0"/>
                                  </p:stCondLst>
                                  <p:childTnLst>
                                    <p:anim calcmode="lin" valueType="num">
                                      <p:cBhvr>
                                        <p:cTn id="11" dur="500"/>
                                        <p:tgtEl>
                                          <p:spTgt spid="6"/>
                                        </p:tgtEl>
                                        <p:attrNameLst>
                                          <p:attrName>ppt_w</p:attrName>
                                        </p:attrNameLst>
                                      </p:cBhvr>
                                      <p:tavLst>
                                        <p:tav tm="0">
                                          <p:val>
                                            <p:strVal val="ppt_w"/>
                                          </p:val>
                                        </p:tav>
                                        <p:tav tm="100000">
                                          <p:val>
                                            <p:fltVal val="0"/>
                                          </p:val>
                                        </p:tav>
                                      </p:tavLst>
                                    </p:anim>
                                    <p:anim calcmode="lin" valueType="num">
                                      <p:cBhvr>
                                        <p:cTn id="12" dur="500"/>
                                        <p:tgtEl>
                                          <p:spTgt spid="6"/>
                                        </p:tgtEl>
                                        <p:attrNameLst>
                                          <p:attrName>ppt_h</p:attrName>
                                        </p:attrNameLst>
                                      </p:cBhvr>
                                      <p:tavLst>
                                        <p:tav tm="0">
                                          <p:val>
                                            <p:strVal val="ppt_h"/>
                                          </p:val>
                                        </p:tav>
                                        <p:tav tm="100000">
                                          <p:val>
                                            <p:fltVal val="0"/>
                                          </p:val>
                                        </p:tav>
                                      </p:tavLst>
                                    </p:anim>
                                    <p:animEffect transition="out" filter="fade">
                                      <p:cBhvr>
                                        <p:cTn id="13" dur="500"/>
                                        <p:tgtEl>
                                          <p:spTgt spid="6"/>
                                        </p:tgtEl>
                                      </p:cBhvr>
                                    </p:animEffect>
                                    <p:set>
                                      <p:cBhvr>
                                        <p:cTn id="14" dur="1" fill="hold">
                                          <p:stCondLst>
                                            <p:cond delay="499"/>
                                          </p:stCondLst>
                                        </p:cTn>
                                        <p:tgtEl>
                                          <p:spTgt spid="6"/>
                                        </p:tgtEl>
                                        <p:attrNameLst>
                                          <p:attrName>style.visibility</p:attrName>
                                        </p:attrNameLst>
                                      </p:cBhvr>
                                      <p:to>
                                        <p:strVal val="hidden"/>
                                      </p:to>
                                    </p:set>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xit" presetSubtype="0" fill="hold" grpId="1" nodeType="clickEffect">
                                  <p:stCondLst>
                                    <p:cond delay="0"/>
                                  </p:stCondLst>
                                  <p:childTnLst>
                                    <p:anim calcmode="lin" valueType="num">
                                      <p:cBhvr>
                                        <p:cTn id="21" dur="500"/>
                                        <p:tgtEl>
                                          <p:spTgt spid="7"/>
                                        </p:tgtEl>
                                        <p:attrNameLst>
                                          <p:attrName>ppt_w</p:attrName>
                                        </p:attrNameLst>
                                      </p:cBhvr>
                                      <p:tavLst>
                                        <p:tav tm="0">
                                          <p:val>
                                            <p:strVal val="ppt_w"/>
                                          </p:val>
                                        </p:tav>
                                        <p:tav tm="100000">
                                          <p:val>
                                            <p:fltVal val="0"/>
                                          </p:val>
                                        </p:tav>
                                      </p:tavLst>
                                    </p:anim>
                                    <p:anim calcmode="lin" valueType="num">
                                      <p:cBhvr>
                                        <p:cTn id="22" dur="500"/>
                                        <p:tgtEl>
                                          <p:spTgt spid="7"/>
                                        </p:tgtEl>
                                        <p:attrNameLst>
                                          <p:attrName>ppt_h</p:attrName>
                                        </p:attrNameLst>
                                      </p:cBhvr>
                                      <p:tavLst>
                                        <p:tav tm="0">
                                          <p:val>
                                            <p:strVal val="ppt_h"/>
                                          </p:val>
                                        </p:tav>
                                        <p:tav tm="100000">
                                          <p:val>
                                            <p:fltVal val="0"/>
                                          </p:val>
                                        </p:tav>
                                      </p:tavLst>
                                    </p:anim>
                                    <p:animEffect transition="out" filter="fade">
                                      <p:cBhvr>
                                        <p:cTn id="23" dur="500"/>
                                        <p:tgtEl>
                                          <p:spTgt spid="7"/>
                                        </p:tgtEl>
                                      </p:cBhvr>
                                    </p:animEffect>
                                    <p:set>
                                      <p:cBhvr>
                                        <p:cTn id="24" dur="1" fill="hold">
                                          <p:stCondLst>
                                            <p:cond delay="499"/>
                                          </p:stCondLst>
                                        </p:cTn>
                                        <p:tgtEl>
                                          <p:spTgt spid="7"/>
                                        </p:tgtEl>
                                        <p:attrNameLst>
                                          <p:attrName>style.visibility</p:attrName>
                                        </p:attrNameLst>
                                      </p:cBhvr>
                                      <p:to>
                                        <p:strVal val="hidden"/>
                                      </p:to>
                                    </p:set>
                                  </p:childTnLst>
                                </p:cTn>
                              </p:par>
                              <p:par>
                                <p:cTn id="25" presetID="10"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xit" presetSubtype="0" fill="hold" grpId="1" nodeType="clickEffect">
                                  <p:stCondLst>
                                    <p:cond delay="0"/>
                                  </p:stCondLst>
                                  <p:childTnLst>
                                    <p:anim calcmode="lin" valueType="num">
                                      <p:cBhvr>
                                        <p:cTn id="31" dur="500"/>
                                        <p:tgtEl>
                                          <p:spTgt spid="8"/>
                                        </p:tgtEl>
                                        <p:attrNameLst>
                                          <p:attrName>ppt_w</p:attrName>
                                        </p:attrNameLst>
                                      </p:cBhvr>
                                      <p:tavLst>
                                        <p:tav tm="0">
                                          <p:val>
                                            <p:strVal val="ppt_w"/>
                                          </p:val>
                                        </p:tav>
                                        <p:tav tm="100000">
                                          <p:val>
                                            <p:fltVal val="0"/>
                                          </p:val>
                                        </p:tav>
                                      </p:tavLst>
                                    </p:anim>
                                    <p:anim calcmode="lin" valueType="num">
                                      <p:cBhvr>
                                        <p:cTn id="32" dur="500"/>
                                        <p:tgtEl>
                                          <p:spTgt spid="8"/>
                                        </p:tgtEl>
                                        <p:attrNameLst>
                                          <p:attrName>ppt_h</p:attrName>
                                        </p:attrNameLst>
                                      </p:cBhvr>
                                      <p:tavLst>
                                        <p:tav tm="0">
                                          <p:val>
                                            <p:strVal val="ppt_h"/>
                                          </p:val>
                                        </p:tav>
                                        <p:tav tm="100000">
                                          <p:val>
                                            <p:fltVal val="0"/>
                                          </p:val>
                                        </p:tav>
                                      </p:tavLst>
                                    </p:anim>
                                    <p:animEffect transition="out" filter="fade">
                                      <p:cBhvr>
                                        <p:cTn id="33" dur="500"/>
                                        <p:tgtEl>
                                          <p:spTgt spid="8"/>
                                        </p:tgtEl>
                                      </p:cBhvr>
                                    </p:animEffect>
                                    <p:set>
                                      <p:cBhvr>
                                        <p:cTn id="34" dur="1" fill="hold">
                                          <p:stCondLst>
                                            <p:cond delay="499"/>
                                          </p:stCondLst>
                                        </p:cTn>
                                        <p:tgtEl>
                                          <p:spTgt spid="8"/>
                                        </p:tgtEl>
                                        <p:attrNameLst>
                                          <p:attrName>style.visibility</p:attrName>
                                        </p:attrNameLst>
                                      </p:cBhvr>
                                      <p:to>
                                        <p:strVal val="hidden"/>
                                      </p:to>
                                    </p:set>
                                  </p:childTnLst>
                                </p:cTn>
                              </p:par>
                              <p:par>
                                <p:cTn id="35" presetID="10" presetClass="entr" presetSubtype="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xit" presetSubtype="0" fill="hold" grpId="1" nodeType="clickEffect">
                                  <p:stCondLst>
                                    <p:cond delay="0"/>
                                  </p:stCondLst>
                                  <p:childTnLst>
                                    <p:anim calcmode="lin" valueType="num">
                                      <p:cBhvr>
                                        <p:cTn id="41" dur="500"/>
                                        <p:tgtEl>
                                          <p:spTgt spid="9"/>
                                        </p:tgtEl>
                                        <p:attrNameLst>
                                          <p:attrName>ppt_w</p:attrName>
                                        </p:attrNameLst>
                                      </p:cBhvr>
                                      <p:tavLst>
                                        <p:tav tm="0">
                                          <p:val>
                                            <p:strVal val="ppt_w"/>
                                          </p:val>
                                        </p:tav>
                                        <p:tav tm="100000">
                                          <p:val>
                                            <p:fltVal val="0"/>
                                          </p:val>
                                        </p:tav>
                                      </p:tavLst>
                                    </p:anim>
                                    <p:anim calcmode="lin" valueType="num">
                                      <p:cBhvr>
                                        <p:cTn id="42" dur="500"/>
                                        <p:tgtEl>
                                          <p:spTgt spid="9"/>
                                        </p:tgtEl>
                                        <p:attrNameLst>
                                          <p:attrName>ppt_h</p:attrName>
                                        </p:attrNameLst>
                                      </p:cBhvr>
                                      <p:tavLst>
                                        <p:tav tm="0">
                                          <p:val>
                                            <p:strVal val="ppt_h"/>
                                          </p:val>
                                        </p:tav>
                                        <p:tav tm="100000">
                                          <p:val>
                                            <p:fltVal val="0"/>
                                          </p:val>
                                        </p:tav>
                                      </p:tavLst>
                                    </p:anim>
                                    <p:animEffect transition="out" filter="fade">
                                      <p:cBhvr>
                                        <p:cTn id="43" dur="500"/>
                                        <p:tgtEl>
                                          <p:spTgt spid="9"/>
                                        </p:tgtEl>
                                      </p:cBhvr>
                                    </p:animEffect>
                                    <p:set>
                                      <p:cBhvr>
                                        <p:cTn id="44" dur="1" fill="hold">
                                          <p:stCondLst>
                                            <p:cond delay="499"/>
                                          </p:stCondLst>
                                        </p:cTn>
                                        <p:tgtEl>
                                          <p:spTgt spid="9"/>
                                        </p:tgtEl>
                                        <p:attrNameLst>
                                          <p:attrName>style.visibility</p:attrName>
                                        </p:attrNameLst>
                                      </p:cBhvr>
                                      <p:to>
                                        <p:strVal val="hidden"/>
                                      </p:to>
                                    </p:set>
                                  </p:childTnLst>
                                </p:cTn>
                              </p:par>
                              <p:par>
                                <p:cTn id="45" presetID="10"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53" presetClass="exit" presetSubtype="0" fill="hold" grpId="1" nodeType="clickEffect">
                                  <p:stCondLst>
                                    <p:cond delay="0"/>
                                  </p:stCondLst>
                                  <p:childTnLst>
                                    <p:anim calcmode="lin" valueType="num">
                                      <p:cBhvr>
                                        <p:cTn id="51" dur="500"/>
                                        <p:tgtEl>
                                          <p:spTgt spid="11"/>
                                        </p:tgtEl>
                                        <p:attrNameLst>
                                          <p:attrName>ppt_w</p:attrName>
                                        </p:attrNameLst>
                                      </p:cBhvr>
                                      <p:tavLst>
                                        <p:tav tm="0">
                                          <p:val>
                                            <p:strVal val="ppt_w"/>
                                          </p:val>
                                        </p:tav>
                                        <p:tav tm="100000">
                                          <p:val>
                                            <p:fltVal val="0"/>
                                          </p:val>
                                        </p:tav>
                                      </p:tavLst>
                                    </p:anim>
                                    <p:anim calcmode="lin" valueType="num">
                                      <p:cBhvr>
                                        <p:cTn id="52" dur="500"/>
                                        <p:tgtEl>
                                          <p:spTgt spid="11"/>
                                        </p:tgtEl>
                                        <p:attrNameLst>
                                          <p:attrName>ppt_h</p:attrName>
                                        </p:attrNameLst>
                                      </p:cBhvr>
                                      <p:tavLst>
                                        <p:tav tm="0">
                                          <p:val>
                                            <p:strVal val="ppt_h"/>
                                          </p:val>
                                        </p:tav>
                                        <p:tav tm="100000">
                                          <p:val>
                                            <p:fltVal val="0"/>
                                          </p:val>
                                        </p:tav>
                                      </p:tavLst>
                                    </p:anim>
                                    <p:animEffect transition="out" filter="fade">
                                      <p:cBhvr>
                                        <p:cTn id="53" dur="500"/>
                                        <p:tgtEl>
                                          <p:spTgt spid="11"/>
                                        </p:tgtEl>
                                      </p:cBhvr>
                                    </p:animEffect>
                                    <p:set>
                                      <p:cBhvr>
                                        <p:cTn id="54"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P spid="9" grpId="0" animBg="1"/>
      <p:bldP spid="9" grpId="1" animBg="1"/>
      <p:bldP spid="11" grpId="0" animBg="1"/>
      <p:bldP spid="11"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country of </a:t>
            </a:r>
            <a:r>
              <a:rPr lang="en-US" dirty="0" err="1" smtClean="0"/>
              <a:t>africa</a:t>
            </a:r>
            <a:endParaRPr lang="en-US" dirty="0"/>
          </a:p>
        </p:txBody>
      </p:sp>
      <p:pic>
        <p:nvPicPr>
          <p:cNvPr id="4" name="Picture 3"/>
          <p:cNvPicPr>
            <a:picLocks noChangeAspect="1"/>
          </p:cNvPicPr>
          <p:nvPr/>
        </p:nvPicPr>
        <p:blipFill>
          <a:blip r:embed="rId2"/>
          <a:stretch>
            <a:fillRect/>
          </a:stretch>
        </p:blipFill>
        <p:spPr>
          <a:xfrm>
            <a:off x="2325758" y="976497"/>
            <a:ext cx="6193054" cy="6300994"/>
          </a:xfrm>
          <a:prstGeom prst="rect">
            <a:avLst/>
          </a:prstGeom>
        </p:spPr>
      </p:pic>
      <p:sp>
        <p:nvSpPr>
          <p:cNvPr id="3" name="Text Placeholder 2"/>
          <p:cNvSpPr>
            <a:spLocks noGrp="1"/>
          </p:cNvSpPr>
          <p:nvPr>
            <p:ph type="body" sz="quarter" idx="10"/>
          </p:nvPr>
        </p:nvSpPr>
        <p:spPr>
          <a:xfrm>
            <a:off x="519112" y="1447799"/>
            <a:ext cx="11149013" cy="553998"/>
          </a:xfrm>
        </p:spPr>
        <p:txBody>
          <a:bodyPr/>
          <a:lstStyle/>
          <a:p>
            <a:endParaRPr lang="en-US" dirty="0"/>
          </a:p>
        </p:txBody>
      </p:sp>
    </p:spTree>
    <p:extLst>
      <p:ext uri="{BB962C8B-B14F-4D97-AF65-F5344CB8AC3E}">
        <p14:creationId xmlns:p14="http://schemas.microsoft.com/office/powerpoint/2010/main" val="87042527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519112" y="1447799"/>
            <a:ext cx="11149013" cy="4058034"/>
          </a:xfrm>
        </p:spPr>
        <p:txBody>
          <a:bodyPr/>
          <a:lstStyle/>
          <a:p>
            <a:r>
              <a:rPr lang="en-NZ" sz="3600" dirty="0">
                <a:solidFill>
                  <a:schemeClr val="accent2">
                    <a:alpha val="99000"/>
                  </a:schemeClr>
                </a:solidFill>
              </a:rPr>
              <a:t>Create Container Level Policy</a:t>
            </a:r>
          </a:p>
          <a:p>
            <a:pPr lvl="1"/>
            <a:r>
              <a:rPr lang="en-US" spc="-51" dirty="0"/>
              <a:t> </a:t>
            </a:r>
            <a:r>
              <a:rPr lang="en-NZ" spc="-51" dirty="0"/>
              <a:t>Specify </a:t>
            </a:r>
            <a:r>
              <a:rPr lang="en-US" spc="-51" dirty="0" err="1"/>
              <a:t>StartTime</a:t>
            </a:r>
            <a:r>
              <a:rPr lang="en-US" spc="-51" dirty="0"/>
              <a:t>, </a:t>
            </a:r>
            <a:r>
              <a:rPr lang="en-US" spc="-51" dirty="0" err="1"/>
              <a:t>ExpiryTime</a:t>
            </a:r>
            <a:r>
              <a:rPr lang="en-US" spc="-51" dirty="0"/>
              <a:t>, </a:t>
            </a:r>
            <a:r>
              <a:rPr lang="en-US" spc="-51" dirty="0" smtClean="0"/>
              <a:t>Permissions</a:t>
            </a:r>
          </a:p>
          <a:p>
            <a:pPr lvl="1"/>
            <a:endParaRPr lang="en-NZ" spc="-51" dirty="0"/>
          </a:p>
          <a:p>
            <a:r>
              <a:rPr lang="en-NZ" sz="3600" dirty="0">
                <a:solidFill>
                  <a:schemeClr val="accent2">
                    <a:alpha val="99000"/>
                  </a:schemeClr>
                </a:solidFill>
              </a:rPr>
              <a:t>Create Shared Access Signature URL</a:t>
            </a:r>
          </a:p>
          <a:p>
            <a:pPr lvl="1"/>
            <a:r>
              <a:rPr lang="en-US" spc="-51" dirty="0" err="1"/>
              <a:t>Signedresource</a:t>
            </a:r>
            <a:r>
              <a:rPr lang="en-US" spc="-51" dirty="0"/>
              <a:t> </a:t>
            </a:r>
            <a:r>
              <a:rPr lang="en-NZ" spc="-51" dirty="0"/>
              <a:t>Blob or Container</a:t>
            </a:r>
          </a:p>
          <a:p>
            <a:pPr lvl="1"/>
            <a:r>
              <a:rPr lang="en-US" spc="-51" dirty="0" err="1"/>
              <a:t>Signedidentifier</a:t>
            </a:r>
            <a:r>
              <a:rPr lang="en-US" spc="-51" dirty="0"/>
              <a:t> </a:t>
            </a:r>
            <a:r>
              <a:rPr lang="en-NZ" spc="-51" dirty="0"/>
              <a:t>Optional pointer to container policy</a:t>
            </a:r>
          </a:p>
          <a:p>
            <a:pPr lvl="1"/>
            <a:r>
              <a:rPr lang="en-US" spc="-51" dirty="0"/>
              <a:t>Signature </a:t>
            </a:r>
            <a:r>
              <a:rPr lang="en-NZ" spc="-51" dirty="0"/>
              <a:t>HMAC-SHA256 of above </a:t>
            </a:r>
            <a:r>
              <a:rPr lang="en-NZ" spc="-51" dirty="0" smtClean="0"/>
              <a:t>fields</a:t>
            </a:r>
          </a:p>
          <a:p>
            <a:pPr lvl="1"/>
            <a:endParaRPr lang="en-NZ" spc="-51" dirty="0">
              <a:solidFill>
                <a:schemeClr val="accent2">
                  <a:alpha val="99000"/>
                </a:schemeClr>
              </a:solidFill>
            </a:endParaRPr>
          </a:p>
          <a:p>
            <a:pPr lvl="1">
              <a:spcAft>
                <a:spcPts val="900"/>
              </a:spcAft>
            </a:pPr>
            <a:r>
              <a:rPr lang="en-NZ" sz="3600" spc="-100" dirty="0">
                <a:solidFill>
                  <a:schemeClr val="accent2">
                    <a:alpha val="99000"/>
                  </a:schemeClr>
                </a:solidFill>
                <a:latin typeface="Segoe UI Light" pitchFamily="34" charset="0"/>
              </a:rPr>
              <a:t>Use case</a:t>
            </a:r>
          </a:p>
          <a:p>
            <a:pPr lvl="1"/>
            <a:r>
              <a:rPr lang="en-NZ" spc="-51" dirty="0"/>
              <a:t>Providing revocable permissions to certain users/groups</a:t>
            </a:r>
          </a:p>
          <a:p>
            <a:pPr lvl="1"/>
            <a:r>
              <a:rPr lang="en-NZ" spc="-51" dirty="0"/>
              <a:t>To revoke: Delete or update container policy </a:t>
            </a:r>
          </a:p>
        </p:txBody>
      </p:sp>
      <p:sp>
        <p:nvSpPr>
          <p:cNvPr id="9" name="Rectangle 8"/>
          <p:cNvSpPr/>
          <p:nvPr/>
        </p:nvSpPr>
        <p:spPr bwMode="auto">
          <a:xfrm>
            <a:off x="5776346" y="3835315"/>
            <a:ext cx="5894954" cy="1044974"/>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1600" spc="-51" dirty="0">
                <a:solidFill>
                  <a:schemeClr val="accent4">
                    <a:alpha val="99000"/>
                  </a:schemeClr>
                </a:solidFill>
              </a:rPr>
              <a:t>http://...blob.../</a:t>
            </a:r>
            <a:r>
              <a:rPr lang="en-NZ" sz="1600" spc="-51" dirty="0" err="1">
                <a:solidFill>
                  <a:schemeClr val="accent4">
                    <a:alpha val="99000"/>
                  </a:schemeClr>
                </a:solidFill>
              </a:rPr>
              <a:t>pics</a:t>
            </a:r>
            <a:r>
              <a:rPr lang="en-NZ" sz="1600" spc="-51" dirty="0">
                <a:solidFill>
                  <a:schemeClr val="accent4">
                    <a:alpha val="99000"/>
                  </a:schemeClr>
                </a:solidFill>
              </a:rPr>
              <a:t>/image.jpg?</a:t>
            </a:r>
            <a:br>
              <a:rPr lang="en-NZ" sz="1600" spc="-51" dirty="0">
                <a:solidFill>
                  <a:schemeClr val="accent4">
                    <a:alpha val="99000"/>
                  </a:schemeClr>
                </a:solidFill>
              </a:rPr>
            </a:br>
            <a:r>
              <a:rPr lang="en-NZ" sz="1600" spc="-51" dirty="0" err="1">
                <a:solidFill>
                  <a:schemeClr val="accent4">
                    <a:alpha val="99000"/>
                  </a:schemeClr>
                </a:solidFill>
              </a:rPr>
              <a:t>sr</a:t>
            </a:r>
            <a:r>
              <a:rPr lang="en-NZ" sz="1600" spc="-51" dirty="0">
                <a:solidFill>
                  <a:schemeClr val="accent4">
                    <a:alpha val="99000"/>
                  </a:schemeClr>
                </a:solidFill>
              </a:rPr>
              <a:t>=</a:t>
            </a:r>
            <a:r>
              <a:rPr lang="en-NZ" sz="1600" spc="-51" dirty="0" err="1">
                <a:solidFill>
                  <a:schemeClr val="accent4">
                    <a:alpha val="99000"/>
                  </a:schemeClr>
                </a:solidFill>
              </a:rPr>
              <a:t>c&amp;si</a:t>
            </a:r>
            <a:r>
              <a:rPr lang="en-NZ" sz="1600" spc="-51" dirty="0">
                <a:solidFill>
                  <a:schemeClr val="accent4">
                    <a:alpha val="99000"/>
                  </a:schemeClr>
                </a:solidFill>
              </a:rPr>
              <a:t>=MyUploadPolicyForUserID12345</a:t>
            </a:r>
            <a:br>
              <a:rPr lang="en-NZ" sz="1600" spc="-51" dirty="0">
                <a:solidFill>
                  <a:schemeClr val="accent4">
                    <a:alpha val="99000"/>
                  </a:schemeClr>
                </a:solidFill>
              </a:rPr>
            </a:br>
            <a:r>
              <a:rPr lang="en-NZ" sz="1600" spc="-51" dirty="0">
                <a:solidFill>
                  <a:schemeClr val="accent4">
                    <a:alpha val="99000"/>
                  </a:schemeClr>
                </a:solidFill>
              </a:rPr>
              <a:t>&amp;sig=dD80ihBh5jfNpymO5Hg1IdiJIEvHcJpCMiCMnN%2fRnbI%3d</a:t>
            </a:r>
          </a:p>
        </p:txBody>
      </p:sp>
      <p:sp>
        <p:nvSpPr>
          <p:cNvPr id="2" name="Title 1"/>
          <p:cNvSpPr>
            <a:spLocks noGrp="1"/>
          </p:cNvSpPr>
          <p:nvPr>
            <p:ph type="title"/>
          </p:nvPr>
        </p:nvSpPr>
        <p:spPr/>
        <p:txBody>
          <a:bodyPr/>
          <a:lstStyle/>
          <a:p>
            <a:r>
              <a:rPr lang="en-NZ" dirty="0" smtClean="0"/>
              <a:t>Policy Based </a:t>
            </a:r>
            <a:r>
              <a:rPr lang="en-NZ" dirty="0"/>
              <a:t>Signatures</a:t>
            </a:r>
          </a:p>
        </p:txBody>
      </p:sp>
      <p:sp>
        <p:nvSpPr>
          <p:cNvPr id="6" name="Down Arrow 5"/>
          <p:cNvSpPr/>
          <p:nvPr/>
        </p:nvSpPr>
        <p:spPr bwMode="auto">
          <a:xfrm rot="10800000" flipV="1">
            <a:off x="6998620" y="3762437"/>
            <a:ext cx="402134" cy="508001"/>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8" name="Down Arrow 7"/>
          <p:cNvSpPr/>
          <p:nvPr/>
        </p:nvSpPr>
        <p:spPr bwMode="auto">
          <a:xfrm rot="10800000" flipV="1">
            <a:off x="9051928" y="3762437"/>
            <a:ext cx="402134" cy="508001"/>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1" name="Down Arrow 10"/>
          <p:cNvSpPr/>
          <p:nvPr/>
        </p:nvSpPr>
        <p:spPr bwMode="auto">
          <a:xfrm flipV="1">
            <a:off x="8197359" y="4741939"/>
            <a:ext cx="402134" cy="508001"/>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Tree>
    <p:extLst>
      <p:ext uri="{BB962C8B-B14F-4D97-AF65-F5344CB8AC3E}">
        <p14:creationId xmlns:p14="http://schemas.microsoft.com/office/powerpoint/2010/main" val="559738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xit" presetSubtype="0" fill="hold" grpId="1" nodeType="afterEffect">
                                  <p:stCondLst>
                                    <p:cond delay="0"/>
                                  </p:stCondLst>
                                  <p:childTnLst>
                                    <p:animEffect transition="out" filter="fade">
                                      <p:cBhvr>
                                        <p:cTn id="14" dur="500"/>
                                        <p:tgtEl>
                                          <p:spTgt spid="6"/>
                                        </p:tgtEl>
                                      </p:cBhvr>
                                    </p:animEffect>
                                    <p:set>
                                      <p:cBhvr>
                                        <p:cTn id="15" dur="1" fill="hold">
                                          <p:stCondLst>
                                            <p:cond delay="499"/>
                                          </p:stCondLst>
                                        </p:cTn>
                                        <p:tgtEl>
                                          <p:spTgt spid="6"/>
                                        </p:tgtEl>
                                        <p:attrNameLst>
                                          <p:attrName>style.visibility</p:attrName>
                                        </p:attrNameLst>
                                      </p:cBhvr>
                                      <p:to>
                                        <p:strVal val="hidden"/>
                                      </p:to>
                                    </p:set>
                                  </p:childTnLst>
                                </p:cTn>
                              </p:par>
                            </p:childTnLst>
                          </p:cTn>
                        </p:par>
                        <p:par>
                          <p:cTn id="16" fill="hold">
                            <p:stCondLst>
                              <p:cond delay="1500"/>
                            </p:stCondLst>
                            <p:childTnLst>
                              <p:par>
                                <p:cTn id="17" presetID="10" presetClass="exit" presetSubtype="0" fill="hold" grpId="1" nodeType="afterEffect">
                                  <p:stCondLst>
                                    <p:cond delay="0"/>
                                  </p:stCondLst>
                                  <p:childTnLst>
                                    <p:animEffect transition="out" filter="fade">
                                      <p:cBhvr>
                                        <p:cTn id="18" dur="500"/>
                                        <p:tgtEl>
                                          <p:spTgt spid="8"/>
                                        </p:tgtEl>
                                      </p:cBhvr>
                                    </p:animEffect>
                                    <p:set>
                                      <p:cBhvr>
                                        <p:cTn id="19" dur="1" fill="hold">
                                          <p:stCondLst>
                                            <p:cond delay="499"/>
                                          </p:stCondLst>
                                        </p:cTn>
                                        <p:tgtEl>
                                          <p:spTgt spid="8"/>
                                        </p:tgtEl>
                                        <p:attrNameLst>
                                          <p:attrName>style.visibility</p:attrName>
                                        </p:attrNameLst>
                                      </p:cBhvr>
                                      <p:to>
                                        <p:strVal val="hidden"/>
                                      </p:to>
                                    </p:se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8" grpId="0" animBg="1"/>
      <p:bldP spid="8" grpId="1" animBg="1"/>
      <p:bldP spid="1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 </a:t>
            </a:r>
            <a:r>
              <a:rPr lang="en-US" dirty="0"/>
              <a:t>Delivery Network (CDN)</a:t>
            </a:r>
          </a:p>
        </p:txBody>
      </p:sp>
      <p:sp>
        <p:nvSpPr>
          <p:cNvPr id="3" name="Content Placeholder 2"/>
          <p:cNvSpPr>
            <a:spLocks noGrp="1"/>
          </p:cNvSpPr>
          <p:nvPr>
            <p:ph type="body" sz="quarter" idx="10"/>
          </p:nvPr>
        </p:nvSpPr>
        <p:spPr/>
        <p:txBody>
          <a:bodyPr/>
          <a:lstStyle/>
          <a:p>
            <a:r>
              <a:rPr lang="en-US" dirty="0">
                <a:solidFill>
                  <a:schemeClr val="accent2">
                    <a:alpha val="99000"/>
                  </a:schemeClr>
                </a:solidFill>
              </a:rPr>
              <a:t>High-bandwidth global blob content delivery</a:t>
            </a:r>
          </a:p>
          <a:p>
            <a:pPr lvl="1"/>
            <a:r>
              <a:rPr lang="en-US" sz="2400" spc="-51" dirty="0"/>
              <a:t>24 locations globally (US, Europe, Asia, Australia and South America), and </a:t>
            </a:r>
            <a:r>
              <a:rPr lang="en-US" sz="2400" spc="-51" dirty="0" smtClean="0"/>
              <a:t>growing</a:t>
            </a:r>
          </a:p>
          <a:p>
            <a:pPr lvl="1"/>
            <a:endParaRPr lang="en-US" sz="1200" spc="-51" dirty="0"/>
          </a:p>
          <a:p>
            <a:pPr lvl="1"/>
            <a:r>
              <a:rPr lang="en-US" sz="2400" spc="-51" dirty="0"/>
              <a:t>Same experience for users no matter how far they are from the geo-location where the storage account is </a:t>
            </a:r>
            <a:r>
              <a:rPr lang="en-US" sz="2400" spc="-51" dirty="0" smtClean="0"/>
              <a:t>hosted</a:t>
            </a:r>
          </a:p>
          <a:p>
            <a:pPr lvl="1"/>
            <a:endParaRPr lang="en-US" sz="2400" spc="-51" dirty="0"/>
          </a:p>
          <a:p>
            <a:r>
              <a:rPr lang="en-US" dirty="0">
                <a:solidFill>
                  <a:schemeClr val="accent2">
                    <a:alpha val="99000"/>
                  </a:schemeClr>
                </a:solidFill>
              </a:rPr>
              <a:t>Blob service URL </a:t>
            </a:r>
            <a:r>
              <a:rPr lang="en-US" dirty="0" smtClean="0">
                <a:solidFill>
                  <a:schemeClr val="accent2">
                    <a:alpha val="99000"/>
                  </a:schemeClr>
                </a:solidFill>
              </a:rPr>
              <a:t>vs. </a:t>
            </a:r>
            <a:r>
              <a:rPr lang="en-US" dirty="0">
                <a:solidFill>
                  <a:schemeClr val="accent2">
                    <a:alpha val="99000"/>
                  </a:schemeClr>
                </a:solidFill>
              </a:rPr>
              <a:t>CDN URL:</a:t>
            </a:r>
          </a:p>
          <a:p>
            <a:pPr lvl="1"/>
            <a:r>
              <a:rPr lang="en-US" sz="2400" spc="-51" dirty="0"/>
              <a:t>Windows Azure Blob URL: </a:t>
            </a:r>
            <a:r>
              <a:rPr lang="en-US" sz="2400" spc="-51" dirty="0">
                <a:hlinkClick r:id="rId3"/>
              </a:rPr>
              <a:t>http://images.blob.core.windows.net</a:t>
            </a:r>
            <a:r>
              <a:rPr lang="en-US" sz="2400" spc="-51" dirty="0" smtClean="0">
                <a:hlinkClick r:id="rId3"/>
              </a:rPr>
              <a:t>/</a:t>
            </a:r>
            <a:endParaRPr lang="en-US" sz="2400" spc="-51" dirty="0" smtClean="0"/>
          </a:p>
          <a:p>
            <a:pPr lvl="1"/>
            <a:endParaRPr lang="en-US" sz="1200" spc="-51" dirty="0"/>
          </a:p>
          <a:p>
            <a:pPr lvl="1"/>
            <a:r>
              <a:rPr lang="en-US" sz="2400" spc="-51" dirty="0"/>
              <a:t>Windows Azure CDN URL: </a:t>
            </a:r>
            <a:r>
              <a:rPr lang="en-US" sz="2400" spc="-51" dirty="0">
                <a:hlinkClick r:id="rId4"/>
              </a:rPr>
              <a:t>http://&lt;id&gt;.vo.msecnd.net/ </a:t>
            </a:r>
            <a:endParaRPr lang="en-US" sz="2400" spc="-51" dirty="0" smtClean="0"/>
          </a:p>
          <a:p>
            <a:pPr lvl="1"/>
            <a:endParaRPr lang="en-US" sz="1200" spc="-51" dirty="0"/>
          </a:p>
          <a:p>
            <a:pPr lvl="1"/>
            <a:r>
              <a:rPr lang="en-US" sz="2400" spc="-51" dirty="0"/>
              <a:t>Custom Domain Name for CDN: </a:t>
            </a:r>
            <a:r>
              <a:rPr lang="en-US" sz="2400" spc="-51" dirty="0">
                <a:hlinkClick r:id="rId4"/>
              </a:rPr>
              <a:t>http://cdn.contoso.com/ </a:t>
            </a:r>
            <a:endParaRPr lang="en-US" sz="2400" spc="-51" dirty="0"/>
          </a:p>
        </p:txBody>
      </p:sp>
    </p:spTree>
    <p:extLst>
      <p:ext uri="{BB962C8B-B14F-4D97-AF65-F5344CB8AC3E}">
        <p14:creationId xmlns:p14="http://schemas.microsoft.com/office/powerpoint/2010/main" val="2868749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Freeform 6"/>
          <p:cNvSpPr>
            <a:spLocks/>
          </p:cNvSpPr>
          <p:nvPr/>
        </p:nvSpPr>
        <p:spPr bwMode="auto">
          <a:xfrm>
            <a:off x="6462275" y="1807779"/>
            <a:ext cx="3817592" cy="2558722"/>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t" anchorCtr="0" compatLnSpc="1">
            <a:prstTxWarp prst="textNoShape">
              <a:avLst/>
            </a:prstTxWarp>
          </a:bodyPr>
          <a:lstStyle/>
          <a:p>
            <a:pPr algn="ctr" defTabSz="913788" fontAlgn="base">
              <a:spcBef>
                <a:spcPct val="0"/>
              </a:spcBef>
              <a:spcAft>
                <a:spcPct val="0"/>
              </a:spcAft>
            </a:pPr>
            <a:endParaRPr lang="en-US" dirty="0">
              <a:ln>
                <a:solidFill>
                  <a:schemeClr val="bg1">
                    <a:alpha val="0"/>
                  </a:schemeClr>
                </a:solidFill>
              </a:ln>
              <a:solidFill>
                <a:srgbClr val="595959"/>
              </a:solidFill>
              <a:latin typeface="Segoe UI Light" pitchFamily="34" charset="0"/>
            </a:endParaRPr>
          </a:p>
        </p:txBody>
      </p:sp>
      <p:sp>
        <p:nvSpPr>
          <p:cNvPr id="82" name="Freeform 6"/>
          <p:cNvSpPr>
            <a:spLocks/>
          </p:cNvSpPr>
          <p:nvPr/>
        </p:nvSpPr>
        <p:spPr bwMode="auto">
          <a:xfrm>
            <a:off x="6683742" y="4430633"/>
            <a:ext cx="3275804" cy="2195592"/>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t" anchorCtr="0" compatLnSpc="1">
            <a:prstTxWarp prst="textNoShape">
              <a:avLst/>
            </a:prstTxWarp>
          </a:bodyPr>
          <a:lstStyle/>
          <a:p>
            <a:pPr algn="ctr" defTabSz="913788" fontAlgn="base">
              <a:spcBef>
                <a:spcPct val="0"/>
              </a:spcBef>
              <a:spcAft>
                <a:spcPct val="0"/>
              </a:spcAft>
            </a:pPr>
            <a:endParaRPr lang="en-US" dirty="0">
              <a:ln>
                <a:solidFill>
                  <a:schemeClr val="bg1">
                    <a:alpha val="0"/>
                  </a:schemeClr>
                </a:solidFill>
              </a:ln>
              <a:solidFill>
                <a:srgbClr val="595959"/>
              </a:solidFill>
              <a:latin typeface="Segoe UI Light" pitchFamily="34" charset="0"/>
            </a:endParaRPr>
          </a:p>
        </p:txBody>
      </p:sp>
      <p:sp>
        <p:nvSpPr>
          <p:cNvPr id="59" name="Rectangle 58"/>
          <p:cNvSpPr/>
          <p:nvPr/>
        </p:nvSpPr>
        <p:spPr bwMode="auto">
          <a:xfrm>
            <a:off x="7206836" y="5243465"/>
            <a:ext cx="658586" cy="201168"/>
          </a:xfrm>
          <a:prstGeom prst="rect">
            <a:avLst/>
          </a:prstGeom>
          <a:solidFill>
            <a:schemeClr val="accent4"/>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US" sz="900" b="1" dirty="0">
                <a:solidFill>
                  <a:schemeClr val="bg1">
                    <a:alpha val="99000"/>
                  </a:schemeClr>
                </a:solidFill>
              </a:rPr>
              <a:t>pic1.jpg</a:t>
            </a:r>
          </a:p>
        </p:txBody>
      </p:sp>
      <p:sp>
        <p:nvSpPr>
          <p:cNvPr id="5" name="Title 4"/>
          <p:cNvSpPr>
            <a:spLocks noGrp="1"/>
          </p:cNvSpPr>
          <p:nvPr>
            <p:ph type="title"/>
          </p:nvPr>
        </p:nvSpPr>
        <p:spPr/>
        <p:txBody>
          <a:bodyPr/>
          <a:lstStyle/>
          <a:p>
            <a:r>
              <a:rPr lang="en-US" smtClean="0"/>
              <a:t>Windows Azure CDN</a:t>
            </a:r>
            <a:endParaRPr lang="en-US" dirty="0"/>
          </a:p>
        </p:txBody>
      </p:sp>
      <p:sp>
        <p:nvSpPr>
          <p:cNvPr id="39" name="Text Placeholder 4"/>
          <p:cNvSpPr txBox="1">
            <a:spLocks/>
          </p:cNvSpPr>
          <p:nvPr/>
        </p:nvSpPr>
        <p:spPr>
          <a:xfrm>
            <a:off x="1343378" y="2360614"/>
            <a:ext cx="4751035" cy="1559634"/>
          </a:xfrm>
          <a:prstGeom prst="rect">
            <a:avLst/>
          </a:prstGeom>
        </p:spPr>
        <p:txBody>
          <a:bodyPr vert="horz" wrap="square" lIns="0" tIns="0" rIns="0" bIns="0" rtlCol="0">
            <a:norm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0" indent="0">
              <a:buNone/>
              <a:defRPr/>
            </a:pPr>
            <a:r>
              <a:rPr lang="en-US" sz="4000" spc="-100" dirty="0">
                <a:solidFill>
                  <a:schemeClr val="accent2">
                    <a:alpha val="99000"/>
                  </a:schemeClr>
                </a:solidFill>
                <a:latin typeface="Segoe UI Light" pitchFamily="34" charset="0"/>
              </a:rPr>
              <a:t>To Enable CDN:</a:t>
            </a:r>
          </a:p>
          <a:p>
            <a:pPr marL="53975" indent="0">
              <a:buNone/>
              <a:defRPr/>
            </a:pPr>
            <a:r>
              <a:rPr lang="en-US" sz="2400" spc="-51" dirty="0">
                <a:gradFill>
                  <a:gsLst>
                    <a:gs pos="0">
                      <a:srgbClr val="595959"/>
                    </a:gs>
                    <a:gs pos="86000">
                      <a:srgbClr val="595959"/>
                    </a:gs>
                  </a:gsLst>
                  <a:lin ang="5400000" scaled="0"/>
                </a:gradFill>
              </a:rPr>
              <a:t>Register for CDN via </a:t>
            </a:r>
            <a:r>
              <a:rPr lang="en-US" sz="2400" spc="-51" dirty="0" err="1">
                <a:gradFill>
                  <a:gsLst>
                    <a:gs pos="0">
                      <a:srgbClr val="595959"/>
                    </a:gs>
                    <a:gs pos="86000">
                      <a:srgbClr val="595959"/>
                    </a:gs>
                  </a:gsLst>
                  <a:lin ang="5400000" scaled="0"/>
                </a:gradFill>
              </a:rPr>
              <a:t>Dev</a:t>
            </a:r>
            <a:r>
              <a:rPr lang="en-US" sz="2400" spc="-51" dirty="0">
                <a:gradFill>
                  <a:gsLst>
                    <a:gs pos="0">
                      <a:srgbClr val="595959"/>
                    </a:gs>
                    <a:gs pos="86000">
                      <a:srgbClr val="595959"/>
                    </a:gs>
                  </a:gsLst>
                  <a:lin ang="5400000" scaled="0"/>
                </a:gradFill>
              </a:rPr>
              <a:t> Portal</a:t>
            </a:r>
          </a:p>
          <a:p>
            <a:pPr marL="53975" indent="0">
              <a:buNone/>
              <a:defRPr/>
            </a:pPr>
            <a:r>
              <a:rPr lang="en-US" sz="2400" spc="-51" dirty="0">
                <a:gradFill>
                  <a:gsLst>
                    <a:gs pos="0">
                      <a:srgbClr val="595959"/>
                    </a:gs>
                    <a:gs pos="86000">
                      <a:srgbClr val="595959"/>
                    </a:gs>
                  </a:gsLst>
                  <a:lin ang="5400000" scaled="0"/>
                </a:gradFill>
              </a:rPr>
              <a:t>Set container images to public</a:t>
            </a:r>
          </a:p>
        </p:txBody>
      </p:sp>
      <p:sp>
        <p:nvSpPr>
          <p:cNvPr id="41" name="Rectangle 40"/>
          <p:cNvSpPr/>
          <p:nvPr/>
        </p:nvSpPr>
        <p:spPr bwMode="auto">
          <a:xfrm>
            <a:off x="7188622" y="5215696"/>
            <a:ext cx="1146085" cy="339867"/>
          </a:xfrm>
          <a:prstGeom prst="rect">
            <a:avLst/>
          </a:prstGeom>
          <a:solidFill>
            <a:schemeClr val="accent4"/>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US" sz="1600" dirty="0">
                <a:solidFill>
                  <a:schemeClr val="bg1">
                    <a:alpha val="99000"/>
                  </a:schemeClr>
                </a:solidFill>
              </a:rPr>
              <a:t>pic1.jpg</a:t>
            </a:r>
            <a:endParaRPr lang="en-US" sz="1800" dirty="0">
              <a:solidFill>
                <a:schemeClr val="bg1">
                  <a:alpha val="99000"/>
                </a:schemeClr>
              </a:solidFill>
            </a:endParaRPr>
          </a:p>
        </p:txBody>
      </p:sp>
      <p:cxnSp>
        <p:nvCxnSpPr>
          <p:cNvPr id="49" name="Straight Arrow Connector 48"/>
          <p:cNvCxnSpPr/>
          <p:nvPr/>
        </p:nvCxnSpPr>
        <p:spPr>
          <a:xfrm>
            <a:off x="6978869" y="1797269"/>
            <a:ext cx="55344" cy="488731"/>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sp>
        <p:nvSpPr>
          <p:cNvPr id="50" name="TextBox 49"/>
          <p:cNvSpPr txBox="1"/>
          <p:nvPr/>
        </p:nvSpPr>
        <p:spPr>
          <a:xfrm>
            <a:off x="7374179" y="926049"/>
            <a:ext cx="3782767" cy="640175"/>
          </a:xfrm>
          <a:prstGeom prst="rect">
            <a:avLst/>
          </a:prstGeom>
          <a:noFill/>
        </p:spPr>
        <p:txBody>
          <a:bodyPr wrap="none" lIns="0" tIns="0" rIns="0" bIns="0" rtlCol="0">
            <a:spAutoFit/>
          </a:bodyPr>
          <a:lstStyle/>
          <a:p>
            <a:r>
              <a:rPr lang="en-US" dirty="0" smtClean="0">
                <a:solidFill>
                  <a:srgbClr val="595959">
                    <a:alpha val="99000"/>
                  </a:srgbClr>
                </a:solidFill>
              </a:rPr>
              <a:t>GET</a:t>
            </a:r>
          </a:p>
          <a:p>
            <a:pPr defTabSz="1218937">
              <a:lnSpc>
                <a:spcPct val="90000"/>
              </a:lnSpc>
              <a:spcBef>
                <a:spcPct val="20000"/>
              </a:spcBef>
              <a:buSzPct val="90000"/>
              <a:defRPr/>
            </a:pPr>
            <a:r>
              <a:rPr lang="en-US" sz="1600" spc="-51" dirty="0">
                <a:solidFill>
                  <a:srgbClr val="595959">
                    <a:alpha val="99000"/>
                  </a:srgbClr>
                </a:solidFill>
              </a:rPr>
              <a:t>http://guid01.vo.msecnd.net/images/pic.1jpg</a:t>
            </a:r>
          </a:p>
        </p:txBody>
      </p:sp>
      <p:sp>
        <p:nvSpPr>
          <p:cNvPr id="51" name="TextBox 50"/>
          <p:cNvSpPr txBox="1"/>
          <p:nvPr/>
        </p:nvSpPr>
        <p:spPr>
          <a:xfrm>
            <a:off x="6784182" y="5794909"/>
            <a:ext cx="3174205" cy="153888"/>
          </a:xfrm>
          <a:prstGeom prst="rect">
            <a:avLst/>
          </a:prstGeom>
          <a:noFill/>
        </p:spPr>
        <p:txBody>
          <a:bodyPr wrap="square" lIns="0" tIns="0" rIns="0" bIns="0" rtlCol="0">
            <a:spAutoFit/>
          </a:bodyPr>
          <a:lstStyle/>
          <a:p>
            <a:r>
              <a:rPr lang="en-US" sz="1000" b="1" dirty="0">
                <a:solidFill>
                  <a:srgbClr val="595959">
                    <a:alpha val="99000"/>
                  </a:srgbClr>
                </a:solidFill>
              </a:rPr>
              <a:t>http://sally.blob.core.windows.net/images/pic1.jpg</a:t>
            </a:r>
          </a:p>
        </p:txBody>
      </p:sp>
      <p:sp>
        <p:nvSpPr>
          <p:cNvPr id="52" name="TextBox 51"/>
          <p:cNvSpPr txBox="1"/>
          <p:nvPr/>
        </p:nvSpPr>
        <p:spPr>
          <a:xfrm>
            <a:off x="7557863" y="3305522"/>
            <a:ext cx="2342882" cy="498598"/>
          </a:xfrm>
          <a:prstGeom prst="rect">
            <a:avLst/>
          </a:prstGeom>
          <a:noFill/>
        </p:spPr>
        <p:txBody>
          <a:bodyPr wrap="square" lIns="0" tIns="0" rIns="0" bIns="0" rtlCol="0">
            <a:spAutoFit/>
          </a:bodyPr>
          <a:lstStyle/>
          <a:p>
            <a:pPr defTabSz="1218937">
              <a:lnSpc>
                <a:spcPct val="90000"/>
              </a:lnSpc>
              <a:buSzPct val="90000"/>
              <a:defRPr/>
            </a:pPr>
            <a:r>
              <a:rPr lang="en-US" sz="1200" spc="-51" dirty="0">
                <a:gradFill>
                  <a:gsLst>
                    <a:gs pos="0">
                      <a:srgbClr val="595959"/>
                    </a:gs>
                    <a:gs pos="86000">
                      <a:srgbClr val="595959"/>
                    </a:gs>
                  </a:gsLst>
                  <a:lin ang="5400000" scaled="0"/>
                </a:gradFill>
              </a:rPr>
              <a:t>http://sally.blob.core.windows.net/ </a:t>
            </a:r>
            <a:endParaRPr lang="en-US" sz="1200" spc="-51" dirty="0" smtClean="0">
              <a:gradFill>
                <a:gsLst>
                  <a:gs pos="0">
                    <a:srgbClr val="595959"/>
                  </a:gs>
                  <a:gs pos="86000">
                    <a:srgbClr val="595959"/>
                  </a:gs>
                </a:gsLst>
                <a:lin ang="5400000" scaled="0"/>
              </a:gradFill>
            </a:endParaRPr>
          </a:p>
          <a:p>
            <a:pPr defTabSz="1218937">
              <a:lnSpc>
                <a:spcPct val="90000"/>
              </a:lnSpc>
              <a:buSzPct val="90000"/>
              <a:defRPr/>
            </a:pPr>
            <a:r>
              <a:rPr lang="en-US" sz="1200" spc="-51" dirty="0">
                <a:gradFill>
                  <a:gsLst>
                    <a:gs pos="0">
                      <a:srgbClr val="595959"/>
                    </a:gs>
                    <a:gs pos="86000">
                      <a:srgbClr val="595959"/>
                    </a:gs>
                  </a:gsLst>
                  <a:lin ang="5400000" scaled="0"/>
                </a:gradFill>
                <a:sym typeface="Wingdings" pitchFamily="2" charset="2"/>
              </a:rPr>
              <a:t> </a:t>
            </a:r>
            <a:r>
              <a:rPr lang="en-US" sz="1200" spc="-51" dirty="0" smtClean="0">
                <a:gradFill>
                  <a:gsLst>
                    <a:gs pos="0">
                      <a:srgbClr val="595959"/>
                    </a:gs>
                    <a:gs pos="86000">
                      <a:srgbClr val="595959"/>
                    </a:gs>
                  </a:gsLst>
                  <a:lin ang="5400000" scaled="0"/>
                </a:gradFill>
                <a:sym typeface="Wingdings" pitchFamily="2" charset="2"/>
              </a:rPr>
              <a:t>                       </a:t>
            </a:r>
          </a:p>
          <a:p>
            <a:pPr defTabSz="1218937">
              <a:lnSpc>
                <a:spcPct val="90000"/>
              </a:lnSpc>
              <a:buSzPct val="90000"/>
              <a:defRPr/>
            </a:pPr>
            <a:r>
              <a:rPr lang="en-US" sz="1200" spc="-51" dirty="0" smtClean="0">
                <a:gradFill>
                  <a:gsLst>
                    <a:gs pos="0">
                      <a:srgbClr val="595959"/>
                    </a:gs>
                    <a:gs pos="86000">
                      <a:srgbClr val="595959"/>
                    </a:gs>
                  </a:gsLst>
                  <a:lin ang="5400000" scaled="0"/>
                </a:gradFill>
                <a:sym typeface="Wingdings" pitchFamily="2" charset="2"/>
              </a:rPr>
              <a:t>http</a:t>
            </a:r>
            <a:r>
              <a:rPr lang="en-US" sz="1200" spc="-51" dirty="0">
                <a:gradFill>
                  <a:gsLst>
                    <a:gs pos="0">
                      <a:srgbClr val="595959"/>
                    </a:gs>
                    <a:gs pos="86000">
                      <a:srgbClr val="595959"/>
                    </a:gs>
                  </a:gsLst>
                  <a:lin ang="5400000" scaled="0"/>
                </a:gradFill>
                <a:sym typeface="Wingdings" pitchFamily="2" charset="2"/>
              </a:rPr>
              <a:t>://guid01.vo.msecnd.net/</a:t>
            </a:r>
            <a:endParaRPr lang="en-US" sz="1200" spc="-51" dirty="0">
              <a:gradFill>
                <a:gsLst>
                  <a:gs pos="0">
                    <a:srgbClr val="595959"/>
                  </a:gs>
                  <a:gs pos="86000">
                    <a:srgbClr val="595959"/>
                  </a:gs>
                </a:gsLst>
                <a:lin ang="5400000" scaled="0"/>
              </a:gradFill>
            </a:endParaRPr>
          </a:p>
        </p:txBody>
      </p:sp>
      <p:cxnSp>
        <p:nvCxnSpPr>
          <p:cNvPr id="53" name="Straight Arrow Connector 52"/>
          <p:cNvCxnSpPr/>
          <p:nvPr/>
        </p:nvCxnSpPr>
        <p:spPr>
          <a:xfrm>
            <a:off x="7177088" y="3052763"/>
            <a:ext cx="538162" cy="2141537"/>
          </a:xfrm>
          <a:prstGeom prst="straightConnector1">
            <a:avLst/>
          </a:prstGeom>
          <a:ln w="19050">
            <a:prstDash val="dash"/>
            <a:tailEnd type="triangle"/>
          </a:ln>
        </p:spPr>
        <p:style>
          <a:lnRef idx="1">
            <a:schemeClr val="accent4"/>
          </a:lnRef>
          <a:fillRef idx="0">
            <a:schemeClr val="accent4"/>
          </a:fillRef>
          <a:effectRef idx="0">
            <a:schemeClr val="accent4"/>
          </a:effectRef>
          <a:fontRef idx="minor">
            <a:schemeClr val="tx1"/>
          </a:fontRef>
        </p:style>
      </p:cxnSp>
      <p:cxnSp>
        <p:nvCxnSpPr>
          <p:cNvPr id="54" name="Straight Arrow Connector 53"/>
          <p:cNvCxnSpPr/>
          <p:nvPr/>
        </p:nvCxnSpPr>
        <p:spPr>
          <a:xfrm flipH="1" flipV="1">
            <a:off x="7010400" y="3038475"/>
            <a:ext cx="561978" cy="2143126"/>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sp>
        <p:nvSpPr>
          <p:cNvPr id="55" name="Rectangle 54"/>
          <p:cNvSpPr/>
          <p:nvPr/>
        </p:nvSpPr>
        <p:spPr bwMode="auto">
          <a:xfrm>
            <a:off x="7384066" y="5291319"/>
            <a:ext cx="657238" cy="189067"/>
          </a:xfrm>
          <a:prstGeom prst="rect">
            <a:avLst/>
          </a:prstGeom>
          <a:solidFill>
            <a:schemeClr val="accent4"/>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US" sz="900" b="1" dirty="0">
                <a:solidFill>
                  <a:schemeClr val="bg1">
                    <a:alpha val="99000"/>
                  </a:schemeClr>
                </a:solidFill>
              </a:rPr>
              <a:t>pic1.jpg</a:t>
            </a:r>
          </a:p>
        </p:txBody>
      </p:sp>
      <p:cxnSp>
        <p:nvCxnSpPr>
          <p:cNvPr id="57" name="Straight Arrow Connector 56"/>
          <p:cNvCxnSpPr/>
          <p:nvPr/>
        </p:nvCxnSpPr>
        <p:spPr>
          <a:xfrm flipH="1" flipV="1">
            <a:off x="6872288" y="1781175"/>
            <a:ext cx="64541" cy="499570"/>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sp>
        <p:nvSpPr>
          <p:cNvPr id="58" name="TextBox 57"/>
          <p:cNvSpPr txBox="1"/>
          <p:nvPr/>
        </p:nvSpPr>
        <p:spPr>
          <a:xfrm>
            <a:off x="6490285" y="2237502"/>
            <a:ext cx="331822" cy="246221"/>
          </a:xfrm>
          <a:prstGeom prst="rect">
            <a:avLst/>
          </a:prstGeom>
          <a:noFill/>
        </p:spPr>
        <p:txBody>
          <a:bodyPr wrap="none" lIns="0" tIns="0" rIns="0" bIns="0" rtlCol="0">
            <a:spAutoFit/>
          </a:bodyPr>
          <a:lstStyle/>
          <a:p>
            <a:r>
              <a:rPr lang="en-US" sz="1600" dirty="0" smtClean="0">
                <a:solidFill>
                  <a:srgbClr val="595959">
                    <a:alpha val="99000"/>
                  </a:srgbClr>
                </a:solidFill>
              </a:rPr>
              <a:t>404</a:t>
            </a:r>
          </a:p>
        </p:txBody>
      </p:sp>
      <p:sp>
        <p:nvSpPr>
          <p:cNvPr id="60" name="TextBox 59"/>
          <p:cNvSpPr txBox="1"/>
          <p:nvPr/>
        </p:nvSpPr>
        <p:spPr>
          <a:xfrm>
            <a:off x="5857457" y="2838112"/>
            <a:ext cx="473912" cy="369332"/>
          </a:xfrm>
          <a:prstGeom prst="rect">
            <a:avLst/>
          </a:prstGeom>
          <a:noFill/>
        </p:spPr>
        <p:txBody>
          <a:bodyPr wrap="none" lIns="0" tIns="0" rIns="0" bIns="0" rtlCol="0">
            <a:spAutoFit/>
          </a:bodyPr>
          <a:lstStyle/>
          <a:p>
            <a:r>
              <a:rPr lang="en-US" dirty="0" smtClean="0">
                <a:solidFill>
                  <a:srgbClr val="595959">
                    <a:alpha val="99000"/>
                  </a:srgbClr>
                </a:solidFill>
              </a:rPr>
              <a:t>TTL</a:t>
            </a:r>
          </a:p>
        </p:txBody>
      </p:sp>
      <p:sp>
        <p:nvSpPr>
          <p:cNvPr id="61" name="Oval 60"/>
          <p:cNvSpPr/>
          <p:nvPr/>
        </p:nvSpPr>
        <p:spPr bwMode="auto">
          <a:xfrm>
            <a:off x="7361878" y="2920401"/>
            <a:ext cx="2362890" cy="1206756"/>
          </a:xfrm>
          <a:prstGeom prst="ellipse">
            <a:avLst/>
          </a:prstGeom>
          <a:no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1800" dirty="0">
              <a:solidFill>
                <a:schemeClr val="tx1"/>
              </a:solidFill>
            </a:endParaRPr>
          </a:p>
        </p:txBody>
      </p:sp>
      <p:sp>
        <p:nvSpPr>
          <p:cNvPr id="62" name="Oval 61"/>
          <p:cNvSpPr/>
          <p:nvPr/>
        </p:nvSpPr>
        <p:spPr bwMode="auto">
          <a:xfrm>
            <a:off x="8628749" y="5718550"/>
            <a:ext cx="793490" cy="331664"/>
          </a:xfrm>
          <a:prstGeom prst="ellipse">
            <a:avLst/>
          </a:prstGeom>
          <a:no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chemeClr val="tx1"/>
              </a:solidFill>
            </a:endParaRPr>
          </a:p>
        </p:txBody>
      </p:sp>
      <p:sp>
        <p:nvSpPr>
          <p:cNvPr id="63" name="Oval 62"/>
          <p:cNvSpPr/>
          <p:nvPr/>
        </p:nvSpPr>
        <p:spPr bwMode="auto">
          <a:xfrm>
            <a:off x="7044373" y="1160591"/>
            <a:ext cx="4362744" cy="571244"/>
          </a:xfrm>
          <a:prstGeom prst="ellipse">
            <a:avLst/>
          </a:prstGeom>
          <a:no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chemeClr val="tx1"/>
              </a:solidFill>
            </a:endParaRPr>
          </a:p>
        </p:txBody>
      </p:sp>
      <p:grpSp>
        <p:nvGrpSpPr>
          <p:cNvPr id="4" name="Group 3"/>
          <p:cNvGrpSpPr/>
          <p:nvPr/>
        </p:nvGrpSpPr>
        <p:grpSpPr>
          <a:xfrm>
            <a:off x="6756564" y="812827"/>
            <a:ext cx="331995" cy="843336"/>
            <a:chOff x="1171557" y="1055314"/>
            <a:chExt cx="331995" cy="843336"/>
          </a:xfrm>
        </p:grpSpPr>
        <p:sp>
          <p:nvSpPr>
            <p:cNvPr id="31" name="Oval 6"/>
            <p:cNvSpPr>
              <a:spLocks noChangeArrowheads="1"/>
            </p:cNvSpPr>
            <p:nvPr/>
          </p:nvSpPr>
          <p:spPr bwMode="auto">
            <a:xfrm>
              <a:off x="1268405" y="1055314"/>
              <a:ext cx="137501" cy="140290"/>
            </a:xfrm>
            <a:prstGeom prst="ellipse">
              <a:avLst/>
            </a:prstGeom>
            <a:solidFill>
              <a:schemeClr val="accent2"/>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rgbClr val="292929">
                    <a:lumMod val="50000"/>
                  </a:srgbClr>
                </a:solidFill>
              </a:endParaRPr>
            </a:p>
          </p:txBody>
        </p:sp>
        <p:sp>
          <p:nvSpPr>
            <p:cNvPr id="32" name="Freeform 31"/>
            <p:cNvSpPr>
              <a:spLocks/>
            </p:cNvSpPr>
            <p:nvPr/>
          </p:nvSpPr>
          <p:spPr bwMode="auto">
            <a:xfrm>
              <a:off x="1171557" y="1211546"/>
              <a:ext cx="331995" cy="687104"/>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solidFill>
              <a:schemeClr val="accent2"/>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rgbClr val="292929">
                    <a:lumMod val="50000"/>
                  </a:srgbClr>
                </a:solidFill>
              </a:endParaRPr>
            </a:p>
          </p:txBody>
        </p:sp>
      </p:grpSp>
      <p:sp>
        <p:nvSpPr>
          <p:cNvPr id="11" name="Rectangle 10"/>
          <p:cNvSpPr/>
          <p:nvPr/>
        </p:nvSpPr>
        <p:spPr>
          <a:xfrm>
            <a:off x="10424869" y="2828835"/>
            <a:ext cx="1115626" cy="1015663"/>
          </a:xfrm>
          <a:prstGeom prst="rect">
            <a:avLst/>
          </a:prstGeom>
        </p:spPr>
        <p:txBody>
          <a:bodyPr wrap="none">
            <a:spAutoFit/>
          </a:bodyPr>
          <a:lstStyle/>
          <a:p>
            <a:r>
              <a:rPr lang="en-US" sz="2000" spc="-51" dirty="0">
                <a:solidFill>
                  <a:schemeClr val="accent2">
                    <a:alpha val="99000"/>
                  </a:schemeClr>
                </a:solidFill>
              </a:rPr>
              <a:t>Content </a:t>
            </a:r>
            <a:br>
              <a:rPr lang="en-US" sz="2000" spc="-51" dirty="0">
                <a:solidFill>
                  <a:schemeClr val="accent2">
                    <a:alpha val="99000"/>
                  </a:schemeClr>
                </a:solidFill>
              </a:rPr>
            </a:br>
            <a:r>
              <a:rPr lang="en-US" sz="2000" spc="-51" dirty="0">
                <a:solidFill>
                  <a:schemeClr val="accent2">
                    <a:alpha val="99000"/>
                  </a:schemeClr>
                </a:solidFill>
              </a:rPr>
              <a:t>Delivery </a:t>
            </a:r>
            <a:br>
              <a:rPr lang="en-US" sz="2000" spc="-51" dirty="0">
                <a:solidFill>
                  <a:schemeClr val="accent2">
                    <a:alpha val="99000"/>
                  </a:schemeClr>
                </a:solidFill>
              </a:rPr>
            </a:br>
            <a:r>
              <a:rPr lang="en-US" sz="2000" spc="-51" dirty="0">
                <a:solidFill>
                  <a:schemeClr val="accent2">
                    <a:alpha val="99000"/>
                  </a:schemeClr>
                </a:solidFill>
              </a:rPr>
              <a:t>Network</a:t>
            </a:r>
          </a:p>
        </p:txBody>
      </p:sp>
      <p:sp>
        <p:nvSpPr>
          <p:cNvPr id="64" name="Rectangle 63"/>
          <p:cNvSpPr/>
          <p:nvPr/>
        </p:nvSpPr>
        <p:spPr>
          <a:xfrm>
            <a:off x="10424869" y="5139286"/>
            <a:ext cx="1246431" cy="1323439"/>
          </a:xfrm>
          <a:prstGeom prst="rect">
            <a:avLst/>
          </a:prstGeom>
        </p:spPr>
        <p:txBody>
          <a:bodyPr wrap="none">
            <a:spAutoFit/>
          </a:bodyPr>
          <a:lstStyle/>
          <a:p>
            <a:r>
              <a:rPr lang="en-US" sz="2000" spc="-51" dirty="0">
                <a:solidFill>
                  <a:schemeClr val="accent2">
                    <a:alpha val="99000"/>
                  </a:schemeClr>
                </a:solidFill>
              </a:rPr>
              <a:t>Windows </a:t>
            </a:r>
            <a:r>
              <a:rPr lang="en-US" sz="2000" spc="-51" dirty="0" smtClean="0">
                <a:solidFill>
                  <a:schemeClr val="accent2">
                    <a:alpha val="99000"/>
                  </a:schemeClr>
                </a:solidFill>
              </a:rPr>
              <a:t/>
            </a:r>
            <a:br>
              <a:rPr lang="en-US" sz="2000" spc="-51" dirty="0" smtClean="0">
                <a:solidFill>
                  <a:schemeClr val="accent2">
                    <a:alpha val="99000"/>
                  </a:schemeClr>
                </a:solidFill>
              </a:rPr>
            </a:br>
            <a:r>
              <a:rPr lang="en-US" sz="2000" spc="-51" dirty="0" smtClean="0">
                <a:solidFill>
                  <a:schemeClr val="accent2">
                    <a:alpha val="99000"/>
                  </a:schemeClr>
                </a:solidFill>
              </a:rPr>
              <a:t>Azure </a:t>
            </a:r>
            <a:br>
              <a:rPr lang="en-US" sz="2000" spc="-51" dirty="0" smtClean="0">
                <a:solidFill>
                  <a:schemeClr val="accent2">
                    <a:alpha val="99000"/>
                  </a:schemeClr>
                </a:solidFill>
              </a:rPr>
            </a:br>
            <a:r>
              <a:rPr lang="en-US" sz="2000" spc="-51" dirty="0" smtClean="0">
                <a:solidFill>
                  <a:schemeClr val="accent2">
                    <a:alpha val="99000"/>
                  </a:schemeClr>
                </a:solidFill>
              </a:rPr>
              <a:t>Blob </a:t>
            </a:r>
            <a:br>
              <a:rPr lang="en-US" sz="2000" spc="-51" dirty="0" smtClean="0">
                <a:solidFill>
                  <a:schemeClr val="accent2">
                    <a:alpha val="99000"/>
                  </a:schemeClr>
                </a:solidFill>
              </a:rPr>
            </a:br>
            <a:r>
              <a:rPr lang="en-US" sz="2000" spc="-51" dirty="0" smtClean="0">
                <a:solidFill>
                  <a:schemeClr val="accent2">
                    <a:alpha val="99000"/>
                  </a:schemeClr>
                </a:solidFill>
              </a:rPr>
              <a:t>Service</a:t>
            </a:r>
            <a:endParaRPr lang="en-US" sz="2000" spc="-51" dirty="0">
              <a:solidFill>
                <a:schemeClr val="accent2">
                  <a:alpha val="99000"/>
                </a:schemeClr>
              </a:solidFill>
            </a:endParaRPr>
          </a:p>
        </p:txBody>
      </p:sp>
      <p:sp>
        <p:nvSpPr>
          <p:cNvPr id="68" name="Freeform 108"/>
          <p:cNvSpPr>
            <a:spLocks noEditPoints="1"/>
          </p:cNvSpPr>
          <p:nvPr/>
        </p:nvSpPr>
        <p:spPr bwMode="black">
          <a:xfrm>
            <a:off x="6361268" y="2798436"/>
            <a:ext cx="255468" cy="286566"/>
          </a:xfrm>
          <a:custGeom>
            <a:avLst/>
            <a:gdLst>
              <a:gd name="T0" fmla="*/ 29 w 70"/>
              <a:gd name="T1" fmla="*/ 9 h 78"/>
              <a:gd name="T2" fmla="*/ 9 w 70"/>
              <a:gd name="T3" fmla="*/ 6 h 78"/>
              <a:gd name="T4" fmla="*/ 5 w 70"/>
              <a:gd name="T5" fmla="*/ 26 h 78"/>
              <a:gd name="T6" fmla="*/ 29 w 70"/>
              <a:gd name="T7" fmla="*/ 9 h 78"/>
              <a:gd name="T8" fmla="*/ 50 w 70"/>
              <a:gd name="T9" fmla="*/ 49 h 78"/>
              <a:gd name="T10" fmla="*/ 54 w 70"/>
              <a:gd name="T11" fmla="*/ 46 h 78"/>
              <a:gd name="T12" fmla="*/ 50 w 70"/>
              <a:gd name="T13" fmla="*/ 42 h 78"/>
              <a:gd name="T14" fmla="*/ 40 w 70"/>
              <a:gd name="T15" fmla="*/ 42 h 78"/>
              <a:gd name="T16" fmla="*/ 40 w 70"/>
              <a:gd name="T17" fmla="*/ 29 h 78"/>
              <a:gd name="T18" fmla="*/ 36 w 70"/>
              <a:gd name="T19" fmla="*/ 25 h 78"/>
              <a:gd name="T20" fmla="*/ 33 w 70"/>
              <a:gd name="T21" fmla="*/ 29 h 78"/>
              <a:gd name="T22" fmla="*/ 33 w 70"/>
              <a:gd name="T23" fmla="*/ 46 h 78"/>
              <a:gd name="T24" fmla="*/ 36 w 70"/>
              <a:gd name="T25" fmla="*/ 49 h 78"/>
              <a:gd name="T26" fmla="*/ 50 w 70"/>
              <a:gd name="T27" fmla="*/ 49 h 78"/>
              <a:gd name="T28" fmla="*/ 36 w 70"/>
              <a:gd name="T29" fmla="*/ 20 h 78"/>
              <a:gd name="T30" fmla="*/ 62 w 70"/>
              <a:gd name="T31" fmla="*/ 46 h 78"/>
              <a:gd name="T32" fmla="*/ 36 w 70"/>
              <a:gd name="T33" fmla="*/ 71 h 78"/>
              <a:gd name="T34" fmla="*/ 11 w 70"/>
              <a:gd name="T35" fmla="*/ 46 h 78"/>
              <a:gd name="T36" fmla="*/ 36 w 70"/>
              <a:gd name="T37" fmla="*/ 20 h 78"/>
              <a:gd name="T38" fmla="*/ 36 w 70"/>
              <a:gd name="T39" fmla="*/ 78 h 78"/>
              <a:gd name="T40" fmla="*/ 69 w 70"/>
              <a:gd name="T41" fmla="*/ 46 h 78"/>
              <a:gd name="T42" fmla="*/ 36 w 70"/>
              <a:gd name="T43" fmla="*/ 13 h 78"/>
              <a:gd name="T44" fmla="*/ 4 w 70"/>
              <a:gd name="T45" fmla="*/ 46 h 78"/>
              <a:gd name="T46" fmla="*/ 36 w 70"/>
              <a:gd name="T47" fmla="*/ 78 h 78"/>
              <a:gd name="T48" fmla="*/ 42 w 70"/>
              <a:gd name="T49" fmla="*/ 9 h 78"/>
              <a:gd name="T50" fmla="*/ 62 w 70"/>
              <a:gd name="T51" fmla="*/ 6 h 78"/>
              <a:gd name="T52" fmla="*/ 67 w 70"/>
              <a:gd name="T53" fmla="*/ 24 h 78"/>
              <a:gd name="T54" fmla="*/ 42 w 70"/>
              <a:gd name="T55" fmla="*/ 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0" h="78">
                <a:moveTo>
                  <a:pt x="29" y="9"/>
                </a:moveTo>
                <a:cubicBezTo>
                  <a:pt x="24" y="3"/>
                  <a:pt x="17" y="0"/>
                  <a:pt x="9" y="6"/>
                </a:cubicBezTo>
                <a:cubicBezTo>
                  <a:pt x="0" y="11"/>
                  <a:pt x="0" y="19"/>
                  <a:pt x="5" y="26"/>
                </a:cubicBezTo>
                <a:cubicBezTo>
                  <a:pt x="10" y="17"/>
                  <a:pt x="19" y="11"/>
                  <a:pt x="29" y="9"/>
                </a:cubicBezTo>
                <a:moveTo>
                  <a:pt x="50" y="49"/>
                </a:moveTo>
                <a:cubicBezTo>
                  <a:pt x="52" y="49"/>
                  <a:pt x="54" y="48"/>
                  <a:pt x="54" y="46"/>
                </a:cubicBezTo>
                <a:cubicBezTo>
                  <a:pt x="54" y="44"/>
                  <a:pt x="52" y="42"/>
                  <a:pt x="50" y="42"/>
                </a:cubicBezTo>
                <a:cubicBezTo>
                  <a:pt x="40" y="42"/>
                  <a:pt x="40" y="42"/>
                  <a:pt x="40" y="42"/>
                </a:cubicBezTo>
                <a:cubicBezTo>
                  <a:pt x="40" y="29"/>
                  <a:pt x="40" y="29"/>
                  <a:pt x="40" y="29"/>
                </a:cubicBezTo>
                <a:cubicBezTo>
                  <a:pt x="40" y="27"/>
                  <a:pt x="38" y="25"/>
                  <a:pt x="36" y="25"/>
                </a:cubicBezTo>
                <a:cubicBezTo>
                  <a:pt x="34" y="25"/>
                  <a:pt x="33" y="27"/>
                  <a:pt x="33" y="29"/>
                </a:cubicBezTo>
                <a:cubicBezTo>
                  <a:pt x="33" y="46"/>
                  <a:pt x="33" y="46"/>
                  <a:pt x="33" y="46"/>
                </a:cubicBezTo>
                <a:cubicBezTo>
                  <a:pt x="33" y="48"/>
                  <a:pt x="34" y="49"/>
                  <a:pt x="36" y="49"/>
                </a:cubicBezTo>
                <a:lnTo>
                  <a:pt x="50" y="49"/>
                </a:lnTo>
                <a:close/>
                <a:moveTo>
                  <a:pt x="36" y="20"/>
                </a:moveTo>
                <a:cubicBezTo>
                  <a:pt x="50" y="20"/>
                  <a:pt x="62" y="32"/>
                  <a:pt x="62" y="46"/>
                </a:cubicBezTo>
                <a:cubicBezTo>
                  <a:pt x="62" y="60"/>
                  <a:pt x="50" y="71"/>
                  <a:pt x="36" y="71"/>
                </a:cubicBezTo>
                <a:cubicBezTo>
                  <a:pt x="22" y="71"/>
                  <a:pt x="11" y="60"/>
                  <a:pt x="11" y="46"/>
                </a:cubicBezTo>
                <a:cubicBezTo>
                  <a:pt x="11" y="32"/>
                  <a:pt x="22" y="20"/>
                  <a:pt x="36" y="20"/>
                </a:cubicBezTo>
                <a:moveTo>
                  <a:pt x="36" y="78"/>
                </a:moveTo>
                <a:cubicBezTo>
                  <a:pt x="54" y="78"/>
                  <a:pt x="69" y="64"/>
                  <a:pt x="69" y="46"/>
                </a:cubicBezTo>
                <a:cubicBezTo>
                  <a:pt x="69" y="28"/>
                  <a:pt x="54" y="13"/>
                  <a:pt x="36" y="13"/>
                </a:cubicBezTo>
                <a:cubicBezTo>
                  <a:pt x="18" y="13"/>
                  <a:pt x="4" y="28"/>
                  <a:pt x="4" y="46"/>
                </a:cubicBezTo>
                <a:cubicBezTo>
                  <a:pt x="4" y="64"/>
                  <a:pt x="18" y="78"/>
                  <a:pt x="36" y="78"/>
                </a:cubicBezTo>
                <a:moveTo>
                  <a:pt x="42" y="9"/>
                </a:moveTo>
                <a:cubicBezTo>
                  <a:pt x="47" y="3"/>
                  <a:pt x="54" y="0"/>
                  <a:pt x="62" y="6"/>
                </a:cubicBezTo>
                <a:cubicBezTo>
                  <a:pt x="70" y="11"/>
                  <a:pt x="70" y="18"/>
                  <a:pt x="67" y="24"/>
                </a:cubicBezTo>
                <a:cubicBezTo>
                  <a:pt x="61" y="16"/>
                  <a:pt x="52" y="10"/>
                  <a:pt x="42" y="9"/>
                </a:cubicBezTo>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en-US"/>
          </a:p>
        </p:txBody>
      </p:sp>
      <p:grpSp>
        <p:nvGrpSpPr>
          <p:cNvPr id="70" name="Group 69"/>
          <p:cNvGrpSpPr/>
          <p:nvPr/>
        </p:nvGrpSpPr>
        <p:grpSpPr>
          <a:xfrm>
            <a:off x="6903277" y="2360613"/>
            <a:ext cx="1090309" cy="581070"/>
            <a:chOff x="9475898" y="2480441"/>
            <a:chExt cx="1090309" cy="581070"/>
          </a:xfrm>
        </p:grpSpPr>
        <p:sp>
          <p:nvSpPr>
            <p:cNvPr id="71" name="Rectangle 70"/>
            <p:cNvSpPr/>
            <p:nvPr/>
          </p:nvSpPr>
          <p:spPr>
            <a:xfrm>
              <a:off x="9804468" y="2558023"/>
              <a:ext cx="761739" cy="424730"/>
            </a:xfrm>
            <a:prstGeom prst="rect">
              <a:avLst/>
            </a:prstGeom>
          </p:spPr>
          <p:txBody>
            <a:bodyPr wrap="none" lIns="91436" tIns="45719" rIns="91436" bIns="45719">
              <a:spAutoFit/>
            </a:bodyPr>
            <a:lstStyle/>
            <a:p>
              <a:pPr defTabSz="1218937">
                <a:lnSpc>
                  <a:spcPct val="90000"/>
                </a:lnSpc>
                <a:spcBef>
                  <a:spcPct val="20000"/>
                </a:spcBef>
                <a:buSzPct val="90000"/>
                <a:defRPr/>
              </a:pPr>
              <a:r>
                <a:rPr lang="en-US" sz="1200" dirty="0" smtClean="0">
                  <a:gradFill>
                    <a:gsLst>
                      <a:gs pos="0">
                        <a:srgbClr val="595959"/>
                      </a:gs>
                      <a:gs pos="86000">
                        <a:srgbClr val="595959"/>
                      </a:gs>
                    </a:gsLst>
                    <a:lin ang="5400000" scaled="0"/>
                  </a:gradFill>
                </a:rPr>
                <a:t>Edge</a:t>
              </a:r>
              <a:br>
                <a:rPr lang="en-US" sz="1200" dirty="0" smtClean="0">
                  <a:gradFill>
                    <a:gsLst>
                      <a:gs pos="0">
                        <a:srgbClr val="595959"/>
                      </a:gs>
                      <a:gs pos="86000">
                        <a:srgbClr val="595959"/>
                      </a:gs>
                    </a:gsLst>
                    <a:lin ang="5400000" scaled="0"/>
                  </a:gradFill>
                </a:rPr>
              </a:br>
              <a:r>
                <a:rPr lang="en-US" sz="1200" dirty="0" smtClean="0">
                  <a:gradFill>
                    <a:gsLst>
                      <a:gs pos="0">
                        <a:srgbClr val="595959"/>
                      </a:gs>
                      <a:gs pos="86000">
                        <a:srgbClr val="595959"/>
                      </a:gs>
                    </a:gsLst>
                    <a:lin ang="5400000" scaled="0"/>
                  </a:gradFill>
                </a:rPr>
                <a:t>Location</a:t>
              </a:r>
              <a:endParaRPr lang="en-US" sz="1200" dirty="0">
                <a:gradFill>
                  <a:gsLst>
                    <a:gs pos="0">
                      <a:srgbClr val="595959"/>
                    </a:gs>
                    <a:gs pos="86000">
                      <a:srgbClr val="595959"/>
                    </a:gs>
                  </a:gsLst>
                  <a:lin ang="5400000" scaled="0"/>
                </a:gradFill>
              </a:endParaRPr>
            </a:p>
          </p:txBody>
        </p:sp>
        <p:sp>
          <p:nvSpPr>
            <p:cNvPr id="72" name="Freeform 6"/>
            <p:cNvSpPr>
              <a:spLocks noEditPoints="1"/>
            </p:cNvSpPr>
            <p:nvPr/>
          </p:nvSpPr>
          <p:spPr bwMode="auto">
            <a:xfrm>
              <a:off x="9475898" y="2480441"/>
              <a:ext cx="342463" cy="581070"/>
            </a:xfrm>
            <a:custGeom>
              <a:avLst/>
              <a:gdLst>
                <a:gd name="T0" fmla="*/ 192 w 221"/>
                <a:gd name="T1" fmla="*/ 0 h 374"/>
                <a:gd name="T2" fmla="*/ 192 w 221"/>
                <a:gd name="T3" fmla="*/ 0 h 374"/>
                <a:gd name="T4" fmla="*/ 221 w 221"/>
                <a:gd name="T5" fmla="*/ 29 h 374"/>
                <a:gd name="T6" fmla="*/ 221 w 221"/>
                <a:gd name="T7" fmla="*/ 345 h 374"/>
                <a:gd name="T8" fmla="*/ 192 w 221"/>
                <a:gd name="T9" fmla="*/ 374 h 374"/>
                <a:gd name="T10" fmla="*/ 29 w 221"/>
                <a:gd name="T11" fmla="*/ 374 h 374"/>
                <a:gd name="T12" fmla="*/ 0 w 221"/>
                <a:gd name="T13" fmla="*/ 345 h 374"/>
                <a:gd name="T14" fmla="*/ 0 w 221"/>
                <a:gd name="T15" fmla="*/ 29 h 374"/>
                <a:gd name="T16" fmla="*/ 29 w 221"/>
                <a:gd name="T17" fmla="*/ 0 h 374"/>
                <a:gd name="T18" fmla="*/ 192 w 221"/>
                <a:gd name="T19" fmla="*/ 0 h 374"/>
                <a:gd name="T20" fmla="*/ 181 w 221"/>
                <a:gd name="T21" fmla="*/ 311 h 374"/>
                <a:gd name="T22" fmla="*/ 49 w 221"/>
                <a:gd name="T23" fmla="*/ 311 h 374"/>
                <a:gd name="T24" fmla="*/ 38 w 221"/>
                <a:gd name="T25" fmla="*/ 299 h 374"/>
                <a:gd name="T26" fmla="*/ 49 w 221"/>
                <a:gd name="T27" fmla="*/ 288 h 374"/>
                <a:gd name="T28" fmla="*/ 181 w 221"/>
                <a:gd name="T29" fmla="*/ 288 h 374"/>
                <a:gd name="T30" fmla="*/ 193 w 221"/>
                <a:gd name="T31" fmla="*/ 299 h 374"/>
                <a:gd name="T32" fmla="*/ 181 w 221"/>
                <a:gd name="T33" fmla="*/ 311 h 374"/>
                <a:gd name="T34" fmla="*/ 181 w 221"/>
                <a:gd name="T35" fmla="*/ 258 h 374"/>
                <a:gd name="T36" fmla="*/ 49 w 221"/>
                <a:gd name="T37" fmla="*/ 258 h 374"/>
                <a:gd name="T38" fmla="*/ 38 w 221"/>
                <a:gd name="T39" fmla="*/ 246 h 374"/>
                <a:gd name="T40" fmla="*/ 49 w 221"/>
                <a:gd name="T41" fmla="*/ 235 h 374"/>
                <a:gd name="T42" fmla="*/ 181 w 221"/>
                <a:gd name="T43" fmla="*/ 235 h 374"/>
                <a:gd name="T44" fmla="*/ 193 w 221"/>
                <a:gd name="T45" fmla="*/ 246 h 374"/>
                <a:gd name="T46" fmla="*/ 181 w 221"/>
                <a:gd name="T47" fmla="*/ 258 h 374"/>
                <a:gd name="T48" fmla="*/ 177 w 221"/>
                <a:gd name="T49" fmla="*/ 194 h 374"/>
                <a:gd name="T50" fmla="*/ 161 w 221"/>
                <a:gd name="T51" fmla="*/ 178 h 374"/>
                <a:gd name="T52" fmla="*/ 177 w 221"/>
                <a:gd name="T53" fmla="*/ 162 h 374"/>
                <a:gd name="T54" fmla="*/ 193 w 221"/>
                <a:gd name="T55" fmla="*/ 178 h 374"/>
                <a:gd name="T56" fmla="*/ 177 w 221"/>
                <a:gd name="T57" fmla="*/ 194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1" h="374">
                  <a:moveTo>
                    <a:pt x="192" y="0"/>
                  </a:moveTo>
                  <a:cubicBezTo>
                    <a:pt x="192" y="0"/>
                    <a:pt x="192" y="0"/>
                    <a:pt x="192" y="0"/>
                  </a:cubicBezTo>
                  <a:cubicBezTo>
                    <a:pt x="208" y="0"/>
                    <a:pt x="221" y="13"/>
                    <a:pt x="221" y="29"/>
                  </a:cubicBezTo>
                  <a:cubicBezTo>
                    <a:pt x="221" y="29"/>
                    <a:pt x="221" y="29"/>
                    <a:pt x="221" y="345"/>
                  </a:cubicBezTo>
                  <a:cubicBezTo>
                    <a:pt x="221" y="361"/>
                    <a:pt x="208" y="374"/>
                    <a:pt x="192" y="374"/>
                  </a:cubicBezTo>
                  <a:cubicBezTo>
                    <a:pt x="192" y="374"/>
                    <a:pt x="192" y="374"/>
                    <a:pt x="29" y="374"/>
                  </a:cubicBezTo>
                  <a:cubicBezTo>
                    <a:pt x="12" y="374"/>
                    <a:pt x="0" y="361"/>
                    <a:pt x="0" y="345"/>
                  </a:cubicBezTo>
                  <a:cubicBezTo>
                    <a:pt x="0" y="345"/>
                    <a:pt x="0" y="345"/>
                    <a:pt x="0" y="29"/>
                  </a:cubicBezTo>
                  <a:cubicBezTo>
                    <a:pt x="0" y="13"/>
                    <a:pt x="12" y="0"/>
                    <a:pt x="29" y="0"/>
                  </a:cubicBezTo>
                  <a:lnTo>
                    <a:pt x="192" y="0"/>
                  </a:lnTo>
                  <a:close/>
                  <a:moveTo>
                    <a:pt x="181" y="311"/>
                  </a:moveTo>
                  <a:cubicBezTo>
                    <a:pt x="49" y="311"/>
                    <a:pt x="49" y="311"/>
                    <a:pt x="49" y="311"/>
                  </a:cubicBezTo>
                  <a:cubicBezTo>
                    <a:pt x="43" y="311"/>
                    <a:pt x="38" y="306"/>
                    <a:pt x="38" y="299"/>
                  </a:cubicBezTo>
                  <a:cubicBezTo>
                    <a:pt x="38" y="293"/>
                    <a:pt x="43" y="288"/>
                    <a:pt x="49" y="288"/>
                  </a:cubicBezTo>
                  <a:cubicBezTo>
                    <a:pt x="181" y="288"/>
                    <a:pt x="181" y="288"/>
                    <a:pt x="181" y="288"/>
                  </a:cubicBezTo>
                  <a:cubicBezTo>
                    <a:pt x="188" y="288"/>
                    <a:pt x="193" y="293"/>
                    <a:pt x="193" y="299"/>
                  </a:cubicBezTo>
                  <a:cubicBezTo>
                    <a:pt x="193" y="306"/>
                    <a:pt x="188" y="311"/>
                    <a:pt x="181" y="311"/>
                  </a:cubicBezTo>
                  <a:close/>
                  <a:moveTo>
                    <a:pt x="181" y="258"/>
                  </a:moveTo>
                  <a:cubicBezTo>
                    <a:pt x="49" y="258"/>
                    <a:pt x="49" y="258"/>
                    <a:pt x="49" y="258"/>
                  </a:cubicBezTo>
                  <a:cubicBezTo>
                    <a:pt x="43" y="258"/>
                    <a:pt x="38" y="253"/>
                    <a:pt x="38" y="246"/>
                  </a:cubicBezTo>
                  <a:cubicBezTo>
                    <a:pt x="38" y="240"/>
                    <a:pt x="43" y="235"/>
                    <a:pt x="49" y="235"/>
                  </a:cubicBezTo>
                  <a:cubicBezTo>
                    <a:pt x="181" y="235"/>
                    <a:pt x="181" y="235"/>
                    <a:pt x="181" y="235"/>
                  </a:cubicBezTo>
                  <a:cubicBezTo>
                    <a:pt x="188" y="235"/>
                    <a:pt x="193" y="240"/>
                    <a:pt x="193" y="246"/>
                  </a:cubicBezTo>
                  <a:cubicBezTo>
                    <a:pt x="193" y="253"/>
                    <a:pt x="188" y="258"/>
                    <a:pt x="181" y="258"/>
                  </a:cubicBezTo>
                  <a:close/>
                  <a:moveTo>
                    <a:pt x="177" y="194"/>
                  </a:moveTo>
                  <a:cubicBezTo>
                    <a:pt x="168" y="194"/>
                    <a:pt x="161" y="187"/>
                    <a:pt x="161" y="178"/>
                  </a:cubicBezTo>
                  <a:cubicBezTo>
                    <a:pt x="161" y="170"/>
                    <a:pt x="168" y="162"/>
                    <a:pt x="177" y="162"/>
                  </a:cubicBezTo>
                  <a:cubicBezTo>
                    <a:pt x="186" y="162"/>
                    <a:pt x="193" y="170"/>
                    <a:pt x="193" y="178"/>
                  </a:cubicBezTo>
                  <a:cubicBezTo>
                    <a:pt x="193" y="187"/>
                    <a:pt x="186" y="194"/>
                    <a:pt x="177" y="19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6" name="Group 75"/>
          <p:cNvGrpSpPr/>
          <p:nvPr/>
        </p:nvGrpSpPr>
        <p:grpSpPr>
          <a:xfrm>
            <a:off x="8204145" y="1898650"/>
            <a:ext cx="1090309" cy="581070"/>
            <a:chOff x="9475898" y="2480441"/>
            <a:chExt cx="1090309" cy="581070"/>
          </a:xfrm>
        </p:grpSpPr>
        <p:sp>
          <p:nvSpPr>
            <p:cNvPr id="77" name="Rectangle 76"/>
            <p:cNvSpPr/>
            <p:nvPr/>
          </p:nvSpPr>
          <p:spPr>
            <a:xfrm>
              <a:off x="9804468" y="2558023"/>
              <a:ext cx="761739" cy="424730"/>
            </a:xfrm>
            <a:prstGeom prst="rect">
              <a:avLst/>
            </a:prstGeom>
          </p:spPr>
          <p:txBody>
            <a:bodyPr wrap="none" lIns="91436" tIns="45719" rIns="91436" bIns="45719">
              <a:spAutoFit/>
            </a:bodyPr>
            <a:lstStyle/>
            <a:p>
              <a:pPr defTabSz="1218937">
                <a:lnSpc>
                  <a:spcPct val="90000"/>
                </a:lnSpc>
                <a:spcBef>
                  <a:spcPct val="20000"/>
                </a:spcBef>
                <a:buSzPct val="90000"/>
                <a:defRPr/>
              </a:pPr>
              <a:r>
                <a:rPr lang="en-US" sz="1200" dirty="0" smtClean="0">
                  <a:gradFill>
                    <a:gsLst>
                      <a:gs pos="0">
                        <a:srgbClr val="595959"/>
                      </a:gs>
                      <a:gs pos="86000">
                        <a:srgbClr val="595959"/>
                      </a:gs>
                    </a:gsLst>
                    <a:lin ang="5400000" scaled="0"/>
                  </a:gradFill>
                </a:rPr>
                <a:t>Edge</a:t>
              </a:r>
              <a:br>
                <a:rPr lang="en-US" sz="1200" dirty="0" smtClean="0">
                  <a:gradFill>
                    <a:gsLst>
                      <a:gs pos="0">
                        <a:srgbClr val="595959"/>
                      </a:gs>
                      <a:gs pos="86000">
                        <a:srgbClr val="595959"/>
                      </a:gs>
                    </a:gsLst>
                    <a:lin ang="5400000" scaled="0"/>
                  </a:gradFill>
                </a:rPr>
              </a:br>
              <a:r>
                <a:rPr lang="en-US" sz="1200" dirty="0" smtClean="0">
                  <a:gradFill>
                    <a:gsLst>
                      <a:gs pos="0">
                        <a:srgbClr val="595959"/>
                      </a:gs>
                      <a:gs pos="86000">
                        <a:srgbClr val="595959"/>
                      </a:gs>
                    </a:gsLst>
                    <a:lin ang="5400000" scaled="0"/>
                  </a:gradFill>
                </a:rPr>
                <a:t>Location</a:t>
              </a:r>
              <a:endParaRPr lang="en-US" sz="1200" dirty="0">
                <a:gradFill>
                  <a:gsLst>
                    <a:gs pos="0">
                      <a:srgbClr val="595959"/>
                    </a:gs>
                    <a:gs pos="86000">
                      <a:srgbClr val="595959"/>
                    </a:gs>
                  </a:gsLst>
                  <a:lin ang="5400000" scaled="0"/>
                </a:gradFill>
              </a:endParaRPr>
            </a:p>
          </p:txBody>
        </p:sp>
        <p:sp>
          <p:nvSpPr>
            <p:cNvPr id="78" name="Freeform 6"/>
            <p:cNvSpPr>
              <a:spLocks noEditPoints="1"/>
            </p:cNvSpPr>
            <p:nvPr/>
          </p:nvSpPr>
          <p:spPr bwMode="auto">
            <a:xfrm>
              <a:off x="9475898" y="2480441"/>
              <a:ext cx="342463" cy="581070"/>
            </a:xfrm>
            <a:custGeom>
              <a:avLst/>
              <a:gdLst>
                <a:gd name="T0" fmla="*/ 192 w 221"/>
                <a:gd name="T1" fmla="*/ 0 h 374"/>
                <a:gd name="T2" fmla="*/ 192 w 221"/>
                <a:gd name="T3" fmla="*/ 0 h 374"/>
                <a:gd name="T4" fmla="*/ 221 w 221"/>
                <a:gd name="T5" fmla="*/ 29 h 374"/>
                <a:gd name="T6" fmla="*/ 221 w 221"/>
                <a:gd name="T7" fmla="*/ 345 h 374"/>
                <a:gd name="T8" fmla="*/ 192 w 221"/>
                <a:gd name="T9" fmla="*/ 374 h 374"/>
                <a:gd name="T10" fmla="*/ 29 w 221"/>
                <a:gd name="T11" fmla="*/ 374 h 374"/>
                <a:gd name="T12" fmla="*/ 0 w 221"/>
                <a:gd name="T13" fmla="*/ 345 h 374"/>
                <a:gd name="T14" fmla="*/ 0 w 221"/>
                <a:gd name="T15" fmla="*/ 29 h 374"/>
                <a:gd name="T16" fmla="*/ 29 w 221"/>
                <a:gd name="T17" fmla="*/ 0 h 374"/>
                <a:gd name="T18" fmla="*/ 192 w 221"/>
                <a:gd name="T19" fmla="*/ 0 h 374"/>
                <a:gd name="T20" fmla="*/ 181 w 221"/>
                <a:gd name="T21" fmla="*/ 311 h 374"/>
                <a:gd name="T22" fmla="*/ 49 w 221"/>
                <a:gd name="T23" fmla="*/ 311 h 374"/>
                <a:gd name="T24" fmla="*/ 38 w 221"/>
                <a:gd name="T25" fmla="*/ 299 h 374"/>
                <a:gd name="T26" fmla="*/ 49 w 221"/>
                <a:gd name="T27" fmla="*/ 288 h 374"/>
                <a:gd name="T28" fmla="*/ 181 w 221"/>
                <a:gd name="T29" fmla="*/ 288 h 374"/>
                <a:gd name="T30" fmla="*/ 193 w 221"/>
                <a:gd name="T31" fmla="*/ 299 h 374"/>
                <a:gd name="T32" fmla="*/ 181 w 221"/>
                <a:gd name="T33" fmla="*/ 311 h 374"/>
                <a:gd name="T34" fmla="*/ 181 w 221"/>
                <a:gd name="T35" fmla="*/ 258 h 374"/>
                <a:gd name="T36" fmla="*/ 49 w 221"/>
                <a:gd name="T37" fmla="*/ 258 h 374"/>
                <a:gd name="T38" fmla="*/ 38 w 221"/>
                <a:gd name="T39" fmla="*/ 246 h 374"/>
                <a:gd name="T40" fmla="*/ 49 w 221"/>
                <a:gd name="T41" fmla="*/ 235 h 374"/>
                <a:gd name="T42" fmla="*/ 181 w 221"/>
                <a:gd name="T43" fmla="*/ 235 h 374"/>
                <a:gd name="T44" fmla="*/ 193 w 221"/>
                <a:gd name="T45" fmla="*/ 246 h 374"/>
                <a:gd name="T46" fmla="*/ 181 w 221"/>
                <a:gd name="T47" fmla="*/ 258 h 374"/>
                <a:gd name="T48" fmla="*/ 177 w 221"/>
                <a:gd name="T49" fmla="*/ 194 h 374"/>
                <a:gd name="T50" fmla="*/ 161 w 221"/>
                <a:gd name="T51" fmla="*/ 178 h 374"/>
                <a:gd name="T52" fmla="*/ 177 w 221"/>
                <a:gd name="T53" fmla="*/ 162 h 374"/>
                <a:gd name="T54" fmla="*/ 193 w 221"/>
                <a:gd name="T55" fmla="*/ 178 h 374"/>
                <a:gd name="T56" fmla="*/ 177 w 221"/>
                <a:gd name="T57" fmla="*/ 194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1" h="374">
                  <a:moveTo>
                    <a:pt x="192" y="0"/>
                  </a:moveTo>
                  <a:cubicBezTo>
                    <a:pt x="192" y="0"/>
                    <a:pt x="192" y="0"/>
                    <a:pt x="192" y="0"/>
                  </a:cubicBezTo>
                  <a:cubicBezTo>
                    <a:pt x="208" y="0"/>
                    <a:pt x="221" y="13"/>
                    <a:pt x="221" y="29"/>
                  </a:cubicBezTo>
                  <a:cubicBezTo>
                    <a:pt x="221" y="29"/>
                    <a:pt x="221" y="29"/>
                    <a:pt x="221" y="345"/>
                  </a:cubicBezTo>
                  <a:cubicBezTo>
                    <a:pt x="221" y="361"/>
                    <a:pt x="208" y="374"/>
                    <a:pt x="192" y="374"/>
                  </a:cubicBezTo>
                  <a:cubicBezTo>
                    <a:pt x="192" y="374"/>
                    <a:pt x="192" y="374"/>
                    <a:pt x="29" y="374"/>
                  </a:cubicBezTo>
                  <a:cubicBezTo>
                    <a:pt x="12" y="374"/>
                    <a:pt x="0" y="361"/>
                    <a:pt x="0" y="345"/>
                  </a:cubicBezTo>
                  <a:cubicBezTo>
                    <a:pt x="0" y="345"/>
                    <a:pt x="0" y="345"/>
                    <a:pt x="0" y="29"/>
                  </a:cubicBezTo>
                  <a:cubicBezTo>
                    <a:pt x="0" y="13"/>
                    <a:pt x="12" y="0"/>
                    <a:pt x="29" y="0"/>
                  </a:cubicBezTo>
                  <a:lnTo>
                    <a:pt x="192" y="0"/>
                  </a:lnTo>
                  <a:close/>
                  <a:moveTo>
                    <a:pt x="181" y="311"/>
                  </a:moveTo>
                  <a:cubicBezTo>
                    <a:pt x="49" y="311"/>
                    <a:pt x="49" y="311"/>
                    <a:pt x="49" y="311"/>
                  </a:cubicBezTo>
                  <a:cubicBezTo>
                    <a:pt x="43" y="311"/>
                    <a:pt x="38" y="306"/>
                    <a:pt x="38" y="299"/>
                  </a:cubicBezTo>
                  <a:cubicBezTo>
                    <a:pt x="38" y="293"/>
                    <a:pt x="43" y="288"/>
                    <a:pt x="49" y="288"/>
                  </a:cubicBezTo>
                  <a:cubicBezTo>
                    <a:pt x="181" y="288"/>
                    <a:pt x="181" y="288"/>
                    <a:pt x="181" y="288"/>
                  </a:cubicBezTo>
                  <a:cubicBezTo>
                    <a:pt x="188" y="288"/>
                    <a:pt x="193" y="293"/>
                    <a:pt x="193" y="299"/>
                  </a:cubicBezTo>
                  <a:cubicBezTo>
                    <a:pt x="193" y="306"/>
                    <a:pt x="188" y="311"/>
                    <a:pt x="181" y="311"/>
                  </a:cubicBezTo>
                  <a:close/>
                  <a:moveTo>
                    <a:pt x="181" y="258"/>
                  </a:moveTo>
                  <a:cubicBezTo>
                    <a:pt x="49" y="258"/>
                    <a:pt x="49" y="258"/>
                    <a:pt x="49" y="258"/>
                  </a:cubicBezTo>
                  <a:cubicBezTo>
                    <a:pt x="43" y="258"/>
                    <a:pt x="38" y="253"/>
                    <a:pt x="38" y="246"/>
                  </a:cubicBezTo>
                  <a:cubicBezTo>
                    <a:pt x="38" y="240"/>
                    <a:pt x="43" y="235"/>
                    <a:pt x="49" y="235"/>
                  </a:cubicBezTo>
                  <a:cubicBezTo>
                    <a:pt x="181" y="235"/>
                    <a:pt x="181" y="235"/>
                    <a:pt x="181" y="235"/>
                  </a:cubicBezTo>
                  <a:cubicBezTo>
                    <a:pt x="188" y="235"/>
                    <a:pt x="193" y="240"/>
                    <a:pt x="193" y="246"/>
                  </a:cubicBezTo>
                  <a:cubicBezTo>
                    <a:pt x="193" y="253"/>
                    <a:pt x="188" y="258"/>
                    <a:pt x="181" y="258"/>
                  </a:cubicBezTo>
                  <a:close/>
                  <a:moveTo>
                    <a:pt x="177" y="194"/>
                  </a:moveTo>
                  <a:cubicBezTo>
                    <a:pt x="168" y="194"/>
                    <a:pt x="161" y="187"/>
                    <a:pt x="161" y="178"/>
                  </a:cubicBezTo>
                  <a:cubicBezTo>
                    <a:pt x="161" y="170"/>
                    <a:pt x="168" y="162"/>
                    <a:pt x="177" y="162"/>
                  </a:cubicBezTo>
                  <a:cubicBezTo>
                    <a:pt x="186" y="162"/>
                    <a:pt x="193" y="170"/>
                    <a:pt x="193" y="178"/>
                  </a:cubicBezTo>
                  <a:cubicBezTo>
                    <a:pt x="193" y="187"/>
                    <a:pt x="186" y="194"/>
                    <a:pt x="177" y="19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9" name="Group 78"/>
          <p:cNvGrpSpPr/>
          <p:nvPr/>
        </p:nvGrpSpPr>
        <p:grpSpPr>
          <a:xfrm>
            <a:off x="9412835" y="2360613"/>
            <a:ext cx="1090309" cy="581070"/>
            <a:chOff x="9475898" y="2480441"/>
            <a:chExt cx="1090309" cy="581070"/>
          </a:xfrm>
        </p:grpSpPr>
        <p:sp>
          <p:nvSpPr>
            <p:cNvPr id="80" name="Rectangle 79"/>
            <p:cNvSpPr/>
            <p:nvPr/>
          </p:nvSpPr>
          <p:spPr>
            <a:xfrm>
              <a:off x="9804468" y="2558023"/>
              <a:ext cx="761739" cy="424730"/>
            </a:xfrm>
            <a:prstGeom prst="rect">
              <a:avLst/>
            </a:prstGeom>
          </p:spPr>
          <p:txBody>
            <a:bodyPr wrap="none" lIns="91436" tIns="45719" rIns="91436" bIns="45719">
              <a:spAutoFit/>
            </a:bodyPr>
            <a:lstStyle/>
            <a:p>
              <a:pPr defTabSz="1218937">
                <a:lnSpc>
                  <a:spcPct val="90000"/>
                </a:lnSpc>
                <a:spcBef>
                  <a:spcPct val="20000"/>
                </a:spcBef>
                <a:buSzPct val="90000"/>
                <a:defRPr/>
              </a:pPr>
              <a:r>
                <a:rPr lang="en-US" sz="1200" dirty="0" smtClean="0">
                  <a:gradFill>
                    <a:gsLst>
                      <a:gs pos="0">
                        <a:srgbClr val="595959"/>
                      </a:gs>
                      <a:gs pos="86000">
                        <a:srgbClr val="595959"/>
                      </a:gs>
                    </a:gsLst>
                    <a:lin ang="5400000" scaled="0"/>
                  </a:gradFill>
                </a:rPr>
                <a:t>Edge</a:t>
              </a:r>
              <a:br>
                <a:rPr lang="en-US" sz="1200" dirty="0" smtClean="0">
                  <a:gradFill>
                    <a:gsLst>
                      <a:gs pos="0">
                        <a:srgbClr val="595959"/>
                      </a:gs>
                      <a:gs pos="86000">
                        <a:srgbClr val="595959"/>
                      </a:gs>
                    </a:gsLst>
                    <a:lin ang="5400000" scaled="0"/>
                  </a:gradFill>
                </a:rPr>
              </a:br>
              <a:r>
                <a:rPr lang="en-US" sz="1200" dirty="0" smtClean="0">
                  <a:gradFill>
                    <a:gsLst>
                      <a:gs pos="0">
                        <a:srgbClr val="595959"/>
                      </a:gs>
                      <a:gs pos="86000">
                        <a:srgbClr val="595959"/>
                      </a:gs>
                    </a:gsLst>
                    <a:lin ang="5400000" scaled="0"/>
                  </a:gradFill>
                </a:rPr>
                <a:t>Location</a:t>
              </a:r>
              <a:endParaRPr lang="en-US" sz="1200" dirty="0">
                <a:gradFill>
                  <a:gsLst>
                    <a:gs pos="0">
                      <a:srgbClr val="595959"/>
                    </a:gs>
                    <a:gs pos="86000">
                      <a:srgbClr val="595959"/>
                    </a:gs>
                  </a:gsLst>
                  <a:lin ang="5400000" scaled="0"/>
                </a:gradFill>
              </a:endParaRPr>
            </a:p>
          </p:txBody>
        </p:sp>
        <p:sp>
          <p:nvSpPr>
            <p:cNvPr id="81" name="Freeform 6"/>
            <p:cNvSpPr>
              <a:spLocks noEditPoints="1"/>
            </p:cNvSpPr>
            <p:nvPr/>
          </p:nvSpPr>
          <p:spPr bwMode="auto">
            <a:xfrm>
              <a:off x="9475898" y="2480441"/>
              <a:ext cx="342463" cy="581070"/>
            </a:xfrm>
            <a:custGeom>
              <a:avLst/>
              <a:gdLst>
                <a:gd name="T0" fmla="*/ 192 w 221"/>
                <a:gd name="T1" fmla="*/ 0 h 374"/>
                <a:gd name="T2" fmla="*/ 192 w 221"/>
                <a:gd name="T3" fmla="*/ 0 h 374"/>
                <a:gd name="T4" fmla="*/ 221 w 221"/>
                <a:gd name="T5" fmla="*/ 29 h 374"/>
                <a:gd name="T6" fmla="*/ 221 w 221"/>
                <a:gd name="T7" fmla="*/ 345 h 374"/>
                <a:gd name="T8" fmla="*/ 192 w 221"/>
                <a:gd name="T9" fmla="*/ 374 h 374"/>
                <a:gd name="T10" fmla="*/ 29 w 221"/>
                <a:gd name="T11" fmla="*/ 374 h 374"/>
                <a:gd name="T12" fmla="*/ 0 w 221"/>
                <a:gd name="T13" fmla="*/ 345 h 374"/>
                <a:gd name="T14" fmla="*/ 0 w 221"/>
                <a:gd name="T15" fmla="*/ 29 h 374"/>
                <a:gd name="T16" fmla="*/ 29 w 221"/>
                <a:gd name="T17" fmla="*/ 0 h 374"/>
                <a:gd name="T18" fmla="*/ 192 w 221"/>
                <a:gd name="T19" fmla="*/ 0 h 374"/>
                <a:gd name="T20" fmla="*/ 181 w 221"/>
                <a:gd name="T21" fmla="*/ 311 h 374"/>
                <a:gd name="T22" fmla="*/ 49 w 221"/>
                <a:gd name="T23" fmla="*/ 311 h 374"/>
                <a:gd name="T24" fmla="*/ 38 w 221"/>
                <a:gd name="T25" fmla="*/ 299 h 374"/>
                <a:gd name="T26" fmla="*/ 49 w 221"/>
                <a:gd name="T27" fmla="*/ 288 h 374"/>
                <a:gd name="T28" fmla="*/ 181 w 221"/>
                <a:gd name="T29" fmla="*/ 288 h 374"/>
                <a:gd name="T30" fmla="*/ 193 w 221"/>
                <a:gd name="T31" fmla="*/ 299 h 374"/>
                <a:gd name="T32" fmla="*/ 181 w 221"/>
                <a:gd name="T33" fmla="*/ 311 h 374"/>
                <a:gd name="T34" fmla="*/ 181 w 221"/>
                <a:gd name="T35" fmla="*/ 258 h 374"/>
                <a:gd name="T36" fmla="*/ 49 w 221"/>
                <a:gd name="T37" fmla="*/ 258 h 374"/>
                <a:gd name="T38" fmla="*/ 38 w 221"/>
                <a:gd name="T39" fmla="*/ 246 h 374"/>
                <a:gd name="T40" fmla="*/ 49 w 221"/>
                <a:gd name="T41" fmla="*/ 235 h 374"/>
                <a:gd name="T42" fmla="*/ 181 w 221"/>
                <a:gd name="T43" fmla="*/ 235 h 374"/>
                <a:gd name="T44" fmla="*/ 193 w 221"/>
                <a:gd name="T45" fmla="*/ 246 h 374"/>
                <a:gd name="T46" fmla="*/ 181 w 221"/>
                <a:gd name="T47" fmla="*/ 258 h 374"/>
                <a:gd name="T48" fmla="*/ 177 w 221"/>
                <a:gd name="T49" fmla="*/ 194 h 374"/>
                <a:gd name="T50" fmla="*/ 161 w 221"/>
                <a:gd name="T51" fmla="*/ 178 h 374"/>
                <a:gd name="T52" fmla="*/ 177 w 221"/>
                <a:gd name="T53" fmla="*/ 162 h 374"/>
                <a:gd name="T54" fmla="*/ 193 w 221"/>
                <a:gd name="T55" fmla="*/ 178 h 374"/>
                <a:gd name="T56" fmla="*/ 177 w 221"/>
                <a:gd name="T57" fmla="*/ 194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1" h="374">
                  <a:moveTo>
                    <a:pt x="192" y="0"/>
                  </a:moveTo>
                  <a:cubicBezTo>
                    <a:pt x="192" y="0"/>
                    <a:pt x="192" y="0"/>
                    <a:pt x="192" y="0"/>
                  </a:cubicBezTo>
                  <a:cubicBezTo>
                    <a:pt x="208" y="0"/>
                    <a:pt x="221" y="13"/>
                    <a:pt x="221" y="29"/>
                  </a:cubicBezTo>
                  <a:cubicBezTo>
                    <a:pt x="221" y="29"/>
                    <a:pt x="221" y="29"/>
                    <a:pt x="221" y="345"/>
                  </a:cubicBezTo>
                  <a:cubicBezTo>
                    <a:pt x="221" y="361"/>
                    <a:pt x="208" y="374"/>
                    <a:pt x="192" y="374"/>
                  </a:cubicBezTo>
                  <a:cubicBezTo>
                    <a:pt x="192" y="374"/>
                    <a:pt x="192" y="374"/>
                    <a:pt x="29" y="374"/>
                  </a:cubicBezTo>
                  <a:cubicBezTo>
                    <a:pt x="12" y="374"/>
                    <a:pt x="0" y="361"/>
                    <a:pt x="0" y="345"/>
                  </a:cubicBezTo>
                  <a:cubicBezTo>
                    <a:pt x="0" y="345"/>
                    <a:pt x="0" y="345"/>
                    <a:pt x="0" y="29"/>
                  </a:cubicBezTo>
                  <a:cubicBezTo>
                    <a:pt x="0" y="13"/>
                    <a:pt x="12" y="0"/>
                    <a:pt x="29" y="0"/>
                  </a:cubicBezTo>
                  <a:lnTo>
                    <a:pt x="192" y="0"/>
                  </a:lnTo>
                  <a:close/>
                  <a:moveTo>
                    <a:pt x="181" y="311"/>
                  </a:moveTo>
                  <a:cubicBezTo>
                    <a:pt x="49" y="311"/>
                    <a:pt x="49" y="311"/>
                    <a:pt x="49" y="311"/>
                  </a:cubicBezTo>
                  <a:cubicBezTo>
                    <a:pt x="43" y="311"/>
                    <a:pt x="38" y="306"/>
                    <a:pt x="38" y="299"/>
                  </a:cubicBezTo>
                  <a:cubicBezTo>
                    <a:pt x="38" y="293"/>
                    <a:pt x="43" y="288"/>
                    <a:pt x="49" y="288"/>
                  </a:cubicBezTo>
                  <a:cubicBezTo>
                    <a:pt x="181" y="288"/>
                    <a:pt x="181" y="288"/>
                    <a:pt x="181" y="288"/>
                  </a:cubicBezTo>
                  <a:cubicBezTo>
                    <a:pt x="188" y="288"/>
                    <a:pt x="193" y="293"/>
                    <a:pt x="193" y="299"/>
                  </a:cubicBezTo>
                  <a:cubicBezTo>
                    <a:pt x="193" y="306"/>
                    <a:pt x="188" y="311"/>
                    <a:pt x="181" y="311"/>
                  </a:cubicBezTo>
                  <a:close/>
                  <a:moveTo>
                    <a:pt x="181" y="258"/>
                  </a:moveTo>
                  <a:cubicBezTo>
                    <a:pt x="49" y="258"/>
                    <a:pt x="49" y="258"/>
                    <a:pt x="49" y="258"/>
                  </a:cubicBezTo>
                  <a:cubicBezTo>
                    <a:pt x="43" y="258"/>
                    <a:pt x="38" y="253"/>
                    <a:pt x="38" y="246"/>
                  </a:cubicBezTo>
                  <a:cubicBezTo>
                    <a:pt x="38" y="240"/>
                    <a:pt x="43" y="235"/>
                    <a:pt x="49" y="235"/>
                  </a:cubicBezTo>
                  <a:cubicBezTo>
                    <a:pt x="181" y="235"/>
                    <a:pt x="181" y="235"/>
                    <a:pt x="181" y="235"/>
                  </a:cubicBezTo>
                  <a:cubicBezTo>
                    <a:pt x="188" y="235"/>
                    <a:pt x="193" y="240"/>
                    <a:pt x="193" y="246"/>
                  </a:cubicBezTo>
                  <a:cubicBezTo>
                    <a:pt x="193" y="253"/>
                    <a:pt x="188" y="258"/>
                    <a:pt x="181" y="258"/>
                  </a:cubicBezTo>
                  <a:close/>
                  <a:moveTo>
                    <a:pt x="177" y="194"/>
                  </a:moveTo>
                  <a:cubicBezTo>
                    <a:pt x="168" y="194"/>
                    <a:pt x="161" y="187"/>
                    <a:pt x="161" y="178"/>
                  </a:cubicBezTo>
                  <a:cubicBezTo>
                    <a:pt x="161" y="170"/>
                    <a:pt x="168" y="162"/>
                    <a:pt x="177" y="162"/>
                  </a:cubicBezTo>
                  <a:cubicBezTo>
                    <a:pt x="186" y="162"/>
                    <a:pt x="193" y="170"/>
                    <a:pt x="193" y="178"/>
                  </a:cubicBezTo>
                  <a:cubicBezTo>
                    <a:pt x="193" y="187"/>
                    <a:pt x="186" y="194"/>
                    <a:pt x="177" y="19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55407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xEl>
                                              <p:pRg st="1" end="1"/>
                                            </p:txEl>
                                          </p:spTgt>
                                        </p:tgtEl>
                                        <p:attrNameLst>
                                          <p:attrName>style.visibility</p:attrName>
                                        </p:attrNameLst>
                                      </p:cBhvr>
                                      <p:to>
                                        <p:strVal val="visible"/>
                                      </p:to>
                                    </p:set>
                                    <p:animEffect transition="in" filter="fade">
                                      <p:cBhvr>
                                        <p:cTn id="7" dur="500"/>
                                        <p:tgtEl>
                                          <p:spTgt spid="39">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fade">
                                      <p:cBhvr>
                                        <p:cTn id="11" dur="750"/>
                                        <p:tgtEl>
                                          <p:spTgt spid="5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2" nodeType="clickEffect">
                                  <p:stCondLst>
                                    <p:cond delay="0"/>
                                  </p:stCondLst>
                                  <p:childTnLst>
                                    <p:set>
                                      <p:cBhvr>
                                        <p:cTn id="15" dur="1" fill="hold">
                                          <p:stCondLst>
                                            <p:cond delay="0"/>
                                          </p:stCondLst>
                                        </p:cTn>
                                        <p:tgtEl>
                                          <p:spTgt spid="61"/>
                                        </p:tgtEl>
                                        <p:attrNameLst>
                                          <p:attrName>style.visibility</p:attrName>
                                        </p:attrNameLst>
                                      </p:cBhvr>
                                      <p:to>
                                        <p:strVal val="visible"/>
                                      </p:to>
                                    </p:set>
                                    <p:animEffect transition="in" filter="fade">
                                      <p:cBhvr>
                                        <p:cTn id="16" dur="500"/>
                                        <p:tgtEl>
                                          <p:spTgt spid="6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9">
                                            <p:txEl>
                                              <p:pRg st="2" end="2"/>
                                            </p:txEl>
                                          </p:spTgt>
                                        </p:tgtEl>
                                        <p:attrNameLst>
                                          <p:attrName>style.visibility</p:attrName>
                                        </p:attrNameLst>
                                      </p:cBhvr>
                                      <p:to>
                                        <p:strVal val="visible"/>
                                      </p:to>
                                    </p:set>
                                    <p:animEffect transition="in" filter="fade">
                                      <p:cBhvr>
                                        <p:cTn id="21" dur="500"/>
                                        <p:tgtEl>
                                          <p:spTgt spid="39">
                                            <p:txEl>
                                              <p:pRg st="2" end="2"/>
                                            </p:txEl>
                                          </p:spTgt>
                                        </p:tgtEl>
                                      </p:cBhvr>
                                    </p:animEffect>
                                  </p:childTnLst>
                                </p:cTn>
                              </p:par>
                              <p:par>
                                <p:cTn id="22" presetID="10" presetClass="exit" presetSubtype="0" fill="hold" grpId="3" nodeType="withEffect">
                                  <p:stCondLst>
                                    <p:cond delay="0"/>
                                  </p:stCondLst>
                                  <p:childTnLst>
                                    <p:animEffect transition="out" filter="fade">
                                      <p:cBhvr>
                                        <p:cTn id="23" dur="500"/>
                                        <p:tgtEl>
                                          <p:spTgt spid="61"/>
                                        </p:tgtEl>
                                      </p:cBhvr>
                                    </p:animEffect>
                                    <p:set>
                                      <p:cBhvr>
                                        <p:cTn id="24" dur="1" fill="hold">
                                          <p:stCondLst>
                                            <p:cond delay="499"/>
                                          </p:stCondLst>
                                        </p:cTn>
                                        <p:tgtEl>
                                          <p:spTgt spid="61"/>
                                        </p:tgtEl>
                                        <p:attrNameLst>
                                          <p:attrName>style.visibility</p:attrName>
                                        </p:attrNameLst>
                                      </p:cBhvr>
                                      <p:to>
                                        <p:strVal val="hidden"/>
                                      </p:to>
                                    </p:set>
                                  </p:childTnLst>
                                </p:cTn>
                              </p:par>
                              <p:par>
                                <p:cTn id="25" presetID="10" presetClass="entr" presetSubtype="0"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500"/>
                                        <p:tgtEl>
                                          <p:spTgt spid="6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0"/>
                                        </p:tgtEl>
                                        <p:attrNameLst>
                                          <p:attrName>style.visibility</p:attrName>
                                        </p:attrNameLst>
                                      </p:cBhvr>
                                      <p:to>
                                        <p:strVal val="visible"/>
                                      </p:to>
                                    </p:set>
                                    <p:animEffect transition="in" filter="fade">
                                      <p:cBhvr>
                                        <p:cTn id="32" dur="500"/>
                                        <p:tgtEl>
                                          <p:spTgt spid="50"/>
                                        </p:tgtEl>
                                      </p:cBhvr>
                                    </p:animEffect>
                                  </p:childTnLst>
                                </p:cTn>
                              </p:par>
                              <p:par>
                                <p:cTn id="33" presetID="10" presetClass="exit" presetSubtype="0" fill="hold" grpId="1" nodeType="withEffect">
                                  <p:stCondLst>
                                    <p:cond delay="0"/>
                                  </p:stCondLst>
                                  <p:childTnLst>
                                    <p:animEffect transition="out" filter="fade">
                                      <p:cBhvr>
                                        <p:cTn id="34" dur="500"/>
                                        <p:tgtEl>
                                          <p:spTgt spid="62"/>
                                        </p:tgtEl>
                                      </p:cBhvr>
                                    </p:animEffect>
                                    <p:set>
                                      <p:cBhvr>
                                        <p:cTn id="35" dur="1" fill="hold">
                                          <p:stCondLst>
                                            <p:cond delay="499"/>
                                          </p:stCondLst>
                                        </p:cTn>
                                        <p:tgtEl>
                                          <p:spTgt spid="62"/>
                                        </p:tgtEl>
                                        <p:attrNameLst>
                                          <p:attrName>style.visibility</p:attrName>
                                        </p:attrNameLst>
                                      </p:cBhvr>
                                      <p:to>
                                        <p:strVal val="hidden"/>
                                      </p:to>
                                    </p:set>
                                  </p:childTnLst>
                                </p:cTn>
                              </p:par>
                              <p:par>
                                <p:cTn id="36" presetID="10" presetClass="entr" presetSubtype="0" fill="hold" grpId="0" nodeType="withEffect">
                                  <p:stCondLst>
                                    <p:cond delay="0"/>
                                  </p:stCondLst>
                                  <p:childTnLst>
                                    <p:set>
                                      <p:cBhvr>
                                        <p:cTn id="37" dur="1" fill="hold">
                                          <p:stCondLst>
                                            <p:cond delay="0"/>
                                          </p:stCondLst>
                                        </p:cTn>
                                        <p:tgtEl>
                                          <p:spTgt spid="63"/>
                                        </p:tgtEl>
                                        <p:attrNameLst>
                                          <p:attrName>style.visibility</p:attrName>
                                        </p:attrNameLst>
                                      </p:cBhvr>
                                      <p:to>
                                        <p:strVal val="visible"/>
                                      </p:to>
                                    </p:set>
                                    <p:animEffect transition="in" filter="fade">
                                      <p:cBhvr>
                                        <p:cTn id="38" dur="500"/>
                                        <p:tgtEl>
                                          <p:spTgt spid="63"/>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xit" presetSubtype="0" fill="hold" grpId="1" nodeType="clickEffect">
                                  <p:stCondLst>
                                    <p:cond delay="0"/>
                                  </p:stCondLst>
                                  <p:childTnLst>
                                    <p:animEffect transition="out" filter="fade">
                                      <p:cBhvr>
                                        <p:cTn id="42" dur="500"/>
                                        <p:tgtEl>
                                          <p:spTgt spid="63"/>
                                        </p:tgtEl>
                                      </p:cBhvr>
                                    </p:animEffect>
                                    <p:set>
                                      <p:cBhvr>
                                        <p:cTn id="43" dur="1" fill="hold">
                                          <p:stCondLst>
                                            <p:cond delay="499"/>
                                          </p:stCondLst>
                                        </p:cTn>
                                        <p:tgtEl>
                                          <p:spTgt spid="63"/>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9"/>
                                        </p:tgtEl>
                                        <p:attrNameLst>
                                          <p:attrName>style.visibility</p:attrName>
                                        </p:attrNameLst>
                                      </p:cBhvr>
                                      <p:to>
                                        <p:strVal val="visible"/>
                                      </p:to>
                                    </p:set>
                                    <p:animEffect transition="in" filter="fade">
                                      <p:cBhvr>
                                        <p:cTn id="48" dur="500"/>
                                        <p:tgtEl>
                                          <p:spTgt spid="49"/>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1"/>
                                        </p:tgtEl>
                                        <p:attrNameLst>
                                          <p:attrName>style.visibility</p:attrName>
                                        </p:attrNameLst>
                                      </p:cBhvr>
                                      <p:to>
                                        <p:strVal val="visible"/>
                                      </p:to>
                                    </p:set>
                                    <p:animEffect transition="in" filter="fade">
                                      <p:cBhvr>
                                        <p:cTn id="53" dur="500"/>
                                        <p:tgtEl>
                                          <p:spTgt spid="61"/>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fade">
                                      <p:cBhvr>
                                        <p:cTn id="58" dur="500"/>
                                        <p:tgtEl>
                                          <p:spTgt spid="53"/>
                                        </p:tgtEl>
                                      </p:cBhvr>
                                    </p:animEffect>
                                  </p:childTnLst>
                                </p:cTn>
                              </p:par>
                              <p:par>
                                <p:cTn id="59" presetID="10" presetClass="exit" presetSubtype="0" fill="hold" grpId="1" nodeType="withEffect">
                                  <p:stCondLst>
                                    <p:cond delay="0"/>
                                  </p:stCondLst>
                                  <p:childTnLst>
                                    <p:animEffect transition="out" filter="fade">
                                      <p:cBhvr>
                                        <p:cTn id="60" dur="500"/>
                                        <p:tgtEl>
                                          <p:spTgt spid="61"/>
                                        </p:tgtEl>
                                      </p:cBhvr>
                                    </p:animEffect>
                                    <p:set>
                                      <p:cBhvr>
                                        <p:cTn id="61" dur="1" fill="hold">
                                          <p:stCondLst>
                                            <p:cond delay="499"/>
                                          </p:stCondLst>
                                        </p:cTn>
                                        <p:tgtEl>
                                          <p:spTgt spid="61"/>
                                        </p:tgtEl>
                                        <p:attrNameLst>
                                          <p:attrName>style.visibility</p:attrName>
                                        </p:attrNameLst>
                                      </p:cBhvr>
                                      <p:to>
                                        <p:strVal val="hidden"/>
                                      </p:to>
                                    </p:set>
                                  </p:childTnLst>
                                </p:cTn>
                              </p:par>
                            </p:childTnLst>
                          </p:cTn>
                        </p:par>
                        <p:par>
                          <p:cTn id="62" fill="hold">
                            <p:stCondLst>
                              <p:cond delay="500"/>
                            </p:stCondLst>
                            <p:childTnLst>
                              <p:par>
                                <p:cTn id="63" presetID="10" presetClass="entr" presetSubtype="0" fill="hold" nodeType="afterEffect">
                                  <p:stCondLst>
                                    <p:cond delay="0"/>
                                  </p:stCondLst>
                                  <p:childTnLst>
                                    <p:set>
                                      <p:cBhvr>
                                        <p:cTn id="64" dur="1" fill="hold">
                                          <p:stCondLst>
                                            <p:cond delay="0"/>
                                          </p:stCondLst>
                                        </p:cTn>
                                        <p:tgtEl>
                                          <p:spTgt spid="54"/>
                                        </p:tgtEl>
                                        <p:attrNameLst>
                                          <p:attrName>style.visibility</p:attrName>
                                        </p:attrNameLst>
                                      </p:cBhvr>
                                      <p:to>
                                        <p:strVal val="visible"/>
                                      </p:to>
                                    </p:set>
                                    <p:animEffect transition="in" filter="fade">
                                      <p:cBhvr>
                                        <p:cTn id="65" dur="500"/>
                                        <p:tgtEl>
                                          <p:spTgt spid="54"/>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55"/>
                                        </p:tgtEl>
                                        <p:attrNameLst>
                                          <p:attrName>style.visibility</p:attrName>
                                        </p:attrNameLst>
                                      </p:cBhvr>
                                      <p:to>
                                        <p:strVal val="visible"/>
                                      </p:to>
                                    </p:set>
                                    <p:animEffect transition="in" filter="fade">
                                      <p:cBhvr>
                                        <p:cTn id="68" dur="500"/>
                                        <p:tgtEl>
                                          <p:spTgt spid="55"/>
                                        </p:tgtEl>
                                      </p:cBhvr>
                                    </p:animEffect>
                                  </p:childTnLst>
                                </p:cTn>
                              </p:par>
                              <p:par>
                                <p:cTn id="69" presetID="0" presetClass="path" presetSubtype="0" decel="100000" fill="hold" grpId="1" nodeType="withEffect">
                                  <p:stCondLst>
                                    <p:cond delay="0"/>
                                  </p:stCondLst>
                                  <p:childTnLst>
                                    <p:animMotion origin="layout" path="M -4.16938E-6 4.81481E-6 L -0.11413 -0.41042 " pathEditMode="relative" rAng="0" ptsTypes="AA">
                                      <p:cBhvr>
                                        <p:cTn id="70" dur="1000" fill="hold"/>
                                        <p:tgtEl>
                                          <p:spTgt spid="55"/>
                                        </p:tgtEl>
                                        <p:attrNameLst>
                                          <p:attrName>ppt_x</p:attrName>
                                          <p:attrName>ppt_y</p:attrName>
                                        </p:attrNameLst>
                                      </p:cBhvr>
                                      <p:rCtr x="-5707" y="-20532"/>
                                    </p:animMotion>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68"/>
                                        </p:tgtEl>
                                        <p:attrNameLst>
                                          <p:attrName>style.visibility</p:attrName>
                                        </p:attrNameLst>
                                      </p:cBhvr>
                                      <p:to>
                                        <p:strVal val="visible"/>
                                      </p:to>
                                    </p:set>
                                    <p:animEffect transition="in" filter="fade">
                                      <p:cBhvr>
                                        <p:cTn id="75" dur="500"/>
                                        <p:tgtEl>
                                          <p:spTgt spid="68"/>
                                        </p:tgtEl>
                                      </p:cBhvr>
                                    </p:animEffect>
                                  </p:childTnLst>
                                </p:cTn>
                              </p:par>
                              <p:par>
                                <p:cTn id="76" presetID="10" presetClass="entr" presetSubtype="0" fill="hold" nodeType="withEffect">
                                  <p:stCondLst>
                                    <p:cond delay="0"/>
                                  </p:stCondLst>
                                  <p:childTnLst>
                                    <p:set>
                                      <p:cBhvr>
                                        <p:cTn id="77" dur="1" fill="hold">
                                          <p:stCondLst>
                                            <p:cond delay="0"/>
                                          </p:stCondLst>
                                        </p:cTn>
                                        <p:tgtEl>
                                          <p:spTgt spid="60">
                                            <p:txEl>
                                              <p:pRg st="0" end="0"/>
                                            </p:txEl>
                                          </p:spTgt>
                                        </p:tgtEl>
                                        <p:attrNameLst>
                                          <p:attrName>style.visibility</p:attrName>
                                        </p:attrNameLst>
                                      </p:cBhvr>
                                      <p:to>
                                        <p:strVal val="visible"/>
                                      </p:to>
                                    </p:set>
                                    <p:animEffect transition="in" filter="fade">
                                      <p:cBhvr>
                                        <p:cTn id="78" dur="500"/>
                                        <p:tgtEl>
                                          <p:spTgt spid="60">
                                            <p:txEl>
                                              <p:pRg st="0" end="0"/>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57"/>
                                        </p:tgtEl>
                                        <p:attrNameLst>
                                          <p:attrName>style.visibility</p:attrName>
                                        </p:attrNameLst>
                                      </p:cBhvr>
                                      <p:to>
                                        <p:strVal val="visible"/>
                                      </p:to>
                                    </p:set>
                                    <p:animEffect transition="in" filter="fade">
                                      <p:cBhvr>
                                        <p:cTn id="83" dur="500"/>
                                        <p:tgtEl>
                                          <p:spTgt spid="57"/>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xit" presetSubtype="0" fill="hold" nodeType="clickEffect">
                                  <p:stCondLst>
                                    <p:cond delay="0"/>
                                  </p:stCondLst>
                                  <p:childTnLst>
                                    <p:animEffect transition="out" filter="fade">
                                      <p:cBhvr>
                                        <p:cTn id="87" dur="500"/>
                                        <p:tgtEl>
                                          <p:spTgt spid="57"/>
                                        </p:tgtEl>
                                      </p:cBhvr>
                                    </p:animEffect>
                                    <p:set>
                                      <p:cBhvr>
                                        <p:cTn id="88" dur="1" fill="hold">
                                          <p:stCondLst>
                                            <p:cond delay="499"/>
                                          </p:stCondLst>
                                        </p:cTn>
                                        <p:tgtEl>
                                          <p:spTgt spid="57"/>
                                        </p:tgtEl>
                                        <p:attrNameLst>
                                          <p:attrName>style.visibility</p:attrName>
                                        </p:attrNameLst>
                                      </p:cBhvr>
                                      <p:to>
                                        <p:strVal val="hidden"/>
                                      </p:to>
                                    </p:set>
                                  </p:childTnLst>
                                </p:cTn>
                              </p:par>
                              <p:par>
                                <p:cTn id="89" presetID="1" presetClass="exit" presetSubtype="0" fill="hold" nodeType="withEffect">
                                  <p:stCondLst>
                                    <p:cond delay="0"/>
                                  </p:stCondLst>
                                  <p:childTnLst>
                                    <p:set>
                                      <p:cBhvr>
                                        <p:cTn id="90" dur="1" fill="hold">
                                          <p:stCondLst>
                                            <p:cond delay="0"/>
                                          </p:stCondLst>
                                        </p:cTn>
                                        <p:tgtEl>
                                          <p:spTgt spid="49"/>
                                        </p:tgtEl>
                                        <p:attrNameLst>
                                          <p:attrName>style.visibility</p:attrName>
                                        </p:attrNameLst>
                                      </p:cBhvr>
                                      <p:to>
                                        <p:strVal val="hidden"/>
                                      </p:to>
                                    </p:set>
                                  </p:childTnLst>
                                </p:cTn>
                              </p:par>
                              <p:par>
                                <p:cTn id="91" presetID="10" presetClass="exit" presetSubtype="0" fill="hold" nodeType="withEffect">
                                  <p:stCondLst>
                                    <p:cond delay="0"/>
                                  </p:stCondLst>
                                  <p:childTnLst>
                                    <p:animEffect transition="out" filter="fade">
                                      <p:cBhvr>
                                        <p:cTn id="92" dur="500"/>
                                        <p:tgtEl>
                                          <p:spTgt spid="53"/>
                                        </p:tgtEl>
                                      </p:cBhvr>
                                    </p:animEffect>
                                    <p:set>
                                      <p:cBhvr>
                                        <p:cTn id="93" dur="1" fill="hold">
                                          <p:stCondLst>
                                            <p:cond delay="499"/>
                                          </p:stCondLst>
                                        </p:cTn>
                                        <p:tgtEl>
                                          <p:spTgt spid="53"/>
                                        </p:tgtEl>
                                        <p:attrNameLst>
                                          <p:attrName>style.visibility</p:attrName>
                                        </p:attrNameLst>
                                      </p:cBhvr>
                                      <p:to>
                                        <p:strVal val="hidden"/>
                                      </p:to>
                                    </p:set>
                                  </p:childTnLst>
                                </p:cTn>
                              </p:par>
                              <p:par>
                                <p:cTn id="94" presetID="10" presetClass="exit" presetSubtype="0" fill="hold" nodeType="withEffect">
                                  <p:stCondLst>
                                    <p:cond delay="0"/>
                                  </p:stCondLst>
                                  <p:childTnLst>
                                    <p:animEffect transition="out" filter="fade">
                                      <p:cBhvr>
                                        <p:cTn id="95" dur="500"/>
                                        <p:tgtEl>
                                          <p:spTgt spid="54"/>
                                        </p:tgtEl>
                                      </p:cBhvr>
                                    </p:animEffect>
                                    <p:set>
                                      <p:cBhvr>
                                        <p:cTn id="96" dur="1" fill="hold">
                                          <p:stCondLst>
                                            <p:cond delay="499"/>
                                          </p:stCondLst>
                                        </p:cTn>
                                        <p:tgtEl>
                                          <p:spTgt spid="54"/>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49"/>
                                        </p:tgtEl>
                                        <p:attrNameLst>
                                          <p:attrName>style.visibility</p:attrName>
                                        </p:attrNameLst>
                                      </p:cBhvr>
                                      <p:to>
                                        <p:strVal val="visible"/>
                                      </p:to>
                                    </p:set>
                                    <p:animEffect transition="in" filter="fade">
                                      <p:cBhvr>
                                        <p:cTn id="101" dur="500"/>
                                        <p:tgtEl>
                                          <p:spTgt spid="49"/>
                                        </p:tgtEl>
                                      </p:cBhvr>
                                    </p:animEffect>
                                  </p:childTnLst>
                                </p:cTn>
                              </p:par>
                            </p:childTnLst>
                          </p:cTn>
                        </p:par>
                        <p:par>
                          <p:cTn id="102" fill="hold">
                            <p:stCondLst>
                              <p:cond delay="500"/>
                            </p:stCondLst>
                            <p:childTnLst>
                              <p:par>
                                <p:cTn id="103" presetID="26" presetClass="emph" presetSubtype="0" fill="hold" grpId="2" nodeType="afterEffect">
                                  <p:stCondLst>
                                    <p:cond delay="0"/>
                                  </p:stCondLst>
                                  <p:childTnLst>
                                    <p:animEffect transition="out" filter="fade">
                                      <p:cBhvr>
                                        <p:cTn id="104" dur="500" tmFilter="0, 0; .2, .5; .8, .5; 1, 0"/>
                                        <p:tgtEl>
                                          <p:spTgt spid="55"/>
                                        </p:tgtEl>
                                      </p:cBhvr>
                                    </p:animEffect>
                                    <p:animScale>
                                      <p:cBhvr>
                                        <p:cTn id="105" dur="250" autoRev="1" fill="hold"/>
                                        <p:tgtEl>
                                          <p:spTgt spid="55"/>
                                        </p:tgtEl>
                                      </p:cBhvr>
                                      <p:by x="105000" y="105000"/>
                                    </p:animScale>
                                  </p:childTnLst>
                                </p:cTn>
                              </p:par>
                            </p:childTnLst>
                          </p:cTn>
                        </p:par>
                        <p:par>
                          <p:cTn id="106" fill="hold">
                            <p:stCondLst>
                              <p:cond delay="1000"/>
                            </p:stCondLst>
                            <p:childTnLst>
                              <p:par>
                                <p:cTn id="107" presetID="10" presetClass="entr" presetSubtype="0" fill="hold" nodeType="afterEffect">
                                  <p:stCondLst>
                                    <p:cond delay="0"/>
                                  </p:stCondLst>
                                  <p:childTnLst>
                                    <p:set>
                                      <p:cBhvr>
                                        <p:cTn id="108" dur="1" fill="hold">
                                          <p:stCondLst>
                                            <p:cond delay="0"/>
                                          </p:stCondLst>
                                        </p:cTn>
                                        <p:tgtEl>
                                          <p:spTgt spid="57"/>
                                        </p:tgtEl>
                                        <p:attrNameLst>
                                          <p:attrName>style.visibility</p:attrName>
                                        </p:attrNameLst>
                                      </p:cBhvr>
                                      <p:to>
                                        <p:strVal val="visible"/>
                                      </p:to>
                                    </p:set>
                                    <p:animEffect transition="in" filter="fade">
                                      <p:cBhvr>
                                        <p:cTn id="109" dur="500"/>
                                        <p:tgtEl>
                                          <p:spTgt spid="57"/>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xit" presetSubtype="0" fill="hold" nodeType="clickEffect">
                                  <p:stCondLst>
                                    <p:cond delay="0"/>
                                  </p:stCondLst>
                                  <p:childTnLst>
                                    <p:animEffect transition="out" filter="fade">
                                      <p:cBhvr>
                                        <p:cTn id="113" dur="500"/>
                                        <p:tgtEl>
                                          <p:spTgt spid="57"/>
                                        </p:tgtEl>
                                      </p:cBhvr>
                                    </p:animEffect>
                                    <p:set>
                                      <p:cBhvr>
                                        <p:cTn id="114" dur="1" fill="hold">
                                          <p:stCondLst>
                                            <p:cond delay="499"/>
                                          </p:stCondLst>
                                        </p:cTn>
                                        <p:tgtEl>
                                          <p:spTgt spid="57"/>
                                        </p:tgtEl>
                                        <p:attrNameLst>
                                          <p:attrName>style.visibility</p:attrName>
                                        </p:attrNameLst>
                                      </p:cBhvr>
                                      <p:to>
                                        <p:strVal val="hidden"/>
                                      </p:to>
                                    </p:set>
                                  </p:childTnLst>
                                </p:cTn>
                              </p:par>
                              <p:par>
                                <p:cTn id="115" presetID="10" presetClass="exit" presetSubtype="0" fill="hold" nodeType="withEffect">
                                  <p:stCondLst>
                                    <p:cond delay="0"/>
                                  </p:stCondLst>
                                  <p:childTnLst>
                                    <p:animEffect transition="out" filter="fade">
                                      <p:cBhvr>
                                        <p:cTn id="116" dur="500"/>
                                        <p:tgtEl>
                                          <p:spTgt spid="49"/>
                                        </p:tgtEl>
                                      </p:cBhvr>
                                    </p:animEffect>
                                    <p:set>
                                      <p:cBhvr>
                                        <p:cTn id="117" dur="1" fill="hold">
                                          <p:stCondLst>
                                            <p:cond delay="499"/>
                                          </p:stCondLst>
                                        </p:cTn>
                                        <p:tgtEl>
                                          <p:spTgt spid="49"/>
                                        </p:tgtEl>
                                        <p:attrNameLst>
                                          <p:attrName>style.visibility</p:attrName>
                                        </p:attrNameLst>
                                      </p:cBhvr>
                                      <p:to>
                                        <p:strVal val="hidden"/>
                                      </p:to>
                                    </p:set>
                                  </p:childTnLst>
                                </p:cTn>
                              </p:par>
                            </p:childTnLst>
                          </p:cTn>
                        </p:par>
                        <p:par>
                          <p:cTn id="118" fill="hold">
                            <p:stCondLst>
                              <p:cond delay="500"/>
                            </p:stCondLst>
                            <p:childTnLst>
                              <p:par>
                                <p:cTn id="119" presetID="10" presetClass="exit" presetSubtype="0" fill="hold" grpId="1" nodeType="afterEffect">
                                  <p:stCondLst>
                                    <p:cond delay="0"/>
                                  </p:stCondLst>
                                  <p:childTnLst>
                                    <p:animEffect transition="out" filter="fade">
                                      <p:cBhvr>
                                        <p:cTn id="120" dur="500"/>
                                        <p:tgtEl>
                                          <p:spTgt spid="68"/>
                                        </p:tgtEl>
                                      </p:cBhvr>
                                    </p:animEffect>
                                    <p:set>
                                      <p:cBhvr>
                                        <p:cTn id="121" dur="1" fill="hold">
                                          <p:stCondLst>
                                            <p:cond delay="499"/>
                                          </p:stCondLst>
                                        </p:cTn>
                                        <p:tgtEl>
                                          <p:spTgt spid="68"/>
                                        </p:tgtEl>
                                        <p:attrNameLst>
                                          <p:attrName>style.visibility</p:attrName>
                                        </p:attrNameLst>
                                      </p:cBhvr>
                                      <p:to>
                                        <p:strVal val="hidden"/>
                                      </p:to>
                                    </p:set>
                                  </p:childTnLst>
                                </p:cTn>
                              </p:par>
                              <p:par>
                                <p:cTn id="122" presetID="10" presetClass="exit" presetSubtype="0" fill="hold" grpId="0" nodeType="withEffect">
                                  <p:stCondLst>
                                    <p:cond delay="0"/>
                                  </p:stCondLst>
                                  <p:childTnLst>
                                    <p:animEffect transition="out" filter="fade">
                                      <p:cBhvr>
                                        <p:cTn id="123" dur="500"/>
                                        <p:tgtEl>
                                          <p:spTgt spid="60">
                                            <p:txEl>
                                              <p:pRg st="0" end="0"/>
                                            </p:txEl>
                                          </p:spTgt>
                                        </p:tgtEl>
                                      </p:cBhvr>
                                    </p:animEffect>
                                    <p:set>
                                      <p:cBhvr>
                                        <p:cTn id="124" dur="1" fill="hold">
                                          <p:stCondLst>
                                            <p:cond delay="499"/>
                                          </p:stCondLst>
                                        </p:cTn>
                                        <p:tgtEl>
                                          <p:spTgt spid="60">
                                            <p:txEl>
                                              <p:pRg st="0" end="0"/>
                                            </p:txEl>
                                          </p:spTgt>
                                        </p:tgtEl>
                                        <p:attrNameLst>
                                          <p:attrName>style.visibility</p:attrName>
                                        </p:attrNameLst>
                                      </p:cBhvr>
                                      <p:to>
                                        <p:strVal val="hidden"/>
                                      </p:to>
                                    </p:set>
                                  </p:childTnLst>
                                </p:cTn>
                              </p:par>
                              <p:par>
                                <p:cTn id="125" presetID="10" presetClass="exit" presetSubtype="0" fill="hold" grpId="3" nodeType="withEffect">
                                  <p:stCondLst>
                                    <p:cond delay="0"/>
                                  </p:stCondLst>
                                  <p:childTnLst>
                                    <p:animEffect transition="out" filter="fade">
                                      <p:cBhvr>
                                        <p:cTn id="126" dur="500"/>
                                        <p:tgtEl>
                                          <p:spTgt spid="55"/>
                                        </p:tgtEl>
                                      </p:cBhvr>
                                    </p:animEffect>
                                    <p:set>
                                      <p:cBhvr>
                                        <p:cTn id="127" dur="1" fill="hold">
                                          <p:stCondLst>
                                            <p:cond delay="499"/>
                                          </p:stCondLst>
                                        </p:cTn>
                                        <p:tgtEl>
                                          <p:spTgt spid="55"/>
                                        </p:tgtEl>
                                        <p:attrNameLst>
                                          <p:attrName>style.visibility</p:attrName>
                                        </p:attrNameLst>
                                      </p:cBhvr>
                                      <p:to>
                                        <p:strVal val="hidden"/>
                                      </p:to>
                                    </p:se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nodeType="clickEffect">
                                  <p:stCondLst>
                                    <p:cond delay="0"/>
                                  </p:stCondLst>
                                  <p:childTnLst>
                                    <p:set>
                                      <p:cBhvr>
                                        <p:cTn id="131" dur="1" fill="hold">
                                          <p:stCondLst>
                                            <p:cond delay="0"/>
                                          </p:stCondLst>
                                        </p:cTn>
                                        <p:tgtEl>
                                          <p:spTgt spid="49"/>
                                        </p:tgtEl>
                                        <p:attrNameLst>
                                          <p:attrName>style.visibility</p:attrName>
                                        </p:attrNameLst>
                                      </p:cBhvr>
                                      <p:to>
                                        <p:strVal val="visible"/>
                                      </p:to>
                                    </p:set>
                                    <p:animEffect transition="in" filter="fade">
                                      <p:cBhvr>
                                        <p:cTn id="132" dur="500"/>
                                        <p:tgtEl>
                                          <p:spTgt spid="49"/>
                                        </p:tgtEl>
                                      </p:cBhvr>
                                    </p:animEffect>
                                  </p:childTnLst>
                                </p:cTn>
                              </p:par>
                            </p:childTnLst>
                          </p:cTn>
                        </p:par>
                        <p:par>
                          <p:cTn id="133" fill="hold">
                            <p:stCondLst>
                              <p:cond delay="500"/>
                            </p:stCondLst>
                            <p:childTnLst>
                              <p:par>
                                <p:cTn id="134" presetID="10" presetClass="entr" presetSubtype="0" fill="hold" nodeType="afterEffect">
                                  <p:stCondLst>
                                    <p:cond delay="0"/>
                                  </p:stCondLst>
                                  <p:childTnLst>
                                    <p:set>
                                      <p:cBhvr>
                                        <p:cTn id="135" dur="1" fill="hold">
                                          <p:stCondLst>
                                            <p:cond delay="0"/>
                                          </p:stCondLst>
                                        </p:cTn>
                                        <p:tgtEl>
                                          <p:spTgt spid="53"/>
                                        </p:tgtEl>
                                        <p:attrNameLst>
                                          <p:attrName>style.visibility</p:attrName>
                                        </p:attrNameLst>
                                      </p:cBhvr>
                                      <p:to>
                                        <p:strVal val="visible"/>
                                      </p:to>
                                    </p:set>
                                    <p:animEffect transition="in" filter="fade">
                                      <p:cBhvr>
                                        <p:cTn id="136" dur="500"/>
                                        <p:tgtEl>
                                          <p:spTgt spid="53"/>
                                        </p:tgtEl>
                                      </p:cBhvr>
                                    </p:animEffect>
                                  </p:childTnLst>
                                </p:cTn>
                              </p:par>
                            </p:childTnLst>
                          </p:cTn>
                        </p:par>
                      </p:childTnLst>
                    </p:cTn>
                  </p:par>
                  <p:par>
                    <p:cTn id="137" fill="hold">
                      <p:stCondLst>
                        <p:cond delay="indefinite"/>
                      </p:stCondLst>
                      <p:childTnLst>
                        <p:par>
                          <p:cTn id="138" fill="hold">
                            <p:stCondLst>
                              <p:cond delay="0"/>
                            </p:stCondLst>
                            <p:childTnLst>
                              <p:par>
                                <p:cTn id="139" presetID="10" presetClass="entr" presetSubtype="0" fill="hold" nodeType="clickEffect">
                                  <p:stCondLst>
                                    <p:cond delay="0"/>
                                  </p:stCondLst>
                                  <p:childTnLst>
                                    <p:set>
                                      <p:cBhvr>
                                        <p:cTn id="140" dur="1" fill="hold">
                                          <p:stCondLst>
                                            <p:cond delay="0"/>
                                          </p:stCondLst>
                                        </p:cTn>
                                        <p:tgtEl>
                                          <p:spTgt spid="54"/>
                                        </p:tgtEl>
                                        <p:attrNameLst>
                                          <p:attrName>style.visibility</p:attrName>
                                        </p:attrNameLst>
                                      </p:cBhvr>
                                      <p:to>
                                        <p:strVal val="visible"/>
                                      </p:to>
                                    </p:set>
                                    <p:animEffect transition="in" filter="fade">
                                      <p:cBhvr>
                                        <p:cTn id="141" dur="500"/>
                                        <p:tgtEl>
                                          <p:spTgt spid="54"/>
                                        </p:tgtEl>
                                      </p:cBhvr>
                                    </p:animEffect>
                                  </p:childTnLst>
                                </p:cTn>
                              </p:par>
                            </p:childTnLst>
                          </p:cTn>
                        </p:par>
                        <p:par>
                          <p:cTn id="142" fill="hold">
                            <p:stCondLst>
                              <p:cond delay="500"/>
                            </p:stCondLst>
                            <p:childTnLst>
                              <p:par>
                                <p:cTn id="143" presetID="1" presetClass="entr" presetSubtype="0" fill="hold" grpId="0" nodeType="afterEffect">
                                  <p:stCondLst>
                                    <p:cond delay="0"/>
                                  </p:stCondLst>
                                  <p:childTnLst>
                                    <p:set>
                                      <p:cBhvr>
                                        <p:cTn id="144" dur="1" fill="hold">
                                          <p:stCondLst>
                                            <p:cond delay="0"/>
                                          </p:stCondLst>
                                        </p:cTn>
                                        <p:tgtEl>
                                          <p:spTgt spid="59"/>
                                        </p:tgtEl>
                                        <p:attrNameLst>
                                          <p:attrName>style.visibility</p:attrName>
                                        </p:attrNameLst>
                                      </p:cBhvr>
                                      <p:to>
                                        <p:strVal val="visible"/>
                                      </p:to>
                                    </p:set>
                                  </p:childTnLst>
                                </p:cTn>
                              </p:par>
                            </p:childTnLst>
                          </p:cTn>
                        </p:par>
                        <p:par>
                          <p:cTn id="145" fill="hold">
                            <p:stCondLst>
                              <p:cond delay="500"/>
                            </p:stCondLst>
                            <p:childTnLst>
                              <p:par>
                                <p:cTn id="146" presetID="0" presetClass="path" presetSubtype="0" accel="50000" decel="50000" fill="hold" grpId="1" nodeType="afterEffect">
                                  <p:stCondLst>
                                    <p:cond delay="0"/>
                                  </p:stCondLst>
                                  <p:childTnLst>
                                    <p:animMotion origin="layout" path="M -4.9759E-7 -3.7037E-7 L -0.10225 -0.40509 " pathEditMode="relative" rAng="0" ptsTypes="AA">
                                      <p:cBhvr>
                                        <p:cTn id="147" dur="750" fill="hold"/>
                                        <p:tgtEl>
                                          <p:spTgt spid="59"/>
                                        </p:tgtEl>
                                        <p:attrNameLst>
                                          <p:attrName>ppt_x</p:attrName>
                                          <p:attrName>ppt_y</p:attrName>
                                        </p:attrNameLst>
                                      </p:cBhvr>
                                      <p:rCtr x="-5119" y="-20255"/>
                                    </p:animMotion>
                                  </p:childTnLst>
                                </p:cTn>
                              </p:par>
                            </p:childTnLst>
                          </p:cTn>
                        </p:par>
                        <p:par>
                          <p:cTn id="148" fill="hold">
                            <p:stCondLst>
                              <p:cond delay="1250"/>
                            </p:stCondLst>
                            <p:childTnLst>
                              <p:par>
                                <p:cTn id="149" presetID="10" presetClass="entr" presetSubtype="0" fill="hold" grpId="2" nodeType="afterEffect">
                                  <p:stCondLst>
                                    <p:cond delay="0"/>
                                  </p:stCondLst>
                                  <p:childTnLst>
                                    <p:set>
                                      <p:cBhvr>
                                        <p:cTn id="150" dur="1" fill="hold">
                                          <p:stCondLst>
                                            <p:cond delay="0"/>
                                          </p:stCondLst>
                                        </p:cTn>
                                        <p:tgtEl>
                                          <p:spTgt spid="68"/>
                                        </p:tgtEl>
                                        <p:attrNameLst>
                                          <p:attrName>style.visibility</p:attrName>
                                        </p:attrNameLst>
                                      </p:cBhvr>
                                      <p:to>
                                        <p:strVal val="visible"/>
                                      </p:to>
                                    </p:set>
                                    <p:animEffect transition="in" filter="fade">
                                      <p:cBhvr>
                                        <p:cTn id="151" dur="500"/>
                                        <p:tgtEl>
                                          <p:spTgt spid="68"/>
                                        </p:tgtEl>
                                      </p:cBhvr>
                                    </p:animEffect>
                                  </p:childTnLst>
                                </p:cTn>
                              </p:par>
                              <p:par>
                                <p:cTn id="152" presetID="10" presetClass="entr" presetSubtype="0" fill="hold" grpId="1" nodeType="withEffect">
                                  <p:stCondLst>
                                    <p:cond delay="0"/>
                                  </p:stCondLst>
                                  <p:childTnLst>
                                    <p:set>
                                      <p:cBhvr>
                                        <p:cTn id="153" dur="1" fill="hold">
                                          <p:stCondLst>
                                            <p:cond delay="0"/>
                                          </p:stCondLst>
                                        </p:cTn>
                                        <p:tgtEl>
                                          <p:spTgt spid="60">
                                            <p:txEl>
                                              <p:pRg st="0" end="0"/>
                                            </p:txEl>
                                          </p:spTgt>
                                        </p:tgtEl>
                                        <p:attrNameLst>
                                          <p:attrName>style.visibility</p:attrName>
                                        </p:attrNameLst>
                                      </p:cBhvr>
                                      <p:to>
                                        <p:strVal val="visible"/>
                                      </p:to>
                                    </p:set>
                                    <p:animEffect transition="in" filter="fade">
                                      <p:cBhvr>
                                        <p:cTn id="154" dur="500"/>
                                        <p:tgtEl>
                                          <p:spTgt spid="60">
                                            <p:txEl>
                                              <p:pRg st="0" end="0"/>
                                            </p:txEl>
                                          </p:spTgt>
                                        </p:tgtEl>
                                      </p:cBhvr>
                                    </p:animEffect>
                                  </p:childTnLst>
                                </p:cTn>
                              </p:par>
                            </p:childTnLst>
                          </p:cTn>
                        </p:par>
                        <p:par>
                          <p:cTn id="155" fill="hold">
                            <p:stCondLst>
                              <p:cond delay="1750"/>
                            </p:stCondLst>
                            <p:childTnLst>
                              <p:par>
                                <p:cTn id="156" presetID="10" presetClass="entr" presetSubtype="0" fill="hold" nodeType="afterEffect">
                                  <p:stCondLst>
                                    <p:cond delay="0"/>
                                  </p:stCondLst>
                                  <p:childTnLst>
                                    <p:set>
                                      <p:cBhvr>
                                        <p:cTn id="157" dur="1" fill="hold">
                                          <p:stCondLst>
                                            <p:cond delay="0"/>
                                          </p:stCondLst>
                                        </p:cTn>
                                        <p:tgtEl>
                                          <p:spTgt spid="57"/>
                                        </p:tgtEl>
                                        <p:attrNameLst>
                                          <p:attrName>style.visibility</p:attrName>
                                        </p:attrNameLst>
                                      </p:cBhvr>
                                      <p:to>
                                        <p:strVal val="visible"/>
                                      </p:to>
                                    </p:set>
                                    <p:animEffect transition="in" filter="fade">
                                      <p:cBhvr>
                                        <p:cTn id="158" dur="500"/>
                                        <p:tgtEl>
                                          <p:spTgt spid="57"/>
                                        </p:tgtEl>
                                      </p:cBhvr>
                                    </p:animEffect>
                                  </p:childTnLst>
                                </p:cTn>
                              </p:par>
                            </p:childTnLst>
                          </p:cTn>
                        </p:par>
                      </p:childTnLst>
                    </p:cTn>
                  </p:par>
                  <p:par>
                    <p:cTn id="159" fill="hold">
                      <p:stCondLst>
                        <p:cond delay="indefinite"/>
                      </p:stCondLst>
                      <p:childTnLst>
                        <p:par>
                          <p:cTn id="160" fill="hold">
                            <p:stCondLst>
                              <p:cond delay="0"/>
                            </p:stCondLst>
                            <p:childTnLst>
                              <p:par>
                                <p:cTn id="161" presetID="10" presetClass="exit" presetSubtype="0" fill="hold" nodeType="clickEffect">
                                  <p:stCondLst>
                                    <p:cond delay="0"/>
                                  </p:stCondLst>
                                  <p:childTnLst>
                                    <p:animEffect transition="out" filter="fade">
                                      <p:cBhvr>
                                        <p:cTn id="162" dur="500"/>
                                        <p:tgtEl>
                                          <p:spTgt spid="54"/>
                                        </p:tgtEl>
                                      </p:cBhvr>
                                    </p:animEffect>
                                    <p:set>
                                      <p:cBhvr>
                                        <p:cTn id="163" dur="1" fill="hold">
                                          <p:stCondLst>
                                            <p:cond delay="499"/>
                                          </p:stCondLst>
                                        </p:cTn>
                                        <p:tgtEl>
                                          <p:spTgt spid="54"/>
                                        </p:tgtEl>
                                        <p:attrNameLst>
                                          <p:attrName>style.visibility</p:attrName>
                                        </p:attrNameLst>
                                      </p:cBhvr>
                                      <p:to>
                                        <p:strVal val="hidden"/>
                                      </p:to>
                                    </p:set>
                                  </p:childTnLst>
                                </p:cTn>
                              </p:par>
                              <p:par>
                                <p:cTn id="164" presetID="10" presetClass="exit" presetSubtype="0" fill="hold" nodeType="withEffect">
                                  <p:stCondLst>
                                    <p:cond delay="0"/>
                                  </p:stCondLst>
                                  <p:childTnLst>
                                    <p:animEffect transition="out" filter="fade">
                                      <p:cBhvr>
                                        <p:cTn id="165" dur="500"/>
                                        <p:tgtEl>
                                          <p:spTgt spid="53"/>
                                        </p:tgtEl>
                                      </p:cBhvr>
                                    </p:animEffect>
                                    <p:set>
                                      <p:cBhvr>
                                        <p:cTn id="166" dur="1" fill="hold">
                                          <p:stCondLst>
                                            <p:cond delay="499"/>
                                          </p:stCondLst>
                                        </p:cTn>
                                        <p:tgtEl>
                                          <p:spTgt spid="53"/>
                                        </p:tgtEl>
                                        <p:attrNameLst>
                                          <p:attrName>style.visibility</p:attrName>
                                        </p:attrNameLst>
                                      </p:cBhvr>
                                      <p:to>
                                        <p:strVal val="hidden"/>
                                      </p:to>
                                    </p:set>
                                  </p:childTnLst>
                                </p:cTn>
                              </p:par>
                              <p:par>
                                <p:cTn id="167" presetID="10" presetClass="exit" presetSubtype="0" fill="hold" nodeType="withEffect">
                                  <p:stCondLst>
                                    <p:cond delay="0"/>
                                  </p:stCondLst>
                                  <p:childTnLst>
                                    <p:animEffect transition="out" filter="fade">
                                      <p:cBhvr>
                                        <p:cTn id="168" dur="500"/>
                                        <p:tgtEl>
                                          <p:spTgt spid="57"/>
                                        </p:tgtEl>
                                      </p:cBhvr>
                                    </p:animEffect>
                                    <p:set>
                                      <p:cBhvr>
                                        <p:cTn id="169" dur="1" fill="hold">
                                          <p:stCondLst>
                                            <p:cond delay="499"/>
                                          </p:stCondLst>
                                        </p:cTn>
                                        <p:tgtEl>
                                          <p:spTgt spid="57"/>
                                        </p:tgtEl>
                                        <p:attrNameLst>
                                          <p:attrName>style.visibility</p:attrName>
                                        </p:attrNameLst>
                                      </p:cBhvr>
                                      <p:to>
                                        <p:strVal val="hidden"/>
                                      </p:to>
                                    </p:set>
                                  </p:childTnLst>
                                </p:cTn>
                              </p:par>
                              <p:par>
                                <p:cTn id="170" presetID="10" presetClass="exit" presetSubtype="0" fill="hold" nodeType="withEffect">
                                  <p:stCondLst>
                                    <p:cond delay="0"/>
                                  </p:stCondLst>
                                  <p:childTnLst>
                                    <p:animEffect transition="out" filter="fade">
                                      <p:cBhvr>
                                        <p:cTn id="171" dur="500"/>
                                        <p:tgtEl>
                                          <p:spTgt spid="49"/>
                                        </p:tgtEl>
                                      </p:cBhvr>
                                    </p:animEffect>
                                    <p:set>
                                      <p:cBhvr>
                                        <p:cTn id="172" dur="1" fill="hold">
                                          <p:stCondLst>
                                            <p:cond delay="499"/>
                                          </p:stCondLst>
                                        </p:cTn>
                                        <p:tgtEl>
                                          <p:spTgt spid="49"/>
                                        </p:tgtEl>
                                        <p:attrNameLst>
                                          <p:attrName>style.visibility</p:attrName>
                                        </p:attrNameLst>
                                      </p:cBhvr>
                                      <p:to>
                                        <p:strVal val="hidden"/>
                                      </p:to>
                                    </p:set>
                                  </p:childTnLst>
                                </p:cTn>
                              </p:par>
                            </p:childTnLst>
                          </p:cTn>
                        </p:par>
                        <p:par>
                          <p:cTn id="173" fill="hold">
                            <p:stCondLst>
                              <p:cond delay="500"/>
                            </p:stCondLst>
                            <p:childTnLst>
                              <p:par>
                                <p:cTn id="174" presetID="10" presetClass="exit" presetSubtype="0" fill="hold" grpId="0" nodeType="afterEffect">
                                  <p:stCondLst>
                                    <p:cond delay="0"/>
                                  </p:stCondLst>
                                  <p:childTnLst>
                                    <p:animEffect transition="out" filter="fade">
                                      <p:cBhvr>
                                        <p:cTn id="175" dur="750"/>
                                        <p:tgtEl>
                                          <p:spTgt spid="41"/>
                                        </p:tgtEl>
                                      </p:cBhvr>
                                    </p:animEffect>
                                    <p:set>
                                      <p:cBhvr>
                                        <p:cTn id="176" dur="1" fill="hold">
                                          <p:stCondLst>
                                            <p:cond delay="749"/>
                                          </p:stCondLst>
                                        </p:cTn>
                                        <p:tgtEl>
                                          <p:spTgt spid="41"/>
                                        </p:tgtEl>
                                        <p:attrNameLst>
                                          <p:attrName>style.visibility</p:attrName>
                                        </p:attrNameLst>
                                      </p:cBhvr>
                                      <p:to>
                                        <p:strVal val="hidden"/>
                                      </p:to>
                                    </p:set>
                                  </p:childTnLst>
                                </p:cTn>
                              </p:par>
                              <p:par>
                                <p:cTn id="177" presetID="10" presetClass="exit" presetSubtype="0" fill="hold" grpId="0" nodeType="withEffect">
                                  <p:stCondLst>
                                    <p:cond delay="0"/>
                                  </p:stCondLst>
                                  <p:childTnLst>
                                    <p:animEffect transition="out" filter="fade">
                                      <p:cBhvr>
                                        <p:cTn id="178" dur="750"/>
                                        <p:tgtEl>
                                          <p:spTgt spid="51"/>
                                        </p:tgtEl>
                                      </p:cBhvr>
                                    </p:animEffect>
                                    <p:set>
                                      <p:cBhvr>
                                        <p:cTn id="179" dur="1" fill="hold">
                                          <p:stCondLst>
                                            <p:cond delay="749"/>
                                          </p:stCondLst>
                                        </p:cTn>
                                        <p:tgtEl>
                                          <p:spTgt spid="51"/>
                                        </p:tgtEl>
                                        <p:attrNameLst>
                                          <p:attrName>style.visibility</p:attrName>
                                        </p:attrNameLst>
                                      </p:cBhvr>
                                      <p:to>
                                        <p:strVal val="hidden"/>
                                      </p:to>
                                    </p:set>
                                  </p:childTnLst>
                                </p:cTn>
                              </p:par>
                            </p:childTnLst>
                          </p:cTn>
                        </p:par>
                      </p:childTnLst>
                    </p:cTn>
                  </p:par>
                  <p:par>
                    <p:cTn id="180" fill="hold">
                      <p:stCondLst>
                        <p:cond delay="indefinite"/>
                      </p:stCondLst>
                      <p:childTnLst>
                        <p:par>
                          <p:cTn id="181" fill="hold">
                            <p:stCondLst>
                              <p:cond delay="0"/>
                            </p:stCondLst>
                            <p:childTnLst>
                              <p:par>
                                <p:cTn id="182" presetID="10" presetClass="entr" presetSubtype="0" fill="hold" nodeType="clickEffect">
                                  <p:stCondLst>
                                    <p:cond delay="0"/>
                                  </p:stCondLst>
                                  <p:childTnLst>
                                    <p:set>
                                      <p:cBhvr>
                                        <p:cTn id="183" dur="1" fill="hold">
                                          <p:stCondLst>
                                            <p:cond delay="0"/>
                                          </p:stCondLst>
                                        </p:cTn>
                                        <p:tgtEl>
                                          <p:spTgt spid="49"/>
                                        </p:tgtEl>
                                        <p:attrNameLst>
                                          <p:attrName>style.visibility</p:attrName>
                                        </p:attrNameLst>
                                      </p:cBhvr>
                                      <p:to>
                                        <p:strVal val="visible"/>
                                      </p:to>
                                    </p:set>
                                    <p:animEffect transition="in" filter="fade">
                                      <p:cBhvr>
                                        <p:cTn id="184" dur="500"/>
                                        <p:tgtEl>
                                          <p:spTgt spid="49"/>
                                        </p:tgtEl>
                                      </p:cBhvr>
                                    </p:animEffect>
                                  </p:childTnLst>
                                </p:cTn>
                              </p:par>
                            </p:childTnLst>
                          </p:cTn>
                        </p:par>
                        <p:par>
                          <p:cTn id="185" fill="hold">
                            <p:stCondLst>
                              <p:cond delay="500"/>
                            </p:stCondLst>
                            <p:childTnLst>
                              <p:par>
                                <p:cTn id="186" presetID="26" presetClass="emph" presetSubtype="0" fill="hold" grpId="2" nodeType="afterEffect">
                                  <p:stCondLst>
                                    <p:cond delay="0"/>
                                  </p:stCondLst>
                                  <p:childTnLst>
                                    <p:animEffect transition="out" filter="fade">
                                      <p:cBhvr>
                                        <p:cTn id="187" dur="500" tmFilter="0, 0; .2, .5; .8, .5; 1, 0"/>
                                        <p:tgtEl>
                                          <p:spTgt spid="59"/>
                                        </p:tgtEl>
                                      </p:cBhvr>
                                    </p:animEffect>
                                    <p:animScale>
                                      <p:cBhvr>
                                        <p:cTn id="188" dur="250" autoRev="1" fill="hold"/>
                                        <p:tgtEl>
                                          <p:spTgt spid="59"/>
                                        </p:tgtEl>
                                      </p:cBhvr>
                                      <p:by x="105000" y="105000"/>
                                    </p:animScale>
                                  </p:childTnLst>
                                </p:cTn>
                              </p:par>
                            </p:childTnLst>
                          </p:cTn>
                        </p:par>
                        <p:par>
                          <p:cTn id="189" fill="hold">
                            <p:stCondLst>
                              <p:cond delay="1000"/>
                            </p:stCondLst>
                            <p:childTnLst>
                              <p:par>
                                <p:cTn id="190" presetID="10" presetClass="entr" presetSubtype="0" fill="hold" nodeType="afterEffect">
                                  <p:stCondLst>
                                    <p:cond delay="0"/>
                                  </p:stCondLst>
                                  <p:childTnLst>
                                    <p:set>
                                      <p:cBhvr>
                                        <p:cTn id="191" dur="1" fill="hold">
                                          <p:stCondLst>
                                            <p:cond delay="0"/>
                                          </p:stCondLst>
                                        </p:cTn>
                                        <p:tgtEl>
                                          <p:spTgt spid="57"/>
                                        </p:tgtEl>
                                        <p:attrNameLst>
                                          <p:attrName>style.visibility</p:attrName>
                                        </p:attrNameLst>
                                      </p:cBhvr>
                                      <p:to>
                                        <p:strVal val="visible"/>
                                      </p:to>
                                    </p:set>
                                    <p:animEffect transition="in" filter="fade">
                                      <p:cBhvr>
                                        <p:cTn id="192" dur="500"/>
                                        <p:tgtEl>
                                          <p:spTgt spid="57"/>
                                        </p:tgtEl>
                                      </p:cBhvr>
                                    </p:animEffect>
                                  </p:childTnLst>
                                </p:cTn>
                              </p:par>
                            </p:childTnLst>
                          </p:cTn>
                        </p:par>
                      </p:childTnLst>
                    </p:cTn>
                  </p:par>
                  <p:par>
                    <p:cTn id="193" fill="hold">
                      <p:stCondLst>
                        <p:cond delay="indefinite"/>
                      </p:stCondLst>
                      <p:childTnLst>
                        <p:par>
                          <p:cTn id="194" fill="hold">
                            <p:stCondLst>
                              <p:cond delay="0"/>
                            </p:stCondLst>
                            <p:childTnLst>
                              <p:par>
                                <p:cTn id="195" presetID="10" presetClass="exit" presetSubtype="0" fill="hold" nodeType="clickEffect">
                                  <p:stCondLst>
                                    <p:cond delay="0"/>
                                  </p:stCondLst>
                                  <p:childTnLst>
                                    <p:animEffect transition="out" filter="fade">
                                      <p:cBhvr>
                                        <p:cTn id="196" dur="500"/>
                                        <p:tgtEl>
                                          <p:spTgt spid="57"/>
                                        </p:tgtEl>
                                      </p:cBhvr>
                                    </p:animEffect>
                                    <p:set>
                                      <p:cBhvr>
                                        <p:cTn id="197" dur="1" fill="hold">
                                          <p:stCondLst>
                                            <p:cond delay="499"/>
                                          </p:stCondLst>
                                        </p:cTn>
                                        <p:tgtEl>
                                          <p:spTgt spid="57"/>
                                        </p:tgtEl>
                                        <p:attrNameLst>
                                          <p:attrName>style.visibility</p:attrName>
                                        </p:attrNameLst>
                                      </p:cBhvr>
                                      <p:to>
                                        <p:strVal val="hidden"/>
                                      </p:to>
                                    </p:set>
                                  </p:childTnLst>
                                </p:cTn>
                              </p:par>
                              <p:par>
                                <p:cTn id="198" presetID="10" presetClass="exit" presetSubtype="0" fill="hold" nodeType="withEffect">
                                  <p:stCondLst>
                                    <p:cond delay="0"/>
                                  </p:stCondLst>
                                  <p:childTnLst>
                                    <p:animEffect transition="out" filter="fade">
                                      <p:cBhvr>
                                        <p:cTn id="199" dur="500"/>
                                        <p:tgtEl>
                                          <p:spTgt spid="49"/>
                                        </p:tgtEl>
                                      </p:cBhvr>
                                    </p:animEffect>
                                    <p:set>
                                      <p:cBhvr>
                                        <p:cTn id="200" dur="1" fill="hold">
                                          <p:stCondLst>
                                            <p:cond delay="499"/>
                                          </p:stCondLst>
                                        </p:cTn>
                                        <p:tgtEl>
                                          <p:spTgt spid="49"/>
                                        </p:tgtEl>
                                        <p:attrNameLst>
                                          <p:attrName>style.visibility</p:attrName>
                                        </p:attrNameLst>
                                      </p:cBhvr>
                                      <p:to>
                                        <p:strVal val="hidden"/>
                                      </p:to>
                                    </p:set>
                                  </p:childTnLst>
                                </p:cTn>
                              </p:par>
                            </p:childTnLst>
                          </p:cTn>
                        </p:par>
                        <p:par>
                          <p:cTn id="201" fill="hold">
                            <p:stCondLst>
                              <p:cond delay="500"/>
                            </p:stCondLst>
                            <p:childTnLst>
                              <p:par>
                                <p:cTn id="202" presetID="10" presetClass="exit" presetSubtype="0" fill="hold" grpId="3" nodeType="afterEffect">
                                  <p:stCondLst>
                                    <p:cond delay="0"/>
                                  </p:stCondLst>
                                  <p:childTnLst>
                                    <p:animEffect transition="out" filter="fade">
                                      <p:cBhvr>
                                        <p:cTn id="203" dur="500"/>
                                        <p:tgtEl>
                                          <p:spTgt spid="68"/>
                                        </p:tgtEl>
                                      </p:cBhvr>
                                    </p:animEffect>
                                    <p:set>
                                      <p:cBhvr>
                                        <p:cTn id="204" dur="1" fill="hold">
                                          <p:stCondLst>
                                            <p:cond delay="499"/>
                                          </p:stCondLst>
                                        </p:cTn>
                                        <p:tgtEl>
                                          <p:spTgt spid="68"/>
                                        </p:tgtEl>
                                        <p:attrNameLst>
                                          <p:attrName>style.visibility</p:attrName>
                                        </p:attrNameLst>
                                      </p:cBhvr>
                                      <p:to>
                                        <p:strVal val="hidden"/>
                                      </p:to>
                                    </p:set>
                                  </p:childTnLst>
                                </p:cTn>
                              </p:par>
                              <p:par>
                                <p:cTn id="205" presetID="10" presetClass="exit" presetSubtype="0" fill="hold" grpId="2" nodeType="withEffect">
                                  <p:stCondLst>
                                    <p:cond delay="0"/>
                                  </p:stCondLst>
                                  <p:childTnLst>
                                    <p:animEffect transition="out" filter="fade">
                                      <p:cBhvr>
                                        <p:cTn id="206" dur="500"/>
                                        <p:tgtEl>
                                          <p:spTgt spid="60">
                                            <p:txEl>
                                              <p:pRg st="0" end="0"/>
                                            </p:txEl>
                                          </p:spTgt>
                                        </p:tgtEl>
                                      </p:cBhvr>
                                    </p:animEffect>
                                    <p:set>
                                      <p:cBhvr>
                                        <p:cTn id="207" dur="1" fill="hold">
                                          <p:stCondLst>
                                            <p:cond delay="499"/>
                                          </p:stCondLst>
                                        </p:cTn>
                                        <p:tgtEl>
                                          <p:spTgt spid="60">
                                            <p:txEl>
                                              <p:pRg st="0" end="0"/>
                                            </p:txEl>
                                          </p:spTgt>
                                        </p:tgtEl>
                                        <p:attrNameLst>
                                          <p:attrName>style.visibility</p:attrName>
                                        </p:attrNameLst>
                                      </p:cBhvr>
                                      <p:to>
                                        <p:strVal val="hidden"/>
                                      </p:to>
                                    </p:set>
                                  </p:childTnLst>
                                </p:cTn>
                              </p:par>
                              <p:par>
                                <p:cTn id="208" presetID="10" presetClass="exit" presetSubtype="0" fill="hold" grpId="3" nodeType="withEffect">
                                  <p:stCondLst>
                                    <p:cond delay="0"/>
                                  </p:stCondLst>
                                  <p:childTnLst>
                                    <p:animEffect transition="out" filter="fade">
                                      <p:cBhvr>
                                        <p:cTn id="209" dur="500"/>
                                        <p:tgtEl>
                                          <p:spTgt spid="59"/>
                                        </p:tgtEl>
                                      </p:cBhvr>
                                    </p:animEffect>
                                    <p:set>
                                      <p:cBhvr>
                                        <p:cTn id="210" dur="1" fill="hold">
                                          <p:stCondLst>
                                            <p:cond delay="499"/>
                                          </p:stCondLst>
                                        </p:cTn>
                                        <p:tgtEl>
                                          <p:spTgt spid="59"/>
                                        </p:tgtEl>
                                        <p:attrNameLst>
                                          <p:attrName>style.visibility</p:attrName>
                                        </p:attrNameLst>
                                      </p:cBhvr>
                                      <p:to>
                                        <p:strVal val="hidden"/>
                                      </p:to>
                                    </p:set>
                                  </p:childTnLst>
                                </p:cTn>
                              </p:par>
                            </p:childTnLst>
                          </p:cTn>
                        </p:par>
                      </p:childTnLst>
                    </p:cTn>
                  </p:par>
                  <p:par>
                    <p:cTn id="211" fill="hold">
                      <p:stCondLst>
                        <p:cond delay="indefinite"/>
                      </p:stCondLst>
                      <p:childTnLst>
                        <p:par>
                          <p:cTn id="212" fill="hold">
                            <p:stCondLst>
                              <p:cond delay="0"/>
                            </p:stCondLst>
                            <p:childTnLst>
                              <p:par>
                                <p:cTn id="213" presetID="10" presetClass="entr" presetSubtype="0" fill="hold" nodeType="clickEffect">
                                  <p:stCondLst>
                                    <p:cond delay="0"/>
                                  </p:stCondLst>
                                  <p:childTnLst>
                                    <p:set>
                                      <p:cBhvr>
                                        <p:cTn id="214" dur="1" fill="hold">
                                          <p:stCondLst>
                                            <p:cond delay="0"/>
                                          </p:stCondLst>
                                        </p:cTn>
                                        <p:tgtEl>
                                          <p:spTgt spid="49"/>
                                        </p:tgtEl>
                                        <p:attrNameLst>
                                          <p:attrName>style.visibility</p:attrName>
                                        </p:attrNameLst>
                                      </p:cBhvr>
                                      <p:to>
                                        <p:strVal val="visible"/>
                                      </p:to>
                                    </p:set>
                                    <p:animEffect transition="in" filter="fade">
                                      <p:cBhvr>
                                        <p:cTn id="215" dur="500"/>
                                        <p:tgtEl>
                                          <p:spTgt spid="49"/>
                                        </p:tgtEl>
                                      </p:cBhvr>
                                    </p:animEffect>
                                  </p:childTnLst>
                                </p:cTn>
                              </p:par>
                              <p:par>
                                <p:cTn id="216" presetID="10" presetClass="entr" presetSubtype="0" fill="hold" nodeType="withEffect">
                                  <p:stCondLst>
                                    <p:cond delay="1000"/>
                                  </p:stCondLst>
                                  <p:childTnLst>
                                    <p:set>
                                      <p:cBhvr>
                                        <p:cTn id="217" dur="1" fill="hold">
                                          <p:stCondLst>
                                            <p:cond delay="0"/>
                                          </p:stCondLst>
                                        </p:cTn>
                                        <p:tgtEl>
                                          <p:spTgt spid="53"/>
                                        </p:tgtEl>
                                        <p:attrNameLst>
                                          <p:attrName>style.visibility</p:attrName>
                                        </p:attrNameLst>
                                      </p:cBhvr>
                                      <p:to>
                                        <p:strVal val="visible"/>
                                      </p:to>
                                    </p:set>
                                    <p:animEffect transition="in" filter="fade">
                                      <p:cBhvr>
                                        <p:cTn id="218" dur="500"/>
                                        <p:tgtEl>
                                          <p:spTgt spid="53"/>
                                        </p:tgtEl>
                                      </p:cBhvr>
                                    </p:animEffect>
                                  </p:childTnLst>
                                </p:cTn>
                              </p:par>
                            </p:childTnLst>
                          </p:cTn>
                        </p:par>
                      </p:childTnLst>
                    </p:cTn>
                  </p:par>
                  <p:par>
                    <p:cTn id="219" fill="hold">
                      <p:stCondLst>
                        <p:cond delay="indefinite"/>
                      </p:stCondLst>
                      <p:childTnLst>
                        <p:par>
                          <p:cTn id="220" fill="hold">
                            <p:stCondLst>
                              <p:cond delay="0"/>
                            </p:stCondLst>
                            <p:childTnLst>
                              <p:par>
                                <p:cTn id="221" presetID="10" presetClass="entr" presetSubtype="0" fill="hold" nodeType="clickEffect">
                                  <p:stCondLst>
                                    <p:cond delay="0"/>
                                  </p:stCondLst>
                                  <p:childTnLst>
                                    <p:set>
                                      <p:cBhvr>
                                        <p:cTn id="222" dur="1" fill="hold">
                                          <p:stCondLst>
                                            <p:cond delay="0"/>
                                          </p:stCondLst>
                                        </p:cTn>
                                        <p:tgtEl>
                                          <p:spTgt spid="58">
                                            <p:txEl>
                                              <p:pRg st="0" end="0"/>
                                            </p:txEl>
                                          </p:spTgt>
                                        </p:tgtEl>
                                        <p:attrNameLst>
                                          <p:attrName>style.visibility</p:attrName>
                                        </p:attrNameLst>
                                      </p:cBhvr>
                                      <p:to>
                                        <p:strVal val="visible"/>
                                      </p:to>
                                    </p:set>
                                    <p:animEffect transition="in" filter="fade">
                                      <p:cBhvr>
                                        <p:cTn id="223" dur="500"/>
                                        <p:tgtEl>
                                          <p:spTgt spid="5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59" grpId="1" animBg="1"/>
      <p:bldP spid="59" grpId="2" animBg="1"/>
      <p:bldP spid="59" grpId="3" animBg="1"/>
      <p:bldP spid="41" grpId="0" animBg="1"/>
      <p:bldP spid="50" grpId="0"/>
      <p:bldP spid="51" grpId="0"/>
      <p:bldP spid="52" grpId="0"/>
      <p:bldP spid="55" grpId="0" animBg="1"/>
      <p:bldP spid="55" grpId="1" animBg="1"/>
      <p:bldP spid="55" grpId="2" animBg="1"/>
      <p:bldP spid="55" grpId="3" animBg="1"/>
      <p:bldP spid="60" grpId="0" build="allAtOnce"/>
      <p:bldP spid="60" grpId="1" build="allAtOnce"/>
      <p:bldP spid="60" grpId="2" build="allAtOnce"/>
      <p:bldP spid="61" grpId="0" animBg="1"/>
      <p:bldP spid="61" grpId="1" animBg="1"/>
      <p:bldP spid="61" grpId="2" animBg="1"/>
      <p:bldP spid="61" grpId="3" animBg="1"/>
      <p:bldP spid="62" grpId="0" animBg="1"/>
      <p:bldP spid="62" grpId="1" animBg="1"/>
      <p:bldP spid="63" grpId="0" animBg="1"/>
      <p:bldP spid="63" grpId="1" animBg="1"/>
      <p:bldP spid="68" grpId="0" animBg="1"/>
      <p:bldP spid="68" grpId="1" animBg="1"/>
      <p:bldP spid="68" grpId="2" animBg="1"/>
      <p:bldP spid="68" grpId="3"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
          <p:cNvSpPr>
            <a:spLocks/>
          </p:cNvSpPr>
          <p:nvPr/>
        </p:nvSpPr>
        <p:spPr bwMode="auto">
          <a:xfrm>
            <a:off x="6958861" y="3345976"/>
            <a:ext cx="4240276" cy="2842024"/>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t" anchorCtr="0" compatLnSpc="1">
            <a:prstTxWarp prst="textNoShape">
              <a:avLst/>
            </a:prstTxWarp>
          </a:bodyPr>
          <a:lstStyle/>
          <a:p>
            <a:pPr algn="ctr" defTabSz="913788" fontAlgn="base">
              <a:spcBef>
                <a:spcPct val="0"/>
              </a:spcBef>
              <a:spcAft>
                <a:spcPct val="0"/>
              </a:spcAft>
            </a:pPr>
            <a:endParaRPr lang="en-US" dirty="0">
              <a:ln>
                <a:solidFill>
                  <a:schemeClr val="bg1">
                    <a:alpha val="0"/>
                  </a:schemeClr>
                </a:solidFill>
              </a:ln>
              <a:solidFill>
                <a:srgbClr val="595959"/>
              </a:solidFill>
              <a:latin typeface="Segoe UI Light" pitchFamily="34" charset="0"/>
            </a:endParaRPr>
          </a:p>
        </p:txBody>
      </p:sp>
      <p:sp>
        <p:nvSpPr>
          <p:cNvPr id="2" name="Title 1"/>
          <p:cNvSpPr>
            <a:spLocks noGrp="1"/>
          </p:cNvSpPr>
          <p:nvPr>
            <p:ph type="title"/>
          </p:nvPr>
        </p:nvSpPr>
        <p:spPr/>
        <p:txBody>
          <a:bodyPr/>
          <a:lstStyle/>
          <a:p>
            <a:r>
              <a:rPr lang="en-US" dirty="0" smtClean="0"/>
              <a:t>Windows Azure Storage</a:t>
            </a:r>
            <a:endParaRPr lang="en-US" dirty="0"/>
          </a:p>
        </p:txBody>
      </p:sp>
      <p:sp>
        <p:nvSpPr>
          <p:cNvPr id="3" name="Content Placeholder 2"/>
          <p:cNvSpPr>
            <a:spLocks noGrp="1"/>
          </p:cNvSpPr>
          <p:nvPr>
            <p:ph type="body" sz="quarter" idx="10"/>
          </p:nvPr>
        </p:nvSpPr>
        <p:spPr>
          <a:xfrm>
            <a:off x="519112" y="1447799"/>
            <a:ext cx="11149013" cy="3000821"/>
          </a:xfrm>
        </p:spPr>
        <p:txBody>
          <a:bodyPr/>
          <a:lstStyle/>
          <a:p>
            <a:r>
              <a:rPr lang="en-US" dirty="0" smtClean="0">
                <a:solidFill>
                  <a:schemeClr val="accent2">
                    <a:alpha val="99000"/>
                  </a:schemeClr>
                </a:solidFill>
              </a:rPr>
              <a:t>Storage in the Cloud</a:t>
            </a:r>
          </a:p>
          <a:p>
            <a:pPr lvl="1"/>
            <a:r>
              <a:rPr lang="en-US" dirty="0" smtClean="0"/>
              <a:t>Scalable, durable, and available</a:t>
            </a:r>
          </a:p>
          <a:p>
            <a:pPr lvl="1"/>
            <a:r>
              <a:rPr lang="en-US" dirty="0" smtClean="0"/>
              <a:t>Anywhere at anytime access</a:t>
            </a:r>
          </a:p>
          <a:p>
            <a:pPr lvl="1"/>
            <a:r>
              <a:rPr lang="en-US" dirty="0" smtClean="0"/>
              <a:t>Only pay for what the service uses</a:t>
            </a:r>
          </a:p>
          <a:p>
            <a:pPr lvl="1"/>
            <a:endParaRPr lang="en-US" dirty="0" smtClean="0"/>
          </a:p>
          <a:p>
            <a:r>
              <a:rPr lang="en-US" dirty="0">
                <a:solidFill>
                  <a:schemeClr val="accent2">
                    <a:alpha val="99000"/>
                  </a:schemeClr>
                </a:solidFill>
              </a:rPr>
              <a:t>Exposed via </a:t>
            </a:r>
            <a:r>
              <a:rPr lang="en-US" dirty="0" err="1">
                <a:solidFill>
                  <a:schemeClr val="accent2">
                    <a:alpha val="99000"/>
                  </a:schemeClr>
                </a:solidFill>
              </a:rPr>
              <a:t>RESTful</a:t>
            </a:r>
            <a:r>
              <a:rPr lang="en-US" dirty="0">
                <a:solidFill>
                  <a:schemeClr val="accent2">
                    <a:alpha val="99000"/>
                  </a:schemeClr>
                </a:solidFill>
              </a:rPr>
              <a:t> Web Services</a:t>
            </a:r>
          </a:p>
          <a:p>
            <a:pPr lvl="1"/>
            <a:r>
              <a:rPr lang="en-US" dirty="0" smtClean="0"/>
              <a:t>Use from Windows Azure Compute</a:t>
            </a:r>
          </a:p>
          <a:p>
            <a:pPr lvl="1"/>
            <a:r>
              <a:rPr lang="en-US" dirty="0" smtClean="0"/>
              <a:t>Use from anywhere on the internet</a:t>
            </a:r>
            <a:endParaRPr lang="en-US" dirty="0"/>
          </a:p>
        </p:txBody>
      </p:sp>
      <p:grpSp>
        <p:nvGrpSpPr>
          <p:cNvPr id="23" name="Group 22"/>
          <p:cNvGrpSpPr/>
          <p:nvPr/>
        </p:nvGrpSpPr>
        <p:grpSpPr>
          <a:xfrm>
            <a:off x="8364517" y="4201042"/>
            <a:ext cx="1428726" cy="1593178"/>
            <a:chOff x="4787900" y="1978025"/>
            <a:chExt cx="2606676" cy="2906713"/>
          </a:xfrm>
        </p:grpSpPr>
        <p:sp>
          <p:nvSpPr>
            <p:cNvPr id="19" name="Freeform 14"/>
            <p:cNvSpPr>
              <a:spLocks noEditPoints="1"/>
            </p:cNvSpPr>
            <p:nvPr/>
          </p:nvSpPr>
          <p:spPr bwMode="auto">
            <a:xfrm>
              <a:off x="4787900" y="2905125"/>
              <a:ext cx="1979613" cy="1979613"/>
            </a:xfrm>
            <a:custGeom>
              <a:avLst/>
              <a:gdLst>
                <a:gd name="T0" fmla="*/ 1247 w 1247"/>
                <a:gd name="T1" fmla="*/ 1003 h 1247"/>
                <a:gd name="T2" fmla="*/ 657 w 1247"/>
                <a:gd name="T3" fmla="*/ 1247 h 1247"/>
                <a:gd name="T4" fmla="*/ 657 w 1247"/>
                <a:gd name="T5" fmla="*/ 517 h 1247"/>
                <a:gd name="T6" fmla="*/ 1247 w 1247"/>
                <a:gd name="T7" fmla="*/ 271 h 1247"/>
                <a:gd name="T8" fmla="*/ 1247 w 1247"/>
                <a:gd name="T9" fmla="*/ 1003 h 1247"/>
                <a:gd name="T10" fmla="*/ 1247 w 1247"/>
                <a:gd name="T11" fmla="*/ 1003 h 1247"/>
                <a:gd name="T12" fmla="*/ 1247 w 1247"/>
                <a:gd name="T13" fmla="*/ 1003 h 1247"/>
                <a:gd name="T14" fmla="*/ 588 w 1247"/>
                <a:gd name="T15" fmla="*/ 517 h 1247"/>
                <a:gd name="T16" fmla="*/ 0 w 1247"/>
                <a:gd name="T17" fmla="*/ 271 h 1247"/>
                <a:gd name="T18" fmla="*/ 0 w 1247"/>
                <a:gd name="T19" fmla="*/ 1003 h 1247"/>
                <a:gd name="T20" fmla="*/ 588 w 1247"/>
                <a:gd name="T21" fmla="*/ 1247 h 1247"/>
                <a:gd name="T22" fmla="*/ 588 w 1247"/>
                <a:gd name="T23" fmla="*/ 517 h 1247"/>
                <a:gd name="T24" fmla="*/ 588 w 1247"/>
                <a:gd name="T25" fmla="*/ 517 h 1247"/>
                <a:gd name="T26" fmla="*/ 588 w 1247"/>
                <a:gd name="T27" fmla="*/ 517 h 1247"/>
                <a:gd name="T28" fmla="*/ 621 w 1247"/>
                <a:gd name="T29" fmla="*/ 0 h 1247"/>
                <a:gd name="T30" fmla="*/ 0 w 1247"/>
                <a:gd name="T31" fmla="*/ 222 h 1247"/>
                <a:gd name="T32" fmla="*/ 621 w 1247"/>
                <a:gd name="T33" fmla="*/ 472 h 1247"/>
                <a:gd name="T34" fmla="*/ 1247 w 1247"/>
                <a:gd name="T35" fmla="*/ 222 h 1247"/>
                <a:gd name="T36" fmla="*/ 621 w 1247"/>
                <a:gd name="T37" fmla="*/ 0 h 1247"/>
                <a:gd name="T38" fmla="*/ 621 w 1247"/>
                <a:gd name="T39" fmla="*/ 0 h 1247"/>
                <a:gd name="T40" fmla="*/ 621 w 1247"/>
                <a:gd name="T4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47" h="1247">
                  <a:moveTo>
                    <a:pt x="1247" y="1003"/>
                  </a:moveTo>
                  <a:lnTo>
                    <a:pt x="657" y="1247"/>
                  </a:lnTo>
                  <a:lnTo>
                    <a:pt x="657" y="517"/>
                  </a:lnTo>
                  <a:lnTo>
                    <a:pt x="1247" y="271"/>
                  </a:lnTo>
                  <a:lnTo>
                    <a:pt x="1247" y="1003"/>
                  </a:lnTo>
                  <a:lnTo>
                    <a:pt x="1247" y="1003"/>
                  </a:lnTo>
                  <a:lnTo>
                    <a:pt x="1247" y="1003"/>
                  </a:lnTo>
                  <a:close/>
                  <a:moveTo>
                    <a:pt x="588" y="517"/>
                  </a:moveTo>
                  <a:lnTo>
                    <a:pt x="0" y="271"/>
                  </a:lnTo>
                  <a:lnTo>
                    <a:pt x="0" y="1003"/>
                  </a:lnTo>
                  <a:lnTo>
                    <a:pt x="588" y="1247"/>
                  </a:lnTo>
                  <a:lnTo>
                    <a:pt x="588" y="517"/>
                  </a:lnTo>
                  <a:lnTo>
                    <a:pt x="588" y="517"/>
                  </a:lnTo>
                  <a:lnTo>
                    <a:pt x="588" y="517"/>
                  </a:lnTo>
                  <a:close/>
                  <a:moveTo>
                    <a:pt x="621" y="0"/>
                  </a:moveTo>
                  <a:lnTo>
                    <a:pt x="0" y="222"/>
                  </a:lnTo>
                  <a:lnTo>
                    <a:pt x="621" y="472"/>
                  </a:lnTo>
                  <a:lnTo>
                    <a:pt x="1247" y="222"/>
                  </a:lnTo>
                  <a:lnTo>
                    <a:pt x="621" y="0"/>
                  </a:lnTo>
                  <a:lnTo>
                    <a:pt x="621" y="0"/>
                  </a:lnTo>
                  <a:lnTo>
                    <a:pt x="621"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5"/>
            <p:cNvSpPr>
              <a:spLocks/>
            </p:cNvSpPr>
            <p:nvPr/>
          </p:nvSpPr>
          <p:spPr bwMode="auto">
            <a:xfrm>
              <a:off x="5591175" y="1978025"/>
              <a:ext cx="1803400" cy="682625"/>
            </a:xfrm>
            <a:custGeom>
              <a:avLst/>
              <a:gdLst>
                <a:gd name="T0" fmla="*/ 1136 w 1136"/>
                <a:gd name="T1" fmla="*/ 204 h 430"/>
                <a:gd name="T2" fmla="*/ 566 w 1136"/>
                <a:gd name="T3" fmla="*/ 0 h 430"/>
                <a:gd name="T4" fmla="*/ 0 w 1136"/>
                <a:gd name="T5" fmla="*/ 204 h 430"/>
                <a:gd name="T6" fmla="*/ 566 w 1136"/>
                <a:gd name="T7" fmla="*/ 430 h 430"/>
                <a:gd name="T8" fmla="*/ 1136 w 1136"/>
                <a:gd name="T9" fmla="*/ 204 h 430"/>
              </a:gdLst>
              <a:ahLst/>
              <a:cxnLst>
                <a:cxn ang="0">
                  <a:pos x="T0" y="T1"/>
                </a:cxn>
                <a:cxn ang="0">
                  <a:pos x="T2" y="T3"/>
                </a:cxn>
                <a:cxn ang="0">
                  <a:pos x="T4" y="T5"/>
                </a:cxn>
                <a:cxn ang="0">
                  <a:pos x="T6" y="T7"/>
                </a:cxn>
                <a:cxn ang="0">
                  <a:pos x="T8" y="T9"/>
                </a:cxn>
              </a:cxnLst>
              <a:rect l="0" t="0" r="r" b="b"/>
              <a:pathLst>
                <a:path w="1136" h="430">
                  <a:moveTo>
                    <a:pt x="1136" y="204"/>
                  </a:moveTo>
                  <a:lnTo>
                    <a:pt x="566" y="0"/>
                  </a:lnTo>
                  <a:lnTo>
                    <a:pt x="0" y="204"/>
                  </a:lnTo>
                  <a:lnTo>
                    <a:pt x="566" y="430"/>
                  </a:lnTo>
                  <a:lnTo>
                    <a:pt x="1136" y="204"/>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6"/>
            <p:cNvSpPr>
              <a:spLocks/>
            </p:cNvSpPr>
            <p:nvPr/>
          </p:nvSpPr>
          <p:spPr bwMode="auto">
            <a:xfrm>
              <a:off x="6538913" y="2371725"/>
              <a:ext cx="855663" cy="1293813"/>
            </a:xfrm>
            <a:custGeom>
              <a:avLst/>
              <a:gdLst>
                <a:gd name="T0" fmla="*/ 0 w 539"/>
                <a:gd name="T1" fmla="*/ 459 h 815"/>
                <a:gd name="T2" fmla="*/ 175 w 539"/>
                <a:gd name="T3" fmla="*/ 522 h 815"/>
                <a:gd name="T4" fmla="*/ 175 w 539"/>
                <a:gd name="T5" fmla="*/ 815 h 815"/>
                <a:gd name="T6" fmla="*/ 539 w 539"/>
                <a:gd name="T7" fmla="*/ 666 h 815"/>
                <a:gd name="T8" fmla="*/ 539 w 539"/>
                <a:gd name="T9" fmla="*/ 0 h 815"/>
                <a:gd name="T10" fmla="*/ 0 w 539"/>
                <a:gd name="T11" fmla="*/ 225 h 815"/>
                <a:gd name="T12" fmla="*/ 0 w 539"/>
                <a:gd name="T13" fmla="*/ 459 h 815"/>
              </a:gdLst>
              <a:ahLst/>
              <a:cxnLst>
                <a:cxn ang="0">
                  <a:pos x="T0" y="T1"/>
                </a:cxn>
                <a:cxn ang="0">
                  <a:pos x="T2" y="T3"/>
                </a:cxn>
                <a:cxn ang="0">
                  <a:pos x="T4" y="T5"/>
                </a:cxn>
                <a:cxn ang="0">
                  <a:pos x="T6" y="T7"/>
                </a:cxn>
                <a:cxn ang="0">
                  <a:pos x="T8" y="T9"/>
                </a:cxn>
                <a:cxn ang="0">
                  <a:pos x="T10" y="T11"/>
                </a:cxn>
                <a:cxn ang="0">
                  <a:pos x="T12" y="T13"/>
                </a:cxn>
              </a:cxnLst>
              <a:rect l="0" t="0" r="r" b="b"/>
              <a:pathLst>
                <a:path w="539" h="815">
                  <a:moveTo>
                    <a:pt x="0" y="459"/>
                  </a:moveTo>
                  <a:lnTo>
                    <a:pt x="175" y="522"/>
                  </a:lnTo>
                  <a:lnTo>
                    <a:pt x="175" y="815"/>
                  </a:lnTo>
                  <a:lnTo>
                    <a:pt x="539" y="666"/>
                  </a:lnTo>
                  <a:lnTo>
                    <a:pt x="539" y="0"/>
                  </a:lnTo>
                  <a:lnTo>
                    <a:pt x="0" y="225"/>
                  </a:lnTo>
                  <a:lnTo>
                    <a:pt x="0" y="459"/>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7"/>
            <p:cNvSpPr>
              <a:spLocks/>
            </p:cNvSpPr>
            <p:nvPr/>
          </p:nvSpPr>
          <p:spPr bwMode="auto">
            <a:xfrm>
              <a:off x="5591175" y="2371725"/>
              <a:ext cx="850900" cy="693738"/>
            </a:xfrm>
            <a:custGeom>
              <a:avLst/>
              <a:gdLst>
                <a:gd name="T0" fmla="*/ 120 w 536"/>
                <a:gd name="T1" fmla="*/ 291 h 437"/>
                <a:gd name="T2" fmla="*/ 536 w 536"/>
                <a:gd name="T3" fmla="*/ 437 h 437"/>
                <a:gd name="T4" fmla="*/ 536 w 536"/>
                <a:gd name="T5" fmla="*/ 225 h 437"/>
                <a:gd name="T6" fmla="*/ 0 w 536"/>
                <a:gd name="T7" fmla="*/ 0 h 437"/>
                <a:gd name="T8" fmla="*/ 0 w 536"/>
                <a:gd name="T9" fmla="*/ 331 h 437"/>
                <a:gd name="T10" fmla="*/ 120 w 536"/>
                <a:gd name="T11" fmla="*/ 291 h 437"/>
              </a:gdLst>
              <a:ahLst/>
              <a:cxnLst>
                <a:cxn ang="0">
                  <a:pos x="T0" y="T1"/>
                </a:cxn>
                <a:cxn ang="0">
                  <a:pos x="T2" y="T3"/>
                </a:cxn>
                <a:cxn ang="0">
                  <a:pos x="T4" y="T5"/>
                </a:cxn>
                <a:cxn ang="0">
                  <a:pos x="T6" y="T7"/>
                </a:cxn>
                <a:cxn ang="0">
                  <a:pos x="T8" y="T9"/>
                </a:cxn>
                <a:cxn ang="0">
                  <a:pos x="T10" y="T11"/>
                </a:cxn>
              </a:cxnLst>
              <a:rect l="0" t="0" r="r" b="b"/>
              <a:pathLst>
                <a:path w="536" h="437">
                  <a:moveTo>
                    <a:pt x="120" y="291"/>
                  </a:moveTo>
                  <a:lnTo>
                    <a:pt x="536" y="437"/>
                  </a:lnTo>
                  <a:lnTo>
                    <a:pt x="536" y="225"/>
                  </a:lnTo>
                  <a:lnTo>
                    <a:pt x="0" y="0"/>
                  </a:lnTo>
                  <a:lnTo>
                    <a:pt x="0" y="331"/>
                  </a:lnTo>
                  <a:lnTo>
                    <a:pt x="120" y="291"/>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882806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Drives</a:t>
            </a:r>
            <a:endParaRPr lang="en-US" dirty="0"/>
          </a:p>
        </p:txBody>
      </p:sp>
    </p:spTree>
    <p:extLst>
      <p:ext uri="{BB962C8B-B14F-4D97-AF65-F5344CB8AC3E}">
        <p14:creationId xmlns:p14="http://schemas.microsoft.com/office/powerpoint/2010/main" val="3562328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Windows Azure Drives</a:t>
            </a:r>
            <a:endParaRPr lang="en-US" dirty="0"/>
          </a:p>
        </p:txBody>
      </p:sp>
      <p:sp>
        <p:nvSpPr>
          <p:cNvPr id="3" name="Content Placeholder 2"/>
          <p:cNvSpPr>
            <a:spLocks noGrp="1"/>
          </p:cNvSpPr>
          <p:nvPr>
            <p:ph type="body" sz="quarter" idx="10"/>
          </p:nvPr>
        </p:nvSpPr>
        <p:spPr>
          <a:xfrm>
            <a:off x="519112" y="1366154"/>
            <a:ext cx="11149013" cy="4889031"/>
          </a:xfrm>
        </p:spPr>
        <p:txBody>
          <a:bodyPr/>
          <a:lstStyle/>
          <a:p>
            <a:r>
              <a:rPr lang="en-US" sz="3200" dirty="0" smtClean="0">
                <a:solidFill>
                  <a:schemeClr val="accent2">
                    <a:alpha val="99000"/>
                  </a:schemeClr>
                </a:solidFill>
              </a:rPr>
              <a:t>Durable NTFS volume for Windows Azure Instances</a:t>
            </a:r>
          </a:p>
          <a:p>
            <a:pPr lvl="1"/>
            <a:r>
              <a:rPr lang="en-US" sz="2400" dirty="0" smtClean="0"/>
              <a:t>Use existing NTFS APIs to access a network attached durable drive</a:t>
            </a:r>
          </a:p>
          <a:p>
            <a:pPr lvl="1"/>
            <a:r>
              <a:rPr lang="en-US" sz="2400" dirty="0" smtClean="0"/>
              <a:t>Use System.IO from .NET</a:t>
            </a:r>
          </a:p>
          <a:p>
            <a:pPr lvl="1"/>
            <a:endParaRPr lang="en-US" dirty="0" smtClean="0"/>
          </a:p>
          <a:p>
            <a:r>
              <a:rPr lang="en-US" sz="3200" dirty="0" smtClean="0">
                <a:solidFill>
                  <a:schemeClr val="accent2">
                    <a:alpha val="99000"/>
                  </a:schemeClr>
                </a:solidFill>
              </a:rPr>
              <a:t>Benefits</a:t>
            </a:r>
          </a:p>
          <a:p>
            <a:pPr lvl="1"/>
            <a:r>
              <a:rPr lang="en-US" sz="2400" dirty="0" smtClean="0"/>
              <a:t>Move existing apps using NTFS more easily to the cloud</a:t>
            </a:r>
          </a:p>
          <a:p>
            <a:pPr lvl="1"/>
            <a:r>
              <a:rPr lang="en-US" sz="2400" dirty="0" smtClean="0"/>
              <a:t>Durability and survival of data on instance recycle </a:t>
            </a:r>
          </a:p>
          <a:p>
            <a:pPr lvl="1"/>
            <a:r>
              <a:rPr lang="en-US" sz="2400" dirty="0"/>
              <a:t>Drives can be up to </a:t>
            </a:r>
            <a:r>
              <a:rPr lang="en-US" sz="2400" dirty="0" smtClean="0"/>
              <a:t>1TB</a:t>
            </a:r>
          </a:p>
          <a:p>
            <a:pPr lvl="1"/>
            <a:endParaRPr lang="en-US" dirty="0" smtClean="0"/>
          </a:p>
          <a:p>
            <a:r>
              <a:rPr lang="en-US" sz="3200" dirty="0" smtClean="0">
                <a:solidFill>
                  <a:schemeClr val="accent2">
                    <a:alpha val="99000"/>
                  </a:schemeClr>
                </a:solidFill>
              </a:rPr>
              <a:t>A Windows Azure Drive is an NTFS VHD Page Blob</a:t>
            </a:r>
          </a:p>
          <a:p>
            <a:pPr lvl="1"/>
            <a:r>
              <a:rPr lang="en-US" sz="2400" dirty="0" smtClean="0"/>
              <a:t>Mounts Page Blob over the network as an NTFS drive</a:t>
            </a:r>
          </a:p>
          <a:p>
            <a:pPr lvl="1"/>
            <a:r>
              <a:rPr lang="en-US" sz="2400" dirty="0" smtClean="0"/>
              <a:t>Local cache on instance for read operations</a:t>
            </a:r>
          </a:p>
          <a:p>
            <a:pPr lvl="1"/>
            <a:r>
              <a:rPr lang="en-US" sz="2400" dirty="0" smtClean="0"/>
              <a:t>All flushed and </a:t>
            </a:r>
            <a:r>
              <a:rPr lang="en-US" sz="2400" dirty="0" err="1" smtClean="0"/>
              <a:t>unbuffered</a:t>
            </a:r>
            <a:r>
              <a:rPr lang="en-US" sz="2400" dirty="0" smtClean="0"/>
              <a:t> writes to drive are made durable to the Page Blob</a:t>
            </a:r>
          </a:p>
        </p:txBody>
      </p:sp>
    </p:spTree>
    <p:extLst>
      <p:ext uri="{BB962C8B-B14F-4D97-AF65-F5344CB8AC3E}">
        <p14:creationId xmlns:p14="http://schemas.microsoft.com/office/powerpoint/2010/main" val="1828600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Windows Azure Drive Capabilities</a:t>
            </a:r>
            <a:endParaRPr lang="en-US" dirty="0"/>
          </a:p>
        </p:txBody>
      </p:sp>
      <p:sp>
        <p:nvSpPr>
          <p:cNvPr id="3" name="Content Placeholder 2"/>
          <p:cNvSpPr>
            <a:spLocks noGrp="1"/>
          </p:cNvSpPr>
          <p:nvPr>
            <p:ph type="body" sz="quarter" idx="10"/>
          </p:nvPr>
        </p:nvSpPr>
        <p:spPr>
          <a:xfrm>
            <a:off x="519113" y="1447799"/>
            <a:ext cx="9539288" cy="3554819"/>
          </a:xfrm>
        </p:spPr>
        <p:txBody>
          <a:bodyPr/>
          <a:lstStyle/>
          <a:p>
            <a:pPr lvl="0"/>
            <a:r>
              <a:rPr lang="en-US" sz="3200" dirty="0">
                <a:solidFill>
                  <a:schemeClr val="accent2">
                    <a:alpha val="99000"/>
                  </a:schemeClr>
                </a:solidFill>
              </a:rPr>
              <a:t>An instance can dynamically mount up </a:t>
            </a:r>
            <a:r>
              <a:rPr lang="en-US" sz="3200" dirty="0" smtClean="0">
                <a:solidFill>
                  <a:schemeClr val="accent2">
                    <a:alpha val="99000"/>
                  </a:schemeClr>
                </a:solidFill>
              </a:rPr>
              <a:t/>
            </a:r>
            <a:br>
              <a:rPr lang="en-US" sz="3200" dirty="0" smtClean="0">
                <a:solidFill>
                  <a:schemeClr val="accent2">
                    <a:alpha val="99000"/>
                  </a:schemeClr>
                </a:solidFill>
              </a:rPr>
            </a:br>
            <a:r>
              <a:rPr lang="en-US" sz="3200" dirty="0" smtClean="0">
                <a:solidFill>
                  <a:schemeClr val="accent2">
                    <a:alpha val="99000"/>
                  </a:schemeClr>
                </a:solidFill>
              </a:rPr>
              <a:t>to </a:t>
            </a:r>
            <a:r>
              <a:rPr lang="en-US" sz="3200" dirty="0">
                <a:solidFill>
                  <a:schemeClr val="accent2">
                    <a:alpha val="99000"/>
                  </a:schemeClr>
                </a:solidFill>
              </a:rPr>
              <a:t>16 drives</a:t>
            </a:r>
          </a:p>
          <a:p>
            <a:pPr lvl="0"/>
            <a:r>
              <a:rPr lang="en-US" sz="3200" dirty="0">
                <a:solidFill>
                  <a:schemeClr val="accent2">
                    <a:alpha val="99000"/>
                  </a:schemeClr>
                </a:solidFill>
              </a:rPr>
              <a:t>Remote Access via standard </a:t>
            </a:r>
            <a:r>
              <a:rPr lang="en-US" sz="3200" dirty="0" err="1">
                <a:solidFill>
                  <a:schemeClr val="accent2">
                    <a:alpha val="99000"/>
                  </a:schemeClr>
                </a:solidFill>
              </a:rPr>
              <a:t>BlobUI</a:t>
            </a:r>
            <a:endParaRPr lang="en-US" sz="3200" dirty="0">
              <a:solidFill>
                <a:schemeClr val="accent2">
                  <a:alpha val="99000"/>
                </a:schemeClr>
              </a:solidFill>
            </a:endParaRPr>
          </a:p>
          <a:p>
            <a:pPr lvl="1"/>
            <a:r>
              <a:rPr lang="en-US" sz="2400" dirty="0"/>
              <a:t>Can’t remotely mount </a:t>
            </a:r>
            <a:r>
              <a:rPr lang="en-US" sz="2400" dirty="0" smtClean="0"/>
              <a:t>drive</a:t>
            </a:r>
            <a:endParaRPr lang="en-US" sz="2400" dirty="0"/>
          </a:p>
          <a:p>
            <a:pPr lvl="1"/>
            <a:r>
              <a:rPr lang="en-US" sz="2400" dirty="0"/>
              <a:t>Can upload the VHD to a Page Blob using the blob interface, and then mount it as a Drive</a:t>
            </a:r>
          </a:p>
          <a:p>
            <a:pPr lvl="1"/>
            <a:r>
              <a:rPr lang="en-US" sz="2400" dirty="0"/>
              <a:t>Can download the VHD to a local file and mount </a:t>
            </a:r>
            <a:r>
              <a:rPr lang="en-US" sz="2400" dirty="0" smtClean="0"/>
              <a:t>locally</a:t>
            </a:r>
          </a:p>
          <a:p>
            <a:pPr lvl="1"/>
            <a:r>
              <a:rPr lang="en-US" sz="2400" dirty="0"/>
              <a:t>Only one instance at a time for read/write</a:t>
            </a:r>
          </a:p>
          <a:p>
            <a:pPr lvl="1"/>
            <a:r>
              <a:rPr lang="en-US" sz="2400" dirty="0"/>
              <a:t>Using read-only snapshots to multiple instances at </a:t>
            </a:r>
            <a:r>
              <a:rPr lang="en-US" sz="2400" dirty="0" smtClean="0"/>
              <a:t>once</a:t>
            </a:r>
            <a:endParaRPr lang="en-US" sz="2400" dirty="0"/>
          </a:p>
        </p:txBody>
      </p:sp>
    </p:spTree>
    <p:extLst>
      <p:ext uri="{BB962C8B-B14F-4D97-AF65-F5344CB8AC3E}">
        <p14:creationId xmlns:p14="http://schemas.microsoft.com/office/powerpoint/2010/main" val="308640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Drive Details</a:t>
            </a:r>
            <a:endParaRPr lang="en-US" dirty="0"/>
          </a:p>
        </p:txBody>
      </p:sp>
      <p:sp>
        <p:nvSpPr>
          <p:cNvPr id="3" name="Content Placeholder 2"/>
          <p:cNvSpPr>
            <a:spLocks noGrp="1"/>
          </p:cNvSpPr>
          <p:nvPr>
            <p:ph type="body" sz="quarter" idx="10"/>
          </p:nvPr>
        </p:nvSpPr>
        <p:spPr>
          <a:xfrm>
            <a:off x="519112" y="1447799"/>
            <a:ext cx="11149013" cy="5069080"/>
          </a:xfrm>
        </p:spPr>
        <p:txBody>
          <a:bodyPr/>
          <a:lstStyle/>
          <a:p>
            <a:r>
              <a:rPr lang="en-US" dirty="0">
                <a:solidFill>
                  <a:schemeClr val="accent2">
                    <a:alpha val="99000"/>
                  </a:schemeClr>
                </a:solidFill>
              </a:rPr>
              <a:t>Operations performed via Drive API not REST Calls	</a:t>
            </a:r>
          </a:p>
          <a:p>
            <a:r>
              <a:rPr lang="en-US" dirty="0">
                <a:solidFill>
                  <a:schemeClr val="accent2">
                    <a:alpha val="99000"/>
                  </a:schemeClr>
                </a:solidFill>
              </a:rPr>
              <a:t>Operations on Drives</a:t>
            </a:r>
          </a:p>
          <a:p>
            <a:pPr lvl="1"/>
            <a:r>
              <a:rPr lang="en-US" dirty="0" err="1" smtClean="0"/>
              <a:t>CreateDrive</a:t>
            </a:r>
            <a:endParaRPr lang="en-US" dirty="0" smtClean="0"/>
          </a:p>
          <a:p>
            <a:pPr lvl="1"/>
            <a:r>
              <a:rPr lang="en-US" sz="1600" dirty="0" smtClean="0"/>
              <a:t>Creates a new NTFS formatted VHD in Blob storage</a:t>
            </a:r>
          </a:p>
          <a:p>
            <a:pPr lvl="1"/>
            <a:endParaRPr lang="en-US" dirty="0" smtClean="0"/>
          </a:p>
          <a:p>
            <a:pPr lvl="1"/>
            <a:r>
              <a:rPr lang="en-US" dirty="0" err="1" smtClean="0"/>
              <a:t>MountDrive</a:t>
            </a:r>
            <a:r>
              <a:rPr lang="en-US" dirty="0" smtClean="0"/>
              <a:t>/</a:t>
            </a:r>
            <a:r>
              <a:rPr lang="en-US" dirty="0" err="1" smtClean="0"/>
              <a:t>UnmountDrive</a:t>
            </a:r>
            <a:endParaRPr lang="en-US" dirty="0" smtClean="0"/>
          </a:p>
          <a:p>
            <a:pPr lvl="1">
              <a:spcAft>
                <a:spcPts val="600"/>
              </a:spcAft>
            </a:pPr>
            <a:r>
              <a:rPr lang="en-US" sz="1600" dirty="0" smtClean="0"/>
              <a:t>Mounts a drive into Instance at new drive letter</a:t>
            </a:r>
          </a:p>
          <a:p>
            <a:pPr lvl="1">
              <a:spcAft>
                <a:spcPts val="600"/>
              </a:spcAft>
            </a:pPr>
            <a:r>
              <a:rPr lang="en-US" sz="1600" dirty="0" smtClean="0"/>
              <a:t>Unmounts a drive freeing drive letter</a:t>
            </a:r>
          </a:p>
          <a:p>
            <a:pPr lvl="1"/>
            <a:endParaRPr lang="en-US" dirty="0" smtClean="0"/>
          </a:p>
          <a:p>
            <a:pPr lvl="1"/>
            <a:r>
              <a:rPr lang="en-US" dirty="0" smtClean="0"/>
              <a:t>Get Mounted Drives</a:t>
            </a:r>
          </a:p>
          <a:p>
            <a:pPr lvl="1"/>
            <a:r>
              <a:rPr lang="en-US" sz="1600" dirty="0" smtClean="0"/>
              <a:t>List mounted drives; underlying blob and drive letter</a:t>
            </a:r>
          </a:p>
          <a:p>
            <a:pPr lvl="1"/>
            <a:endParaRPr lang="en-US" dirty="0" smtClean="0"/>
          </a:p>
          <a:p>
            <a:pPr lvl="1"/>
            <a:r>
              <a:rPr lang="en-US" dirty="0" smtClean="0"/>
              <a:t>Snapshot Drive</a:t>
            </a:r>
          </a:p>
          <a:p>
            <a:pPr lvl="1"/>
            <a:r>
              <a:rPr lang="en-US" sz="1600" dirty="0" smtClean="0"/>
              <a:t>Create snapshot copy of the drive</a:t>
            </a:r>
          </a:p>
          <a:p>
            <a:pPr lvl="2"/>
            <a:endParaRPr lang="en-US" dirty="0"/>
          </a:p>
        </p:txBody>
      </p:sp>
    </p:spTree>
    <p:extLst>
      <p:ext uri="{BB962C8B-B14F-4D97-AF65-F5344CB8AC3E}">
        <p14:creationId xmlns:p14="http://schemas.microsoft.com/office/powerpoint/2010/main" val="3143921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Rectangle 8"/>
          <p:cNvSpPr/>
          <p:nvPr/>
        </p:nvSpPr>
        <p:spPr bwMode="auto">
          <a:xfrm>
            <a:off x="798207" y="1446213"/>
            <a:ext cx="4983395" cy="3530390"/>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t" anchorCtr="0" compatLnSpc="1">
            <a:prstTxWarp prst="textNoShape">
              <a:avLst/>
            </a:prstTxWarp>
          </a:bodyPr>
          <a:lstStyle/>
          <a:p>
            <a:pPr algn="ctr" defTabSz="914061" fontAlgn="base">
              <a:spcBef>
                <a:spcPct val="0"/>
              </a:spcBef>
              <a:spcAft>
                <a:spcPct val="0"/>
              </a:spcAft>
            </a:pPr>
            <a:r>
              <a:rPr lang="en-US" dirty="0">
                <a:solidFill>
                  <a:schemeClr val="accent4">
                    <a:alpha val="99000"/>
                  </a:schemeClr>
                </a:solidFill>
              </a:rPr>
              <a:t>VM</a:t>
            </a:r>
          </a:p>
          <a:p>
            <a:pPr algn="ctr" defTabSz="914061" fontAlgn="base">
              <a:spcBef>
                <a:spcPct val="0"/>
              </a:spcBef>
              <a:spcAft>
                <a:spcPct val="0"/>
              </a:spcAft>
            </a:pPr>
            <a:endParaRPr lang="en-US" sz="1500" dirty="0">
              <a:solidFill>
                <a:srgbClr val="595959">
                  <a:alpha val="99000"/>
                </a:srgbClr>
              </a:solidFill>
            </a:endParaRPr>
          </a:p>
          <a:p>
            <a:pPr algn="ctr" defTabSz="914061" fontAlgn="base">
              <a:spcBef>
                <a:spcPct val="0"/>
              </a:spcBef>
              <a:spcAft>
                <a:spcPct val="0"/>
              </a:spcAft>
            </a:pPr>
            <a:endParaRPr lang="en-US" sz="1500" dirty="0">
              <a:solidFill>
                <a:srgbClr val="595959">
                  <a:alpha val="99000"/>
                </a:srgbClr>
              </a:solidFill>
            </a:endParaRPr>
          </a:p>
          <a:p>
            <a:pPr algn="ctr" defTabSz="914061" fontAlgn="base">
              <a:spcBef>
                <a:spcPct val="0"/>
              </a:spcBef>
              <a:spcAft>
                <a:spcPct val="0"/>
              </a:spcAft>
            </a:pPr>
            <a:endParaRPr lang="en-US" sz="1500" dirty="0">
              <a:solidFill>
                <a:srgbClr val="595959">
                  <a:alpha val="99000"/>
                </a:srgbClr>
              </a:solidFill>
            </a:endParaRPr>
          </a:p>
          <a:p>
            <a:pPr algn="ctr" defTabSz="914061" fontAlgn="base">
              <a:spcBef>
                <a:spcPct val="0"/>
              </a:spcBef>
              <a:spcAft>
                <a:spcPct val="0"/>
              </a:spcAft>
            </a:pPr>
            <a:endParaRPr lang="en-US" sz="1500" dirty="0">
              <a:solidFill>
                <a:srgbClr val="595959">
                  <a:alpha val="99000"/>
                </a:srgbClr>
              </a:solidFill>
            </a:endParaRPr>
          </a:p>
          <a:p>
            <a:pPr algn="ctr" defTabSz="914061" fontAlgn="base">
              <a:spcBef>
                <a:spcPct val="0"/>
              </a:spcBef>
              <a:spcAft>
                <a:spcPct val="0"/>
              </a:spcAft>
            </a:pPr>
            <a:endParaRPr lang="en-US" sz="1500" dirty="0">
              <a:solidFill>
                <a:srgbClr val="595959">
                  <a:alpha val="99000"/>
                </a:srgbClr>
              </a:solidFill>
            </a:endParaRPr>
          </a:p>
          <a:p>
            <a:pPr algn="ctr" defTabSz="914061" fontAlgn="base">
              <a:spcBef>
                <a:spcPct val="0"/>
              </a:spcBef>
              <a:spcAft>
                <a:spcPct val="0"/>
              </a:spcAft>
            </a:pPr>
            <a:endParaRPr lang="en-US" sz="1500" dirty="0">
              <a:solidFill>
                <a:srgbClr val="595959">
                  <a:alpha val="99000"/>
                </a:srgbClr>
              </a:solidFill>
            </a:endParaRPr>
          </a:p>
          <a:p>
            <a:pPr algn="ctr" defTabSz="914061" fontAlgn="base">
              <a:spcBef>
                <a:spcPct val="0"/>
              </a:spcBef>
              <a:spcAft>
                <a:spcPct val="0"/>
              </a:spcAft>
            </a:pPr>
            <a:endParaRPr lang="en-US" sz="1500" dirty="0">
              <a:solidFill>
                <a:srgbClr val="595959">
                  <a:alpha val="99000"/>
                </a:srgbClr>
              </a:solidFill>
            </a:endParaRPr>
          </a:p>
          <a:p>
            <a:pPr algn="ctr" defTabSz="914061" fontAlgn="base">
              <a:spcBef>
                <a:spcPct val="0"/>
              </a:spcBef>
              <a:spcAft>
                <a:spcPct val="0"/>
              </a:spcAft>
            </a:pPr>
            <a:endParaRPr lang="en-US" sz="1500" dirty="0">
              <a:solidFill>
                <a:srgbClr val="595959">
                  <a:alpha val="99000"/>
                </a:srgbClr>
              </a:solidFill>
            </a:endParaRPr>
          </a:p>
        </p:txBody>
      </p:sp>
      <p:sp>
        <p:nvSpPr>
          <p:cNvPr id="7" name="Freeform 6"/>
          <p:cNvSpPr>
            <a:spLocks noEditPoints="1"/>
          </p:cNvSpPr>
          <p:nvPr/>
        </p:nvSpPr>
        <p:spPr bwMode="auto">
          <a:xfrm>
            <a:off x="5261141" y="4399662"/>
            <a:ext cx="833272" cy="867282"/>
          </a:xfrm>
          <a:custGeom>
            <a:avLst/>
            <a:gdLst>
              <a:gd name="T0" fmla="*/ 780 w 862"/>
              <a:gd name="T1" fmla="*/ 743 h 895"/>
              <a:gd name="T2" fmla="*/ 787 w 862"/>
              <a:gd name="T3" fmla="*/ 750 h 895"/>
              <a:gd name="T4" fmla="*/ 780 w 862"/>
              <a:gd name="T5" fmla="*/ 757 h 895"/>
              <a:gd name="T6" fmla="*/ 479 w 862"/>
              <a:gd name="T7" fmla="*/ 895 h 895"/>
              <a:gd name="T8" fmla="*/ 451 w 862"/>
              <a:gd name="T9" fmla="*/ 895 h 895"/>
              <a:gd name="T10" fmla="*/ 164 w 862"/>
              <a:gd name="T11" fmla="*/ 785 h 895"/>
              <a:gd name="T12" fmla="*/ 137 w 862"/>
              <a:gd name="T13" fmla="*/ 757 h 895"/>
              <a:gd name="T14" fmla="*/ 27 w 862"/>
              <a:gd name="T15" fmla="*/ 853 h 895"/>
              <a:gd name="T16" fmla="*/ 0 w 862"/>
              <a:gd name="T17" fmla="*/ 509 h 895"/>
              <a:gd name="T18" fmla="*/ 342 w 862"/>
              <a:gd name="T19" fmla="*/ 578 h 895"/>
              <a:gd name="T20" fmla="*/ 232 w 862"/>
              <a:gd name="T21" fmla="*/ 661 h 895"/>
              <a:gd name="T22" fmla="*/ 273 w 862"/>
              <a:gd name="T23" fmla="*/ 688 h 895"/>
              <a:gd name="T24" fmla="*/ 451 w 862"/>
              <a:gd name="T25" fmla="*/ 757 h 895"/>
              <a:gd name="T26" fmla="*/ 465 w 862"/>
              <a:gd name="T27" fmla="*/ 757 h 895"/>
              <a:gd name="T28" fmla="*/ 670 w 862"/>
              <a:gd name="T29" fmla="*/ 661 h 895"/>
              <a:gd name="T30" fmla="*/ 676 w 862"/>
              <a:gd name="T31" fmla="*/ 654 h 895"/>
              <a:gd name="T32" fmla="*/ 684 w 862"/>
              <a:gd name="T33" fmla="*/ 661 h 895"/>
              <a:gd name="T34" fmla="*/ 780 w 862"/>
              <a:gd name="T35" fmla="*/ 743 h 895"/>
              <a:gd name="T36" fmla="*/ 780 w 862"/>
              <a:gd name="T37" fmla="*/ 743 h 895"/>
              <a:gd name="T38" fmla="*/ 862 w 862"/>
              <a:gd name="T39" fmla="*/ 399 h 895"/>
              <a:gd name="T40" fmla="*/ 834 w 862"/>
              <a:gd name="T41" fmla="*/ 55 h 895"/>
              <a:gd name="T42" fmla="*/ 730 w 862"/>
              <a:gd name="T43" fmla="*/ 146 h 895"/>
              <a:gd name="T44" fmla="*/ 725 w 862"/>
              <a:gd name="T45" fmla="*/ 138 h 895"/>
              <a:gd name="T46" fmla="*/ 697 w 862"/>
              <a:gd name="T47" fmla="*/ 110 h 895"/>
              <a:gd name="T48" fmla="*/ 397 w 862"/>
              <a:gd name="T49" fmla="*/ 0 h 895"/>
              <a:gd name="T50" fmla="*/ 383 w 862"/>
              <a:gd name="T51" fmla="*/ 0 h 895"/>
              <a:gd name="T52" fmla="*/ 82 w 862"/>
              <a:gd name="T53" fmla="*/ 138 h 895"/>
              <a:gd name="T54" fmla="*/ 76 w 862"/>
              <a:gd name="T55" fmla="*/ 144 h 895"/>
              <a:gd name="T56" fmla="*/ 178 w 862"/>
              <a:gd name="T57" fmla="*/ 234 h 895"/>
              <a:gd name="T58" fmla="*/ 178 w 862"/>
              <a:gd name="T59" fmla="*/ 234 h 895"/>
              <a:gd name="T60" fmla="*/ 383 w 862"/>
              <a:gd name="T61" fmla="*/ 138 h 895"/>
              <a:gd name="T62" fmla="*/ 397 w 862"/>
              <a:gd name="T63" fmla="*/ 138 h 895"/>
              <a:gd name="T64" fmla="*/ 588 w 862"/>
              <a:gd name="T65" fmla="*/ 193 h 895"/>
              <a:gd name="T66" fmla="*/ 629 w 862"/>
              <a:gd name="T67" fmla="*/ 234 h 895"/>
              <a:gd name="T68" fmla="*/ 520 w 862"/>
              <a:gd name="T69" fmla="*/ 330 h 895"/>
              <a:gd name="T70" fmla="*/ 862 w 862"/>
              <a:gd name="T71" fmla="*/ 399 h 895"/>
              <a:gd name="T72" fmla="*/ 862 w 862"/>
              <a:gd name="T73" fmla="*/ 399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62" h="895">
                <a:moveTo>
                  <a:pt x="780" y="743"/>
                </a:moveTo>
                <a:cubicBezTo>
                  <a:pt x="787" y="750"/>
                  <a:pt x="787" y="750"/>
                  <a:pt x="787" y="750"/>
                </a:cubicBezTo>
                <a:cubicBezTo>
                  <a:pt x="780" y="757"/>
                  <a:pt x="780" y="757"/>
                  <a:pt x="780" y="757"/>
                </a:cubicBezTo>
                <a:cubicBezTo>
                  <a:pt x="697" y="840"/>
                  <a:pt x="588" y="881"/>
                  <a:pt x="479" y="895"/>
                </a:cubicBezTo>
                <a:cubicBezTo>
                  <a:pt x="465" y="895"/>
                  <a:pt x="465" y="895"/>
                  <a:pt x="451" y="895"/>
                </a:cubicBezTo>
                <a:cubicBezTo>
                  <a:pt x="356" y="895"/>
                  <a:pt x="246" y="853"/>
                  <a:pt x="164" y="785"/>
                </a:cubicBezTo>
                <a:cubicBezTo>
                  <a:pt x="137" y="757"/>
                  <a:pt x="137" y="757"/>
                  <a:pt x="137" y="757"/>
                </a:cubicBezTo>
                <a:cubicBezTo>
                  <a:pt x="27" y="853"/>
                  <a:pt x="27" y="853"/>
                  <a:pt x="27" y="853"/>
                </a:cubicBezTo>
                <a:cubicBezTo>
                  <a:pt x="0" y="509"/>
                  <a:pt x="0" y="509"/>
                  <a:pt x="0" y="509"/>
                </a:cubicBezTo>
                <a:cubicBezTo>
                  <a:pt x="342" y="578"/>
                  <a:pt x="342" y="578"/>
                  <a:pt x="342" y="578"/>
                </a:cubicBezTo>
                <a:cubicBezTo>
                  <a:pt x="232" y="661"/>
                  <a:pt x="232" y="661"/>
                  <a:pt x="232" y="661"/>
                </a:cubicBezTo>
                <a:cubicBezTo>
                  <a:pt x="273" y="688"/>
                  <a:pt x="273" y="688"/>
                  <a:pt x="273" y="688"/>
                </a:cubicBezTo>
                <a:cubicBezTo>
                  <a:pt x="328" y="729"/>
                  <a:pt x="397" y="757"/>
                  <a:pt x="451" y="757"/>
                </a:cubicBezTo>
                <a:cubicBezTo>
                  <a:pt x="465" y="757"/>
                  <a:pt x="465" y="757"/>
                  <a:pt x="465" y="757"/>
                </a:cubicBezTo>
                <a:cubicBezTo>
                  <a:pt x="547" y="743"/>
                  <a:pt x="615" y="716"/>
                  <a:pt x="670" y="661"/>
                </a:cubicBezTo>
                <a:cubicBezTo>
                  <a:pt x="676" y="654"/>
                  <a:pt x="676" y="654"/>
                  <a:pt x="676" y="654"/>
                </a:cubicBezTo>
                <a:cubicBezTo>
                  <a:pt x="684" y="661"/>
                  <a:pt x="684" y="661"/>
                  <a:pt x="684" y="661"/>
                </a:cubicBezTo>
                <a:cubicBezTo>
                  <a:pt x="780" y="743"/>
                  <a:pt x="780" y="743"/>
                  <a:pt x="780" y="743"/>
                </a:cubicBezTo>
                <a:cubicBezTo>
                  <a:pt x="780" y="743"/>
                  <a:pt x="780" y="743"/>
                  <a:pt x="780" y="743"/>
                </a:cubicBezTo>
                <a:close/>
                <a:moveTo>
                  <a:pt x="862" y="399"/>
                </a:moveTo>
                <a:cubicBezTo>
                  <a:pt x="834" y="55"/>
                  <a:pt x="834" y="55"/>
                  <a:pt x="834" y="55"/>
                </a:cubicBezTo>
                <a:cubicBezTo>
                  <a:pt x="730" y="146"/>
                  <a:pt x="730" y="146"/>
                  <a:pt x="730" y="146"/>
                </a:cubicBezTo>
                <a:cubicBezTo>
                  <a:pt x="725" y="138"/>
                  <a:pt x="725" y="138"/>
                  <a:pt x="725" y="138"/>
                </a:cubicBezTo>
                <a:cubicBezTo>
                  <a:pt x="697" y="110"/>
                  <a:pt x="697" y="110"/>
                  <a:pt x="697" y="110"/>
                </a:cubicBezTo>
                <a:cubicBezTo>
                  <a:pt x="615" y="41"/>
                  <a:pt x="506" y="0"/>
                  <a:pt x="397" y="0"/>
                </a:cubicBezTo>
                <a:cubicBezTo>
                  <a:pt x="383" y="0"/>
                  <a:pt x="383" y="0"/>
                  <a:pt x="383" y="0"/>
                </a:cubicBezTo>
                <a:cubicBezTo>
                  <a:pt x="273" y="0"/>
                  <a:pt x="166" y="57"/>
                  <a:pt x="82" y="138"/>
                </a:cubicBezTo>
                <a:cubicBezTo>
                  <a:pt x="77" y="142"/>
                  <a:pt x="76" y="144"/>
                  <a:pt x="76" y="144"/>
                </a:cubicBezTo>
                <a:cubicBezTo>
                  <a:pt x="186" y="241"/>
                  <a:pt x="178" y="234"/>
                  <a:pt x="178" y="234"/>
                </a:cubicBezTo>
                <a:cubicBezTo>
                  <a:pt x="178" y="234"/>
                  <a:pt x="178" y="234"/>
                  <a:pt x="178" y="234"/>
                </a:cubicBezTo>
                <a:cubicBezTo>
                  <a:pt x="232" y="179"/>
                  <a:pt x="315" y="138"/>
                  <a:pt x="383" y="138"/>
                </a:cubicBezTo>
                <a:cubicBezTo>
                  <a:pt x="397" y="138"/>
                  <a:pt x="397" y="138"/>
                  <a:pt x="397" y="138"/>
                </a:cubicBezTo>
                <a:cubicBezTo>
                  <a:pt x="465" y="138"/>
                  <a:pt x="533" y="165"/>
                  <a:pt x="588" y="193"/>
                </a:cubicBezTo>
                <a:cubicBezTo>
                  <a:pt x="629" y="234"/>
                  <a:pt x="629" y="234"/>
                  <a:pt x="629" y="234"/>
                </a:cubicBezTo>
                <a:cubicBezTo>
                  <a:pt x="520" y="330"/>
                  <a:pt x="520" y="330"/>
                  <a:pt x="520" y="330"/>
                </a:cubicBezTo>
                <a:cubicBezTo>
                  <a:pt x="862" y="399"/>
                  <a:pt x="862" y="399"/>
                  <a:pt x="862" y="399"/>
                </a:cubicBezTo>
                <a:cubicBezTo>
                  <a:pt x="862" y="399"/>
                  <a:pt x="862" y="399"/>
                  <a:pt x="862" y="39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6"/>
          <p:cNvSpPr>
            <a:spLocks/>
          </p:cNvSpPr>
          <p:nvPr/>
        </p:nvSpPr>
        <p:spPr bwMode="auto">
          <a:xfrm>
            <a:off x="6094413" y="4067503"/>
            <a:ext cx="3817592" cy="2558722"/>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t" anchorCtr="0" compatLnSpc="1">
            <a:prstTxWarp prst="textNoShape">
              <a:avLst/>
            </a:prstTxWarp>
          </a:bodyPr>
          <a:lstStyle/>
          <a:p>
            <a:pPr algn="ctr" defTabSz="913788" fontAlgn="base">
              <a:spcBef>
                <a:spcPct val="0"/>
              </a:spcBef>
              <a:spcAft>
                <a:spcPct val="0"/>
              </a:spcAft>
            </a:pPr>
            <a:endParaRPr lang="en-US" dirty="0">
              <a:ln>
                <a:solidFill>
                  <a:schemeClr val="bg1">
                    <a:alpha val="0"/>
                  </a:schemeClr>
                </a:solidFill>
              </a:ln>
              <a:solidFill>
                <a:srgbClr val="595959"/>
              </a:solidFill>
              <a:latin typeface="Segoe UI Light" pitchFamily="34" charset="0"/>
            </a:endParaRPr>
          </a:p>
        </p:txBody>
      </p:sp>
      <p:sp>
        <p:nvSpPr>
          <p:cNvPr id="2" name="Title 1"/>
          <p:cNvSpPr>
            <a:spLocks noGrp="1"/>
          </p:cNvSpPr>
          <p:nvPr>
            <p:ph type="title"/>
          </p:nvPr>
        </p:nvSpPr>
        <p:spPr/>
        <p:txBody>
          <a:bodyPr/>
          <a:lstStyle/>
          <a:p>
            <a:r>
              <a:rPr lang="en-US" smtClean="0"/>
              <a:t>How Windows Azure Drives Works</a:t>
            </a:r>
            <a:endParaRPr lang="en-US" dirty="0"/>
          </a:p>
        </p:txBody>
      </p:sp>
      <p:sp>
        <p:nvSpPr>
          <p:cNvPr id="17" name="Content Placeholder 2"/>
          <p:cNvSpPr>
            <a:spLocks noGrp="1"/>
          </p:cNvSpPr>
          <p:nvPr>
            <p:ph type="body" sz="quarter" idx="10"/>
          </p:nvPr>
        </p:nvSpPr>
        <p:spPr>
          <a:xfrm>
            <a:off x="6094413" y="1447799"/>
            <a:ext cx="5573712" cy="2400657"/>
          </a:xfrm>
        </p:spPr>
        <p:txBody>
          <a:bodyPr/>
          <a:lstStyle/>
          <a:p>
            <a:r>
              <a:rPr lang="en-US" sz="2000" dirty="0" smtClean="0">
                <a:latin typeface="+mj-lt"/>
              </a:rPr>
              <a:t>Drive is a formatted page blob stored in blob service</a:t>
            </a:r>
          </a:p>
          <a:p>
            <a:r>
              <a:rPr lang="en-US" sz="2000" dirty="0" smtClean="0">
                <a:latin typeface="+mj-lt"/>
              </a:rPr>
              <a:t>Mount obtains a blob lease </a:t>
            </a:r>
          </a:p>
          <a:p>
            <a:r>
              <a:rPr lang="en-US" sz="2000" dirty="0" smtClean="0">
                <a:latin typeface="+mj-lt"/>
              </a:rPr>
              <a:t>Mount specifies amount of local storage for cache</a:t>
            </a:r>
          </a:p>
          <a:p>
            <a:r>
              <a:rPr lang="en-US" sz="2000" dirty="0" smtClean="0">
                <a:latin typeface="+mj-lt"/>
              </a:rPr>
              <a:t>NTFS flushed/</a:t>
            </a:r>
            <a:r>
              <a:rPr lang="en-US" sz="2000" dirty="0" err="1" smtClean="0">
                <a:latin typeface="+mj-lt"/>
              </a:rPr>
              <a:t>unbuffered</a:t>
            </a:r>
            <a:r>
              <a:rPr lang="en-US" sz="2000" dirty="0" smtClean="0">
                <a:latin typeface="+mj-lt"/>
              </a:rPr>
              <a:t> writes commit to blob store before returning to app</a:t>
            </a:r>
          </a:p>
          <a:p>
            <a:r>
              <a:rPr lang="en-US" sz="2000" dirty="0" smtClean="0">
                <a:latin typeface="+mj-lt"/>
              </a:rPr>
              <a:t>NTFS reads can be served from local cache or from blob store (cache miss)</a:t>
            </a:r>
            <a:endParaRPr lang="en-US" sz="2000" dirty="0">
              <a:latin typeface="+mj-lt"/>
            </a:endParaRPr>
          </a:p>
        </p:txBody>
      </p:sp>
      <p:sp>
        <p:nvSpPr>
          <p:cNvPr id="6" name="Rectangle 5"/>
          <p:cNvSpPr/>
          <p:nvPr/>
        </p:nvSpPr>
        <p:spPr bwMode="auto">
          <a:xfrm>
            <a:off x="6905297" y="5360276"/>
            <a:ext cx="1471449" cy="1082565"/>
          </a:xfrm>
          <a:prstGeom prst="rect">
            <a:avLst/>
          </a:prstGeom>
          <a:solidFill>
            <a:schemeClr val="accent4"/>
          </a:solidFill>
          <a:ln>
            <a:no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US" sz="2000" dirty="0" smtClean="0">
                <a:gradFill>
                  <a:gsLst>
                    <a:gs pos="0">
                      <a:srgbClr val="FFFFFF"/>
                    </a:gs>
                    <a:gs pos="100000">
                      <a:srgbClr val="FFFFFF"/>
                    </a:gs>
                  </a:gsLst>
                  <a:lin ang="5400000" scaled="0"/>
                </a:gradFill>
              </a:rPr>
              <a:t>DemoBlob</a:t>
            </a:r>
          </a:p>
        </p:txBody>
      </p:sp>
      <p:cxnSp>
        <p:nvCxnSpPr>
          <p:cNvPr id="12" name="Straight Connector 11"/>
          <p:cNvCxnSpPr/>
          <p:nvPr/>
        </p:nvCxnSpPr>
        <p:spPr>
          <a:xfrm>
            <a:off x="916859" y="2929317"/>
            <a:ext cx="470294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186528" y="2976526"/>
            <a:ext cx="395942" cy="369332"/>
          </a:xfrm>
          <a:prstGeom prst="rect">
            <a:avLst/>
          </a:prstGeom>
          <a:noFill/>
        </p:spPr>
        <p:txBody>
          <a:bodyPr wrap="none" lIns="0" tIns="0" rIns="0" bIns="0" rtlCol="0">
            <a:spAutoFit/>
          </a:bodyPr>
          <a:lstStyle/>
          <a:p>
            <a:r>
              <a:rPr lang="en-US" dirty="0" smtClean="0">
                <a:solidFill>
                  <a:schemeClr val="accent4">
                    <a:alpha val="99000"/>
                  </a:schemeClr>
                </a:solidFill>
              </a:rPr>
              <a:t>OS</a:t>
            </a:r>
          </a:p>
        </p:txBody>
      </p:sp>
      <p:sp>
        <p:nvSpPr>
          <p:cNvPr id="16" name="Rectangle 15"/>
          <p:cNvSpPr/>
          <p:nvPr/>
        </p:nvSpPr>
        <p:spPr bwMode="auto">
          <a:xfrm>
            <a:off x="2254391" y="1990642"/>
            <a:ext cx="2027877" cy="542167"/>
          </a:xfrm>
          <a:prstGeom prst="rect">
            <a:avLst/>
          </a:prstGeom>
          <a:solidFill>
            <a:schemeClr val="accent4"/>
          </a:solidFill>
          <a:ln>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US" dirty="0" smtClean="0">
                <a:solidFill>
                  <a:schemeClr val="bg1">
                    <a:alpha val="99000"/>
                  </a:schemeClr>
                </a:solidFill>
              </a:rPr>
              <a:t>Application</a:t>
            </a:r>
            <a:endParaRPr lang="en-US" dirty="0">
              <a:solidFill>
                <a:schemeClr val="bg1">
                  <a:alpha val="99000"/>
                </a:schemeClr>
              </a:solidFill>
            </a:endParaRPr>
          </a:p>
        </p:txBody>
      </p:sp>
      <p:sp>
        <p:nvSpPr>
          <p:cNvPr id="22" name="Flowchart: Magnetic Disk 21"/>
          <p:cNvSpPr/>
          <p:nvPr/>
        </p:nvSpPr>
        <p:spPr bwMode="auto">
          <a:xfrm>
            <a:off x="2470124" y="2751293"/>
            <a:ext cx="1639560" cy="962952"/>
          </a:xfrm>
          <a:prstGeom prst="flowChartMagneticDisk">
            <a:avLst/>
          </a:prstGeom>
          <a:ln>
            <a:solidFill>
              <a:schemeClr val="accent2"/>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US" dirty="0" smtClean="0">
                <a:solidFill>
                  <a:srgbClr val="595959">
                    <a:alpha val="99000"/>
                  </a:srgbClr>
                </a:solidFill>
              </a:rPr>
              <a:t>Drive X:</a:t>
            </a:r>
            <a:endParaRPr lang="en-US" sz="1600" dirty="0">
              <a:solidFill>
                <a:srgbClr val="595959">
                  <a:alpha val="99000"/>
                </a:srgbClr>
              </a:solidFill>
            </a:endParaRPr>
          </a:p>
        </p:txBody>
      </p:sp>
      <p:cxnSp>
        <p:nvCxnSpPr>
          <p:cNvPr id="25" name="Straight Arrow Connector 24"/>
          <p:cNvCxnSpPr/>
          <p:nvPr/>
        </p:nvCxnSpPr>
        <p:spPr>
          <a:xfrm flipH="1">
            <a:off x="3107592" y="2533601"/>
            <a:ext cx="1" cy="431055"/>
          </a:xfrm>
          <a:prstGeom prst="straightConnector1">
            <a:avLst/>
          </a:prstGeom>
          <a:ln w="28575">
            <a:solidFill>
              <a:schemeClr val="bg2">
                <a:lumMod val="50000"/>
              </a:schemeClr>
            </a:solidFill>
            <a:tailEnd type="triangle"/>
          </a:ln>
          <a:effectLst/>
        </p:spPr>
        <p:style>
          <a:lnRef idx="1">
            <a:schemeClr val="accent1"/>
          </a:lnRef>
          <a:fillRef idx="0">
            <a:schemeClr val="accent1"/>
          </a:fillRef>
          <a:effectRef idx="0">
            <a:schemeClr val="accent1"/>
          </a:effectRef>
          <a:fontRef idx="minor">
            <a:schemeClr val="tx1"/>
          </a:fontRef>
        </p:style>
      </p:cxnSp>
      <p:grpSp>
        <p:nvGrpSpPr>
          <p:cNvPr id="10" name="Group 32"/>
          <p:cNvGrpSpPr/>
          <p:nvPr/>
        </p:nvGrpSpPr>
        <p:grpSpPr>
          <a:xfrm>
            <a:off x="2157317" y="3626069"/>
            <a:ext cx="4611344" cy="2175641"/>
            <a:chOff x="1618410" y="3626068"/>
            <a:chExt cx="3459408" cy="2175641"/>
          </a:xfrm>
          <a:effectLst/>
        </p:grpSpPr>
        <p:cxnSp>
          <p:nvCxnSpPr>
            <p:cNvPr id="27" name="Straight Arrow Connector 26"/>
            <p:cNvCxnSpPr/>
            <p:nvPr/>
          </p:nvCxnSpPr>
          <p:spPr>
            <a:xfrm flipH="1">
              <a:off x="1618410" y="3626068"/>
              <a:ext cx="202983" cy="185283"/>
            </a:xfrm>
            <a:prstGeom prst="straightConnector1">
              <a:avLst/>
            </a:prstGeom>
            <a:ln w="28575">
              <a:solidFill>
                <a:schemeClr val="accent4"/>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2960069" y="3750468"/>
              <a:ext cx="2117749" cy="2051241"/>
            </a:xfrm>
            <a:prstGeom prst="straightConnector1">
              <a:avLst/>
            </a:prstGeom>
            <a:ln w="28575">
              <a:solidFill>
                <a:schemeClr val="accent4"/>
              </a:solidFill>
              <a:tailEnd type="triangle"/>
            </a:ln>
            <a:effectLst/>
          </p:spPr>
          <p:style>
            <a:lnRef idx="1">
              <a:schemeClr val="accent1"/>
            </a:lnRef>
            <a:fillRef idx="0">
              <a:schemeClr val="accent1"/>
            </a:fillRef>
            <a:effectRef idx="0">
              <a:schemeClr val="accent1"/>
            </a:effectRef>
            <a:fontRef idx="minor">
              <a:schemeClr val="tx1"/>
            </a:fontRef>
          </p:style>
        </p:cxnSp>
      </p:grpSp>
      <p:cxnSp>
        <p:nvCxnSpPr>
          <p:cNvPr id="36" name="Straight Arrow Connector 35"/>
          <p:cNvCxnSpPr/>
          <p:nvPr/>
        </p:nvCxnSpPr>
        <p:spPr>
          <a:xfrm flipH="1">
            <a:off x="2124956" y="3520966"/>
            <a:ext cx="365996" cy="266109"/>
          </a:xfrm>
          <a:prstGeom prst="straightConnector1">
            <a:avLst/>
          </a:prstGeom>
          <a:ln w="28575">
            <a:solidFill>
              <a:schemeClr val="accent4"/>
            </a:solidFill>
            <a:prstDash val="sysDash"/>
            <a:tailEnd type="triangle"/>
          </a:ln>
          <a:effectLst/>
        </p:spPr>
        <p:style>
          <a:lnRef idx="1">
            <a:schemeClr val="accent1"/>
          </a:lnRef>
          <a:fillRef idx="0">
            <a:schemeClr val="accent1"/>
          </a:fillRef>
          <a:effectRef idx="0">
            <a:schemeClr val="accent1"/>
          </a:effectRef>
          <a:fontRef idx="minor">
            <a:schemeClr val="tx1"/>
          </a:fontRef>
        </p:style>
      </p:cxnSp>
      <p:sp>
        <p:nvSpPr>
          <p:cNvPr id="41" name="Freeform 40"/>
          <p:cNvSpPr/>
          <p:nvPr/>
        </p:nvSpPr>
        <p:spPr>
          <a:xfrm>
            <a:off x="2024281" y="2540900"/>
            <a:ext cx="618430" cy="1213805"/>
          </a:xfrm>
          <a:custGeom>
            <a:avLst/>
            <a:gdLst>
              <a:gd name="connsiteX0" fmla="*/ 59341 w 590718"/>
              <a:gd name="connsiteY0" fmla="*/ 1635939 h 1635939"/>
              <a:gd name="connsiteX1" fmla="*/ 75526 w 590718"/>
              <a:gd name="connsiteY1" fmla="*/ 705355 h 1635939"/>
              <a:gd name="connsiteX2" fmla="*/ 512495 w 590718"/>
              <a:gd name="connsiteY2" fmla="*/ 106545 h 1635939"/>
              <a:gd name="connsiteX3" fmla="*/ 544864 w 590718"/>
              <a:gd name="connsiteY3" fmla="*/ 66085 h 1635939"/>
            </a:gdLst>
            <a:ahLst/>
            <a:cxnLst>
              <a:cxn ang="0">
                <a:pos x="connsiteX0" y="connsiteY0"/>
              </a:cxn>
              <a:cxn ang="0">
                <a:pos x="connsiteX1" y="connsiteY1"/>
              </a:cxn>
              <a:cxn ang="0">
                <a:pos x="connsiteX2" y="connsiteY2"/>
              </a:cxn>
              <a:cxn ang="0">
                <a:pos x="connsiteX3" y="connsiteY3"/>
              </a:cxn>
            </a:cxnLst>
            <a:rect l="l" t="t" r="r" b="b"/>
            <a:pathLst>
              <a:path w="590718" h="1635939">
                <a:moveTo>
                  <a:pt x="59341" y="1635939"/>
                </a:moveTo>
                <a:cubicBezTo>
                  <a:pt x="29670" y="1298096"/>
                  <a:pt x="0" y="960254"/>
                  <a:pt x="75526" y="705355"/>
                </a:cubicBezTo>
                <a:cubicBezTo>
                  <a:pt x="151052" y="450456"/>
                  <a:pt x="434272" y="213090"/>
                  <a:pt x="512495" y="106545"/>
                </a:cubicBezTo>
                <a:cubicBezTo>
                  <a:pt x="590718" y="0"/>
                  <a:pt x="567791" y="33042"/>
                  <a:pt x="544864" y="66085"/>
                </a:cubicBezTo>
              </a:path>
            </a:pathLst>
          </a:custGeom>
          <a:ln w="28575">
            <a:solidFill>
              <a:schemeClr val="bg2">
                <a:lumMod val="50000"/>
              </a:schemeClr>
            </a:solidFill>
            <a:tailEnd type="triangle"/>
          </a:ln>
          <a:effectLst/>
        </p:spPr>
        <p:style>
          <a:lnRef idx="1">
            <a:schemeClr val="accent1"/>
          </a:lnRef>
          <a:fillRef idx="0">
            <a:schemeClr val="accent1"/>
          </a:fillRef>
          <a:effectRef idx="0">
            <a:schemeClr val="accent1"/>
          </a:effectRef>
          <a:fontRef idx="minor">
            <a:schemeClr val="tx1"/>
          </a:fontRef>
        </p:style>
        <p:txBody>
          <a:bodyPr lIns="91436" tIns="45719" rIns="91436" bIns="45719" rtlCol="0" anchor="ctr"/>
          <a:lstStyle/>
          <a:p>
            <a:pPr algn="ctr"/>
            <a:endParaRPr lang="en-US" dirty="0"/>
          </a:p>
        </p:txBody>
      </p:sp>
      <p:cxnSp>
        <p:nvCxnSpPr>
          <p:cNvPr id="43" name="Straight Arrow Connector 42"/>
          <p:cNvCxnSpPr/>
          <p:nvPr/>
        </p:nvCxnSpPr>
        <p:spPr>
          <a:xfrm>
            <a:off x="3678621" y="3752193"/>
            <a:ext cx="3121572" cy="2312276"/>
          </a:xfrm>
          <a:prstGeom prst="straightConnector1">
            <a:avLst/>
          </a:prstGeom>
          <a:ln w="28575">
            <a:solidFill>
              <a:schemeClr val="accent4"/>
            </a:solidFill>
            <a:prstDash val="sysDash"/>
            <a:tailEnd type="triangle"/>
          </a:ln>
          <a:effectLst/>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a:off x="3019503" y="2540345"/>
            <a:ext cx="1" cy="457649"/>
          </a:xfrm>
          <a:prstGeom prst="straightConnector1">
            <a:avLst/>
          </a:prstGeom>
          <a:ln w="28575">
            <a:solidFill>
              <a:schemeClr val="bg2">
                <a:lumMod val="50000"/>
              </a:schemeClr>
            </a:solidFill>
            <a:prstDash val="sysDash"/>
            <a:tailEnd type="triangle"/>
          </a:ln>
          <a:effectLst/>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flipV="1">
            <a:off x="3878317" y="3531476"/>
            <a:ext cx="2890346" cy="2028496"/>
          </a:xfrm>
          <a:prstGeom prst="straightConnector1">
            <a:avLst/>
          </a:prstGeom>
          <a:ln w="28575">
            <a:solidFill>
              <a:schemeClr val="accent4"/>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211247" y="3752193"/>
            <a:ext cx="531953" cy="374749"/>
          </a:xfrm>
          <a:prstGeom prst="straightConnector1">
            <a:avLst/>
          </a:prstGeom>
          <a:ln w="28575">
            <a:solidFill>
              <a:schemeClr val="accent4"/>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flipH="1" flipV="1">
            <a:off x="3426372" y="2575034"/>
            <a:ext cx="9435" cy="370492"/>
          </a:xfrm>
          <a:prstGeom prst="straightConnector1">
            <a:avLst/>
          </a:prstGeom>
          <a:ln w="28575">
            <a:solidFill>
              <a:schemeClr val="bg2">
                <a:lumMod val="50000"/>
              </a:schemeClr>
            </a:solidFill>
            <a:tailEnd type="triangle"/>
          </a:ln>
          <a:effectLst/>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9603282" y="4385873"/>
            <a:ext cx="1979120" cy="707886"/>
          </a:xfrm>
          <a:prstGeom prst="rect">
            <a:avLst/>
          </a:prstGeom>
        </p:spPr>
        <p:txBody>
          <a:bodyPr wrap="square">
            <a:spAutoFit/>
          </a:bodyPr>
          <a:lstStyle/>
          <a:p>
            <a:pPr defTabSz="914061" fontAlgn="base">
              <a:spcBef>
                <a:spcPct val="0"/>
              </a:spcBef>
              <a:spcAft>
                <a:spcPct val="0"/>
              </a:spcAft>
            </a:pPr>
            <a:r>
              <a:rPr lang="en-US" sz="2000" spc="-51" dirty="0" smtClean="0">
                <a:gradFill>
                  <a:gsLst>
                    <a:gs pos="0">
                      <a:srgbClr val="595959"/>
                    </a:gs>
                    <a:gs pos="86000">
                      <a:srgbClr val="595959"/>
                    </a:gs>
                  </a:gsLst>
                  <a:lin ang="5400000" scaled="0"/>
                </a:gradFill>
                <a:latin typeface="+mj-lt"/>
              </a:rPr>
              <a:t>Windows </a:t>
            </a:r>
            <a:r>
              <a:rPr lang="en-US" sz="2000" spc="-51" dirty="0">
                <a:gradFill>
                  <a:gsLst>
                    <a:gs pos="0">
                      <a:srgbClr val="595959"/>
                    </a:gs>
                    <a:gs pos="86000">
                      <a:srgbClr val="595959"/>
                    </a:gs>
                  </a:gsLst>
                  <a:lin ang="5400000" scaled="0"/>
                </a:gradFill>
                <a:latin typeface="+mj-lt"/>
              </a:rPr>
              <a:t>Azure </a:t>
            </a:r>
            <a:r>
              <a:rPr lang="en-US" sz="2000" spc="-51" dirty="0" smtClean="0">
                <a:gradFill>
                  <a:gsLst>
                    <a:gs pos="0">
                      <a:srgbClr val="595959"/>
                    </a:gs>
                    <a:gs pos="86000">
                      <a:srgbClr val="595959"/>
                    </a:gs>
                  </a:gsLst>
                  <a:lin ang="5400000" scaled="0"/>
                </a:gradFill>
                <a:latin typeface="+mj-lt"/>
              </a:rPr>
              <a:t/>
            </a:r>
            <a:br>
              <a:rPr lang="en-US" sz="2000" spc="-51" dirty="0" smtClean="0">
                <a:gradFill>
                  <a:gsLst>
                    <a:gs pos="0">
                      <a:srgbClr val="595959"/>
                    </a:gs>
                    <a:gs pos="86000">
                      <a:srgbClr val="595959"/>
                    </a:gs>
                  </a:gsLst>
                  <a:lin ang="5400000" scaled="0"/>
                </a:gradFill>
                <a:latin typeface="+mj-lt"/>
              </a:rPr>
            </a:br>
            <a:r>
              <a:rPr lang="en-US" sz="2000" spc="-51" dirty="0" smtClean="0">
                <a:gradFill>
                  <a:gsLst>
                    <a:gs pos="0">
                      <a:srgbClr val="595959"/>
                    </a:gs>
                    <a:gs pos="86000">
                      <a:srgbClr val="595959"/>
                    </a:gs>
                  </a:gsLst>
                  <a:lin ang="5400000" scaled="0"/>
                </a:gradFill>
                <a:latin typeface="+mj-lt"/>
              </a:rPr>
              <a:t>Blob </a:t>
            </a:r>
            <a:r>
              <a:rPr lang="en-US" sz="2000" spc="-51" dirty="0">
                <a:gradFill>
                  <a:gsLst>
                    <a:gs pos="0">
                      <a:srgbClr val="595959"/>
                    </a:gs>
                    <a:gs pos="86000">
                      <a:srgbClr val="595959"/>
                    </a:gs>
                  </a:gsLst>
                  <a:lin ang="5400000" scaled="0"/>
                </a:gradFill>
                <a:latin typeface="+mj-lt"/>
              </a:rPr>
              <a:t>Service</a:t>
            </a:r>
          </a:p>
        </p:txBody>
      </p:sp>
      <p:grpSp>
        <p:nvGrpSpPr>
          <p:cNvPr id="28" name="Group 27"/>
          <p:cNvGrpSpPr/>
          <p:nvPr/>
        </p:nvGrpSpPr>
        <p:grpSpPr>
          <a:xfrm>
            <a:off x="1263964" y="3775333"/>
            <a:ext cx="1163929" cy="1035665"/>
            <a:chOff x="3996654" y="5236271"/>
            <a:chExt cx="1163929" cy="1035665"/>
          </a:xfrm>
        </p:grpSpPr>
        <p:sp>
          <p:nvSpPr>
            <p:cNvPr id="39" name="TextBox 38"/>
            <p:cNvSpPr txBox="1"/>
            <p:nvPr/>
          </p:nvSpPr>
          <p:spPr>
            <a:xfrm>
              <a:off x="3996654" y="6025715"/>
              <a:ext cx="1163929" cy="246221"/>
            </a:xfrm>
            <a:prstGeom prst="rect">
              <a:avLst/>
            </a:prstGeom>
            <a:noFill/>
          </p:spPr>
          <p:txBody>
            <a:bodyPr wrap="square" lIns="0" tIns="0" rIns="0" bIns="0" rtlCol="0">
              <a:spAutoFit/>
            </a:bodyPr>
            <a:lstStyle/>
            <a:p>
              <a:pPr algn="ctr"/>
              <a:r>
                <a:rPr lang="en-US" sz="1600" dirty="0">
                  <a:gradFill>
                    <a:gsLst>
                      <a:gs pos="0">
                        <a:schemeClr val="tx1"/>
                      </a:gs>
                      <a:gs pos="86000">
                        <a:schemeClr val="tx1"/>
                      </a:gs>
                    </a:gsLst>
                    <a:lin ang="5400000" scaled="0"/>
                  </a:gradFill>
                </a:rPr>
                <a:t>Local Cache</a:t>
              </a:r>
            </a:p>
          </p:txBody>
        </p:sp>
        <p:sp>
          <p:nvSpPr>
            <p:cNvPr id="40" name="Freeform 34"/>
            <p:cNvSpPr>
              <a:spLocks noEditPoints="1"/>
            </p:cNvSpPr>
            <p:nvPr/>
          </p:nvSpPr>
          <p:spPr bwMode="auto">
            <a:xfrm>
              <a:off x="4201020" y="5236271"/>
              <a:ext cx="743008" cy="729114"/>
            </a:xfrm>
            <a:custGeom>
              <a:avLst/>
              <a:gdLst>
                <a:gd name="T0" fmla="*/ 1691 w 1811"/>
                <a:gd name="T1" fmla="*/ 192 h 1777"/>
                <a:gd name="T2" fmla="*/ 907 w 1811"/>
                <a:gd name="T3" fmla="*/ 0 h 1777"/>
                <a:gd name="T4" fmla="*/ 330 w 1811"/>
                <a:gd name="T5" fmla="*/ 83 h 1777"/>
                <a:gd name="T6" fmla="*/ 120 w 1811"/>
                <a:gd name="T7" fmla="*/ 192 h 1777"/>
                <a:gd name="T8" fmla="*/ 0 w 1811"/>
                <a:gd name="T9" fmla="*/ 419 h 1777"/>
                <a:gd name="T10" fmla="*/ 0 w 1811"/>
                <a:gd name="T11" fmla="*/ 1306 h 1777"/>
                <a:gd name="T12" fmla="*/ 108 w 1811"/>
                <a:gd name="T13" fmla="*/ 1543 h 1777"/>
                <a:gd name="T14" fmla="*/ 907 w 1811"/>
                <a:gd name="T15" fmla="*/ 1777 h 1777"/>
                <a:gd name="T16" fmla="*/ 1150 w 1811"/>
                <a:gd name="T17" fmla="*/ 1762 h 1777"/>
                <a:gd name="T18" fmla="*/ 1700 w 1811"/>
                <a:gd name="T19" fmla="*/ 1547 h 1777"/>
                <a:gd name="T20" fmla="*/ 1703 w 1811"/>
                <a:gd name="T21" fmla="*/ 1547 h 1777"/>
                <a:gd name="T22" fmla="*/ 1811 w 1811"/>
                <a:gd name="T23" fmla="*/ 1310 h 1777"/>
                <a:gd name="T24" fmla="*/ 1811 w 1811"/>
                <a:gd name="T25" fmla="*/ 832 h 1777"/>
                <a:gd name="T26" fmla="*/ 1811 w 1811"/>
                <a:gd name="T27" fmla="*/ 832 h 1777"/>
                <a:gd name="T28" fmla="*/ 1811 w 1811"/>
                <a:gd name="T29" fmla="*/ 419 h 1777"/>
                <a:gd name="T30" fmla="*/ 1691 w 1811"/>
                <a:gd name="T31" fmla="*/ 192 h 1777"/>
                <a:gd name="T32" fmla="*/ 907 w 1811"/>
                <a:gd name="T33" fmla="*/ 167 h 1777"/>
                <a:gd name="T34" fmla="*/ 1646 w 1811"/>
                <a:gd name="T35" fmla="*/ 419 h 1777"/>
                <a:gd name="T36" fmla="*/ 907 w 1811"/>
                <a:gd name="T37" fmla="*/ 672 h 1777"/>
                <a:gd name="T38" fmla="*/ 167 w 1811"/>
                <a:gd name="T39" fmla="*/ 419 h 1777"/>
                <a:gd name="T40" fmla="*/ 907 w 1811"/>
                <a:gd name="T41" fmla="*/ 167 h 1777"/>
                <a:gd name="T42" fmla="*/ 167 w 1811"/>
                <a:gd name="T43" fmla="*/ 593 h 1777"/>
                <a:gd name="T44" fmla="*/ 232 w 1811"/>
                <a:gd name="T45" fmla="*/ 638 h 1777"/>
                <a:gd name="T46" fmla="*/ 907 w 1811"/>
                <a:gd name="T47" fmla="*/ 771 h 1777"/>
                <a:gd name="T48" fmla="*/ 1455 w 1811"/>
                <a:gd name="T49" fmla="*/ 692 h 1777"/>
                <a:gd name="T50" fmla="*/ 1641 w 1811"/>
                <a:gd name="T51" fmla="*/ 598 h 1777"/>
                <a:gd name="T52" fmla="*/ 1646 w 1811"/>
                <a:gd name="T53" fmla="*/ 593 h 1777"/>
                <a:gd name="T54" fmla="*/ 1646 w 1811"/>
                <a:gd name="T55" fmla="*/ 774 h 1777"/>
                <a:gd name="T56" fmla="*/ 1646 w 1811"/>
                <a:gd name="T57" fmla="*/ 822 h 1777"/>
                <a:gd name="T58" fmla="*/ 1245 w 1811"/>
                <a:gd name="T59" fmla="*/ 932 h 1777"/>
                <a:gd name="T60" fmla="*/ 901 w 1811"/>
                <a:gd name="T61" fmla="*/ 962 h 1777"/>
                <a:gd name="T62" fmla="*/ 167 w 1811"/>
                <a:gd name="T63" fmla="*/ 722 h 1777"/>
                <a:gd name="T64" fmla="*/ 167 w 1811"/>
                <a:gd name="T65" fmla="*/ 593 h 1777"/>
                <a:gd name="T66" fmla="*/ 167 w 1811"/>
                <a:gd name="T67" fmla="*/ 1049 h 1777"/>
                <a:gd name="T68" fmla="*/ 167 w 1811"/>
                <a:gd name="T69" fmla="*/ 884 h 1777"/>
                <a:gd name="T70" fmla="*/ 232 w 1811"/>
                <a:gd name="T71" fmla="*/ 929 h 1777"/>
                <a:gd name="T72" fmla="*/ 901 w 1811"/>
                <a:gd name="T73" fmla="*/ 1058 h 1777"/>
                <a:gd name="T74" fmla="*/ 1183 w 1811"/>
                <a:gd name="T75" fmla="*/ 1040 h 1777"/>
                <a:gd name="T76" fmla="*/ 1646 w 1811"/>
                <a:gd name="T77" fmla="*/ 934 h 1777"/>
                <a:gd name="T78" fmla="*/ 1646 w 1811"/>
                <a:gd name="T79" fmla="*/ 1138 h 1777"/>
                <a:gd name="T80" fmla="*/ 1159 w 1811"/>
                <a:gd name="T81" fmla="*/ 1252 h 1777"/>
                <a:gd name="T82" fmla="*/ 901 w 1811"/>
                <a:gd name="T83" fmla="*/ 1268 h 1777"/>
                <a:gd name="T84" fmla="*/ 167 w 1811"/>
                <a:gd name="T85" fmla="*/ 1053 h 1777"/>
                <a:gd name="T86" fmla="*/ 167 w 1811"/>
                <a:gd name="T87" fmla="*/ 1049 h 1777"/>
                <a:gd name="T88" fmla="*/ 907 w 1811"/>
                <a:gd name="T89" fmla="*/ 1611 h 1777"/>
                <a:gd name="T90" fmla="*/ 167 w 1811"/>
                <a:gd name="T91" fmla="*/ 1306 h 1777"/>
                <a:gd name="T92" fmla="*/ 167 w 1811"/>
                <a:gd name="T93" fmla="*/ 1196 h 1777"/>
                <a:gd name="T94" fmla="*/ 226 w 1811"/>
                <a:gd name="T95" fmla="*/ 1233 h 1777"/>
                <a:gd name="T96" fmla="*/ 901 w 1811"/>
                <a:gd name="T97" fmla="*/ 1365 h 1777"/>
                <a:gd name="T98" fmla="*/ 1157 w 1811"/>
                <a:gd name="T99" fmla="*/ 1350 h 1777"/>
                <a:gd name="T100" fmla="*/ 1646 w 1811"/>
                <a:gd name="T101" fmla="*/ 1241 h 1777"/>
                <a:gd name="T102" fmla="*/ 1646 w 1811"/>
                <a:gd name="T103" fmla="*/ 1394 h 1777"/>
                <a:gd name="T104" fmla="*/ 1517 w 1811"/>
                <a:gd name="T105" fmla="*/ 1510 h 1777"/>
                <a:gd name="T106" fmla="*/ 1153 w 1811"/>
                <a:gd name="T107" fmla="*/ 1594 h 1777"/>
                <a:gd name="T108" fmla="*/ 907 w 1811"/>
                <a:gd name="T109" fmla="*/ 1611 h 1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11" h="1777">
                  <a:moveTo>
                    <a:pt x="1691" y="192"/>
                  </a:moveTo>
                  <a:cubicBezTo>
                    <a:pt x="1512" y="56"/>
                    <a:pt x="1237" y="5"/>
                    <a:pt x="907" y="0"/>
                  </a:cubicBezTo>
                  <a:cubicBezTo>
                    <a:pt x="686" y="0"/>
                    <a:pt x="486" y="30"/>
                    <a:pt x="330" y="83"/>
                  </a:cubicBezTo>
                  <a:cubicBezTo>
                    <a:pt x="250" y="111"/>
                    <a:pt x="181" y="143"/>
                    <a:pt x="120" y="192"/>
                  </a:cubicBezTo>
                  <a:cubicBezTo>
                    <a:pt x="61" y="237"/>
                    <a:pt x="0" y="315"/>
                    <a:pt x="0" y="419"/>
                  </a:cubicBezTo>
                  <a:cubicBezTo>
                    <a:pt x="0" y="1306"/>
                    <a:pt x="0" y="1306"/>
                    <a:pt x="0" y="1306"/>
                  </a:cubicBezTo>
                  <a:cubicBezTo>
                    <a:pt x="0" y="1405"/>
                    <a:pt x="49" y="1488"/>
                    <a:pt x="108" y="1543"/>
                  </a:cubicBezTo>
                  <a:cubicBezTo>
                    <a:pt x="286" y="1707"/>
                    <a:pt x="571" y="1772"/>
                    <a:pt x="907" y="1777"/>
                  </a:cubicBezTo>
                  <a:cubicBezTo>
                    <a:pt x="989" y="1777"/>
                    <a:pt x="1074" y="1772"/>
                    <a:pt x="1150" y="1762"/>
                  </a:cubicBezTo>
                  <a:cubicBezTo>
                    <a:pt x="1150" y="1762"/>
                    <a:pt x="1560" y="1688"/>
                    <a:pt x="1700" y="1547"/>
                  </a:cubicBezTo>
                  <a:cubicBezTo>
                    <a:pt x="1703" y="1547"/>
                    <a:pt x="1703" y="1547"/>
                    <a:pt x="1703" y="1547"/>
                  </a:cubicBezTo>
                  <a:cubicBezTo>
                    <a:pt x="1762" y="1492"/>
                    <a:pt x="1811" y="1409"/>
                    <a:pt x="1811" y="1310"/>
                  </a:cubicBezTo>
                  <a:cubicBezTo>
                    <a:pt x="1811" y="1310"/>
                    <a:pt x="1811" y="1310"/>
                    <a:pt x="1811" y="832"/>
                  </a:cubicBezTo>
                  <a:cubicBezTo>
                    <a:pt x="1811" y="832"/>
                    <a:pt x="1811" y="832"/>
                    <a:pt x="1811" y="832"/>
                  </a:cubicBezTo>
                  <a:cubicBezTo>
                    <a:pt x="1811" y="419"/>
                    <a:pt x="1811" y="419"/>
                    <a:pt x="1811" y="419"/>
                  </a:cubicBezTo>
                  <a:cubicBezTo>
                    <a:pt x="1811" y="315"/>
                    <a:pt x="1750" y="237"/>
                    <a:pt x="1691" y="192"/>
                  </a:cubicBezTo>
                  <a:close/>
                  <a:moveTo>
                    <a:pt x="907" y="167"/>
                  </a:moveTo>
                  <a:cubicBezTo>
                    <a:pt x="1313" y="167"/>
                    <a:pt x="1646" y="280"/>
                    <a:pt x="1646" y="419"/>
                  </a:cubicBezTo>
                  <a:cubicBezTo>
                    <a:pt x="1646" y="559"/>
                    <a:pt x="1313" y="672"/>
                    <a:pt x="907" y="672"/>
                  </a:cubicBezTo>
                  <a:cubicBezTo>
                    <a:pt x="498" y="672"/>
                    <a:pt x="167" y="559"/>
                    <a:pt x="167" y="419"/>
                  </a:cubicBezTo>
                  <a:cubicBezTo>
                    <a:pt x="167" y="280"/>
                    <a:pt x="498" y="167"/>
                    <a:pt x="907" y="167"/>
                  </a:cubicBezTo>
                  <a:close/>
                  <a:moveTo>
                    <a:pt x="167" y="593"/>
                  </a:moveTo>
                  <a:cubicBezTo>
                    <a:pt x="186" y="609"/>
                    <a:pt x="208" y="625"/>
                    <a:pt x="232" y="638"/>
                  </a:cubicBezTo>
                  <a:cubicBezTo>
                    <a:pt x="385" y="722"/>
                    <a:pt x="626" y="769"/>
                    <a:pt x="907" y="771"/>
                  </a:cubicBezTo>
                  <a:cubicBezTo>
                    <a:pt x="1117" y="771"/>
                    <a:pt x="1310" y="742"/>
                    <a:pt x="1455" y="692"/>
                  </a:cubicBezTo>
                  <a:cubicBezTo>
                    <a:pt x="1529" y="667"/>
                    <a:pt x="1590" y="636"/>
                    <a:pt x="1641" y="598"/>
                  </a:cubicBezTo>
                  <a:cubicBezTo>
                    <a:pt x="1642" y="596"/>
                    <a:pt x="1644" y="594"/>
                    <a:pt x="1646" y="593"/>
                  </a:cubicBezTo>
                  <a:cubicBezTo>
                    <a:pt x="1646" y="774"/>
                    <a:pt x="1646" y="774"/>
                    <a:pt x="1646" y="774"/>
                  </a:cubicBezTo>
                  <a:cubicBezTo>
                    <a:pt x="1646" y="822"/>
                    <a:pt x="1646" y="822"/>
                    <a:pt x="1646" y="822"/>
                  </a:cubicBezTo>
                  <a:cubicBezTo>
                    <a:pt x="1472" y="895"/>
                    <a:pt x="1245" y="932"/>
                    <a:pt x="1245" y="932"/>
                  </a:cubicBezTo>
                  <a:cubicBezTo>
                    <a:pt x="1143" y="950"/>
                    <a:pt x="1025" y="962"/>
                    <a:pt x="901" y="962"/>
                  </a:cubicBezTo>
                  <a:cubicBezTo>
                    <a:pt x="505" y="962"/>
                    <a:pt x="182" y="854"/>
                    <a:pt x="167" y="722"/>
                  </a:cubicBezTo>
                  <a:cubicBezTo>
                    <a:pt x="167" y="593"/>
                    <a:pt x="167" y="593"/>
                    <a:pt x="167" y="593"/>
                  </a:cubicBezTo>
                  <a:close/>
                  <a:moveTo>
                    <a:pt x="167" y="1049"/>
                  </a:moveTo>
                  <a:cubicBezTo>
                    <a:pt x="167" y="940"/>
                    <a:pt x="167" y="899"/>
                    <a:pt x="167" y="884"/>
                  </a:cubicBezTo>
                  <a:cubicBezTo>
                    <a:pt x="187" y="901"/>
                    <a:pt x="209" y="914"/>
                    <a:pt x="232" y="929"/>
                  </a:cubicBezTo>
                  <a:cubicBezTo>
                    <a:pt x="385" y="1012"/>
                    <a:pt x="625" y="1058"/>
                    <a:pt x="901" y="1058"/>
                  </a:cubicBezTo>
                  <a:cubicBezTo>
                    <a:pt x="1000" y="1058"/>
                    <a:pt x="1096" y="1048"/>
                    <a:pt x="1183" y="1040"/>
                  </a:cubicBezTo>
                  <a:cubicBezTo>
                    <a:pt x="1381" y="1022"/>
                    <a:pt x="1569" y="961"/>
                    <a:pt x="1646" y="934"/>
                  </a:cubicBezTo>
                  <a:cubicBezTo>
                    <a:pt x="1646" y="1138"/>
                    <a:pt x="1646" y="1138"/>
                    <a:pt x="1646" y="1138"/>
                  </a:cubicBezTo>
                  <a:cubicBezTo>
                    <a:pt x="1283" y="1244"/>
                    <a:pt x="1159" y="1252"/>
                    <a:pt x="1159" y="1252"/>
                  </a:cubicBezTo>
                  <a:cubicBezTo>
                    <a:pt x="1079" y="1262"/>
                    <a:pt x="991" y="1268"/>
                    <a:pt x="901" y="1268"/>
                  </a:cubicBezTo>
                  <a:cubicBezTo>
                    <a:pt x="527" y="1268"/>
                    <a:pt x="218" y="1174"/>
                    <a:pt x="167" y="1053"/>
                  </a:cubicBezTo>
                  <a:cubicBezTo>
                    <a:pt x="167" y="1049"/>
                    <a:pt x="167" y="1049"/>
                    <a:pt x="167" y="1049"/>
                  </a:cubicBezTo>
                  <a:close/>
                  <a:moveTo>
                    <a:pt x="907" y="1611"/>
                  </a:moveTo>
                  <a:cubicBezTo>
                    <a:pt x="498" y="1611"/>
                    <a:pt x="167" y="1474"/>
                    <a:pt x="167" y="1306"/>
                  </a:cubicBezTo>
                  <a:cubicBezTo>
                    <a:pt x="167" y="1262"/>
                    <a:pt x="167" y="1226"/>
                    <a:pt x="167" y="1196"/>
                  </a:cubicBezTo>
                  <a:cubicBezTo>
                    <a:pt x="186" y="1210"/>
                    <a:pt x="205" y="1221"/>
                    <a:pt x="226" y="1233"/>
                  </a:cubicBezTo>
                  <a:cubicBezTo>
                    <a:pt x="378" y="1318"/>
                    <a:pt x="622" y="1365"/>
                    <a:pt x="901" y="1365"/>
                  </a:cubicBezTo>
                  <a:cubicBezTo>
                    <a:pt x="991" y="1365"/>
                    <a:pt x="1076" y="1359"/>
                    <a:pt x="1157" y="1350"/>
                  </a:cubicBezTo>
                  <a:cubicBezTo>
                    <a:pt x="1346" y="1327"/>
                    <a:pt x="1544" y="1272"/>
                    <a:pt x="1646" y="1241"/>
                  </a:cubicBezTo>
                  <a:cubicBezTo>
                    <a:pt x="1646" y="1394"/>
                    <a:pt x="1646" y="1394"/>
                    <a:pt x="1646" y="1394"/>
                  </a:cubicBezTo>
                  <a:cubicBezTo>
                    <a:pt x="1636" y="1419"/>
                    <a:pt x="1607" y="1462"/>
                    <a:pt x="1517" y="1510"/>
                  </a:cubicBezTo>
                  <a:cubicBezTo>
                    <a:pt x="1291" y="1579"/>
                    <a:pt x="1153" y="1594"/>
                    <a:pt x="1153" y="1594"/>
                  </a:cubicBezTo>
                  <a:cubicBezTo>
                    <a:pt x="1077" y="1606"/>
                    <a:pt x="991" y="1611"/>
                    <a:pt x="907" y="1611"/>
                  </a:cubicBezTo>
                  <a:close/>
                </a:path>
              </a:pathLst>
            </a:custGeom>
            <a:solidFill>
              <a:schemeClr val="accent4"/>
            </a:solidFill>
            <a:ln>
              <a:no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endParaRPr lang="en-US">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583932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xEl>
                                              <p:pRg st="1" end="1"/>
                                            </p:txEl>
                                          </p:spTgt>
                                        </p:tgtEl>
                                        <p:attrNameLst>
                                          <p:attrName>style.visibility</p:attrName>
                                        </p:attrNameLst>
                                      </p:cBhvr>
                                      <p:to>
                                        <p:strVal val="visible"/>
                                      </p:to>
                                    </p:set>
                                    <p:animEffect transition="in" filter="fade">
                                      <p:cBhvr>
                                        <p:cTn id="7" dur="500"/>
                                        <p:tgtEl>
                                          <p:spTgt spid="1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
                                            <p:txEl>
                                              <p:pRg st="2" end="2"/>
                                            </p:txEl>
                                          </p:spTgt>
                                        </p:tgtEl>
                                        <p:attrNameLst>
                                          <p:attrName>style.visibility</p:attrName>
                                        </p:attrNameLst>
                                      </p:cBhvr>
                                      <p:to>
                                        <p:strVal val="visible"/>
                                      </p:to>
                                    </p:set>
                                    <p:animEffect transition="in" filter="fade">
                                      <p:cBhvr>
                                        <p:cTn id="22" dur="500"/>
                                        <p:tgtEl>
                                          <p:spTgt spid="17">
                                            <p:txEl>
                                              <p:pRg st="2" end="2"/>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500"/>
                                        <p:tgtEl>
                                          <p:spTgt spid="2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7">
                                            <p:txEl>
                                              <p:pRg st="3" end="3"/>
                                            </p:txEl>
                                          </p:spTgt>
                                        </p:tgtEl>
                                        <p:attrNameLst>
                                          <p:attrName>style.visibility</p:attrName>
                                        </p:attrNameLst>
                                      </p:cBhvr>
                                      <p:to>
                                        <p:strVal val="visible"/>
                                      </p:to>
                                    </p:set>
                                    <p:animEffect transition="in" filter="fade">
                                      <p:cBhvr>
                                        <p:cTn id="30" dur="500"/>
                                        <p:tgtEl>
                                          <p:spTgt spid="17">
                                            <p:txEl>
                                              <p:pRg st="3" end="3"/>
                                            </p:txEl>
                                          </p:spTgt>
                                        </p:tgtEl>
                                      </p:cBhvr>
                                    </p:animEffect>
                                  </p:childTnLst>
                                </p:cTn>
                              </p:par>
                            </p:childTnLst>
                          </p:cTn>
                        </p:par>
                        <p:par>
                          <p:cTn id="31" fill="hold">
                            <p:stCondLst>
                              <p:cond delay="500"/>
                            </p:stCondLst>
                            <p:childTnLst>
                              <p:par>
                                <p:cTn id="32" presetID="17" presetClass="entr" presetSubtype="1" fill="hold" nodeType="afterEffect">
                                  <p:stCondLst>
                                    <p:cond delay="0"/>
                                  </p:stCondLst>
                                  <p:childTnLst>
                                    <p:set>
                                      <p:cBhvr>
                                        <p:cTn id="33" dur="1" fill="hold">
                                          <p:stCondLst>
                                            <p:cond delay="0"/>
                                          </p:stCondLst>
                                        </p:cTn>
                                        <p:tgtEl>
                                          <p:spTgt spid="25"/>
                                        </p:tgtEl>
                                        <p:attrNameLst>
                                          <p:attrName>style.visibility</p:attrName>
                                        </p:attrNameLst>
                                      </p:cBhvr>
                                      <p:to>
                                        <p:strVal val="visible"/>
                                      </p:to>
                                    </p:set>
                                    <p:anim calcmode="lin" valueType="num">
                                      <p:cBhvr>
                                        <p:cTn id="34" dur="500" fill="hold"/>
                                        <p:tgtEl>
                                          <p:spTgt spid="25"/>
                                        </p:tgtEl>
                                        <p:attrNameLst>
                                          <p:attrName>ppt_x</p:attrName>
                                        </p:attrNameLst>
                                      </p:cBhvr>
                                      <p:tavLst>
                                        <p:tav tm="0">
                                          <p:val>
                                            <p:strVal val="#ppt_x"/>
                                          </p:val>
                                        </p:tav>
                                        <p:tav tm="100000">
                                          <p:val>
                                            <p:strVal val="#ppt_x"/>
                                          </p:val>
                                        </p:tav>
                                      </p:tavLst>
                                    </p:anim>
                                    <p:anim calcmode="lin" valueType="num">
                                      <p:cBhvr>
                                        <p:cTn id="35" dur="500" fill="hold"/>
                                        <p:tgtEl>
                                          <p:spTgt spid="25"/>
                                        </p:tgtEl>
                                        <p:attrNameLst>
                                          <p:attrName>ppt_y</p:attrName>
                                        </p:attrNameLst>
                                      </p:cBhvr>
                                      <p:tavLst>
                                        <p:tav tm="0">
                                          <p:val>
                                            <p:strVal val="#ppt_y-#ppt_h/2"/>
                                          </p:val>
                                        </p:tav>
                                        <p:tav tm="100000">
                                          <p:val>
                                            <p:strVal val="#ppt_y"/>
                                          </p:val>
                                        </p:tav>
                                      </p:tavLst>
                                    </p:anim>
                                    <p:anim calcmode="lin" valueType="num">
                                      <p:cBhvr>
                                        <p:cTn id="36" dur="500" fill="hold"/>
                                        <p:tgtEl>
                                          <p:spTgt spid="25"/>
                                        </p:tgtEl>
                                        <p:attrNameLst>
                                          <p:attrName>ppt_w</p:attrName>
                                        </p:attrNameLst>
                                      </p:cBhvr>
                                      <p:tavLst>
                                        <p:tav tm="0">
                                          <p:val>
                                            <p:strVal val="#ppt_w"/>
                                          </p:val>
                                        </p:tav>
                                        <p:tav tm="100000">
                                          <p:val>
                                            <p:strVal val="#ppt_w"/>
                                          </p:val>
                                        </p:tav>
                                      </p:tavLst>
                                    </p:anim>
                                    <p:anim calcmode="lin" valueType="num">
                                      <p:cBhvr>
                                        <p:cTn id="37" dur="500" fill="hold"/>
                                        <p:tgtEl>
                                          <p:spTgt spid="25"/>
                                        </p:tgtEl>
                                        <p:attrNameLst>
                                          <p:attrName>ppt_h</p:attrName>
                                        </p:attrNameLst>
                                      </p:cBhvr>
                                      <p:tavLst>
                                        <p:tav tm="0">
                                          <p:val>
                                            <p:fltVal val="0"/>
                                          </p:val>
                                        </p:tav>
                                        <p:tav tm="100000">
                                          <p:val>
                                            <p:strVal val="#ppt_h"/>
                                          </p:val>
                                        </p:tav>
                                      </p:tavLst>
                                    </p:anim>
                                  </p:childTnLst>
                                </p:cTn>
                              </p:par>
                            </p:childTnLst>
                          </p:cTn>
                        </p:par>
                        <p:par>
                          <p:cTn id="38" fill="hold">
                            <p:stCondLst>
                              <p:cond delay="1000"/>
                            </p:stCondLst>
                            <p:childTnLst>
                              <p:par>
                                <p:cTn id="39" presetID="22" presetClass="entr" presetSubtype="1" fill="hold" nodeType="after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wipe(up)">
                                      <p:cBhvr>
                                        <p:cTn id="41" dur="500"/>
                                        <p:tgtEl>
                                          <p:spTgt spid="10"/>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7">
                                            <p:txEl>
                                              <p:pRg st="4" end="4"/>
                                            </p:txEl>
                                          </p:spTgt>
                                        </p:tgtEl>
                                        <p:attrNameLst>
                                          <p:attrName>style.visibility</p:attrName>
                                        </p:attrNameLst>
                                      </p:cBhvr>
                                      <p:to>
                                        <p:strVal val="visible"/>
                                      </p:to>
                                    </p:set>
                                    <p:animEffect transition="in" filter="fade">
                                      <p:cBhvr>
                                        <p:cTn id="46" dur="500"/>
                                        <p:tgtEl>
                                          <p:spTgt spid="17">
                                            <p:txEl>
                                              <p:pRg st="4" end="4"/>
                                            </p:txEl>
                                          </p:spTgt>
                                        </p:tgtEl>
                                      </p:cBhvr>
                                    </p:animEffect>
                                  </p:childTnLst>
                                </p:cTn>
                              </p:par>
                              <p:par>
                                <p:cTn id="47" presetID="1" presetClass="exit" presetSubtype="0" fill="hold" nodeType="withEffect">
                                  <p:stCondLst>
                                    <p:cond delay="0"/>
                                  </p:stCondLst>
                                  <p:childTnLst>
                                    <p:set>
                                      <p:cBhvr>
                                        <p:cTn id="48" dur="1" fill="hold">
                                          <p:stCondLst>
                                            <p:cond delay="0"/>
                                          </p:stCondLst>
                                        </p:cTn>
                                        <p:tgtEl>
                                          <p:spTgt spid="10"/>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25"/>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22" presetClass="entr" presetSubtype="1" fill="hold" nodeType="click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wipe(up)">
                                      <p:cBhvr>
                                        <p:cTn id="55" dur="500"/>
                                        <p:tgtEl>
                                          <p:spTgt spid="31"/>
                                        </p:tgtEl>
                                      </p:cBhvr>
                                    </p:animEffect>
                                  </p:childTnLst>
                                </p:cTn>
                              </p:par>
                            </p:childTnLst>
                          </p:cTn>
                        </p:par>
                        <p:par>
                          <p:cTn id="56" fill="hold">
                            <p:stCondLst>
                              <p:cond delay="500"/>
                            </p:stCondLst>
                            <p:childTnLst>
                              <p:par>
                                <p:cTn id="57" presetID="22" presetClass="entr" presetSubtype="2" fill="hold" nodeType="afterEffect">
                                  <p:stCondLst>
                                    <p:cond delay="0"/>
                                  </p:stCondLst>
                                  <p:childTnLst>
                                    <p:set>
                                      <p:cBhvr>
                                        <p:cTn id="58" dur="1" fill="hold">
                                          <p:stCondLst>
                                            <p:cond delay="0"/>
                                          </p:stCondLst>
                                        </p:cTn>
                                        <p:tgtEl>
                                          <p:spTgt spid="36"/>
                                        </p:tgtEl>
                                        <p:attrNameLst>
                                          <p:attrName>style.visibility</p:attrName>
                                        </p:attrNameLst>
                                      </p:cBhvr>
                                      <p:to>
                                        <p:strVal val="visible"/>
                                      </p:to>
                                    </p:set>
                                    <p:animEffect transition="in" filter="wipe(right)">
                                      <p:cBhvr>
                                        <p:cTn id="59" dur="500"/>
                                        <p:tgtEl>
                                          <p:spTgt spid="36"/>
                                        </p:tgtEl>
                                      </p:cBhvr>
                                    </p:animEffect>
                                  </p:childTnLst>
                                </p:cTn>
                              </p:par>
                            </p:childTnLst>
                          </p:cTn>
                        </p:par>
                        <p:par>
                          <p:cTn id="60" fill="hold">
                            <p:stCondLst>
                              <p:cond delay="1000"/>
                            </p:stCondLst>
                            <p:childTnLst>
                              <p:par>
                                <p:cTn id="61" presetID="26" presetClass="emph" presetSubtype="0" fill="hold" nodeType="afterEffect">
                                  <p:stCondLst>
                                    <p:cond delay="0"/>
                                  </p:stCondLst>
                                  <p:childTnLst>
                                    <p:animEffect transition="out" filter="fade">
                                      <p:cBhvr>
                                        <p:cTn id="62" dur="500" tmFilter="0, 0; .2, .5; .8, .5; 1, 0"/>
                                        <p:tgtEl>
                                          <p:spTgt spid="28"/>
                                        </p:tgtEl>
                                      </p:cBhvr>
                                    </p:animEffect>
                                    <p:animScale>
                                      <p:cBhvr>
                                        <p:cTn id="63" dur="250" autoRev="1" fill="hold"/>
                                        <p:tgtEl>
                                          <p:spTgt spid="28"/>
                                        </p:tgtEl>
                                      </p:cBhvr>
                                      <p:by x="105000" y="105000"/>
                                    </p:animScale>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nodeType="clickEffect">
                                  <p:stCondLst>
                                    <p:cond delay="0"/>
                                  </p:stCondLst>
                                  <p:childTnLst>
                                    <p:set>
                                      <p:cBhvr>
                                        <p:cTn id="67" dur="1" fill="hold">
                                          <p:stCondLst>
                                            <p:cond delay="0"/>
                                          </p:stCondLst>
                                        </p:cTn>
                                        <p:tgtEl>
                                          <p:spTgt spid="43"/>
                                        </p:tgtEl>
                                        <p:attrNameLst>
                                          <p:attrName>style.visibility</p:attrName>
                                        </p:attrNameLst>
                                      </p:cBhvr>
                                      <p:to>
                                        <p:strVal val="visible"/>
                                      </p:to>
                                    </p:set>
                                    <p:animEffect transition="in" filter="wipe(left)">
                                      <p:cBhvr>
                                        <p:cTn id="68" dur="500"/>
                                        <p:tgtEl>
                                          <p:spTgt spid="43"/>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2" fill="hold" nodeType="click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wipe(right)">
                                      <p:cBhvr>
                                        <p:cTn id="73" dur="500"/>
                                        <p:tgtEl>
                                          <p:spTgt spid="34"/>
                                        </p:tgtEl>
                                      </p:cBhvr>
                                    </p:animEffect>
                                  </p:childTnLst>
                                </p:cTn>
                              </p:par>
                            </p:childTnLst>
                          </p:cTn>
                        </p:par>
                        <p:par>
                          <p:cTn id="74" fill="hold">
                            <p:stCondLst>
                              <p:cond delay="500"/>
                            </p:stCondLst>
                            <p:childTnLst>
                              <p:par>
                                <p:cTn id="75" presetID="22" presetClass="entr" presetSubtype="2" fill="hold" nodeType="afterEffect">
                                  <p:stCondLst>
                                    <p:cond delay="500"/>
                                  </p:stCondLst>
                                  <p:childTnLst>
                                    <p:set>
                                      <p:cBhvr>
                                        <p:cTn id="76" dur="1" fill="hold">
                                          <p:stCondLst>
                                            <p:cond delay="0"/>
                                          </p:stCondLst>
                                        </p:cTn>
                                        <p:tgtEl>
                                          <p:spTgt spid="38"/>
                                        </p:tgtEl>
                                        <p:attrNameLst>
                                          <p:attrName>style.visibility</p:attrName>
                                        </p:attrNameLst>
                                      </p:cBhvr>
                                      <p:to>
                                        <p:strVal val="visible"/>
                                      </p:to>
                                    </p:set>
                                    <p:animEffect transition="in" filter="wipe(right)">
                                      <p:cBhvr>
                                        <p:cTn id="77" dur="500"/>
                                        <p:tgtEl>
                                          <p:spTgt spid="38"/>
                                        </p:tgtEl>
                                      </p:cBhvr>
                                    </p:animEffect>
                                  </p:childTnLst>
                                </p:cTn>
                              </p:par>
                              <p:par>
                                <p:cTn id="78" presetID="22" presetClass="entr" presetSubtype="4" fill="hold" nodeType="withEffect">
                                  <p:stCondLst>
                                    <p:cond delay="500"/>
                                  </p:stCondLst>
                                  <p:childTnLst>
                                    <p:set>
                                      <p:cBhvr>
                                        <p:cTn id="79" dur="1" fill="hold">
                                          <p:stCondLst>
                                            <p:cond delay="0"/>
                                          </p:stCondLst>
                                        </p:cTn>
                                        <p:tgtEl>
                                          <p:spTgt spid="35"/>
                                        </p:tgtEl>
                                        <p:attrNameLst>
                                          <p:attrName>style.visibility</p:attrName>
                                        </p:attrNameLst>
                                      </p:cBhvr>
                                      <p:to>
                                        <p:strVal val="visible"/>
                                      </p:to>
                                    </p:set>
                                    <p:animEffect transition="in" filter="wipe(down)">
                                      <p:cBhvr>
                                        <p:cTn id="80" dur="500"/>
                                        <p:tgtEl>
                                          <p:spTgt spid="35"/>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1" fill="hold" nodeType="clickEffect">
                                  <p:stCondLst>
                                    <p:cond delay="0"/>
                                  </p:stCondLst>
                                  <p:childTnLst>
                                    <p:set>
                                      <p:cBhvr>
                                        <p:cTn id="84" dur="1" fill="hold">
                                          <p:stCondLst>
                                            <p:cond delay="0"/>
                                          </p:stCondLst>
                                        </p:cTn>
                                        <p:tgtEl>
                                          <p:spTgt spid="31"/>
                                        </p:tgtEl>
                                        <p:attrNameLst>
                                          <p:attrName>style.visibility</p:attrName>
                                        </p:attrNameLst>
                                      </p:cBhvr>
                                      <p:to>
                                        <p:strVal val="visible"/>
                                      </p:to>
                                    </p:set>
                                    <p:animEffect transition="in" filter="wipe(up)">
                                      <p:cBhvr>
                                        <p:cTn id="85" dur="500"/>
                                        <p:tgtEl>
                                          <p:spTgt spid="31"/>
                                        </p:tgtEl>
                                      </p:cBhvr>
                                    </p:animEffect>
                                  </p:childTnLst>
                                </p:cTn>
                              </p:par>
                              <p:par>
                                <p:cTn id="86" presetID="1" presetClass="exit" presetSubtype="0" fill="hold" nodeType="withEffect">
                                  <p:stCondLst>
                                    <p:cond delay="0"/>
                                  </p:stCondLst>
                                  <p:childTnLst>
                                    <p:set>
                                      <p:cBhvr>
                                        <p:cTn id="87" dur="1" fill="hold">
                                          <p:stCondLst>
                                            <p:cond delay="0"/>
                                          </p:stCondLst>
                                        </p:cTn>
                                        <p:tgtEl>
                                          <p:spTgt spid="34"/>
                                        </p:tgtEl>
                                        <p:attrNameLst>
                                          <p:attrName>style.visibility</p:attrName>
                                        </p:attrNameLst>
                                      </p:cBhvr>
                                      <p:to>
                                        <p:strVal val="hidden"/>
                                      </p:to>
                                    </p:set>
                                  </p:childTnLst>
                                </p:cTn>
                              </p:par>
                              <p:par>
                                <p:cTn id="88" presetID="1" presetClass="exit" presetSubtype="0" fill="hold" nodeType="withEffect">
                                  <p:stCondLst>
                                    <p:cond delay="0"/>
                                  </p:stCondLst>
                                  <p:childTnLst>
                                    <p:set>
                                      <p:cBhvr>
                                        <p:cTn id="89" dur="1" fill="hold">
                                          <p:stCondLst>
                                            <p:cond delay="0"/>
                                          </p:stCondLst>
                                        </p:cTn>
                                        <p:tgtEl>
                                          <p:spTgt spid="43"/>
                                        </p:tgtEl>
                                        <p:attrNameLst>
                                          <p:attrName>style.visibility</p:attrName>
                                        </p:attrNameLst>
                                      </p:cBhvr>
                                      <p:to>
                                        <p:strVal val="hidden"/>
                                      </p:to>
                                    </p:set>
                                  </p:childTnLst>
                                </p:cTn>
                              </p:par>
                              <p:par>
                                <p:cTn id="90" presetID="10" presetClass="exit" presetSubtype="0" fill="hold" nodeType="withEffect">
                                  <p:stCondLst>
                                    <p:cond delay="0"/>
                                  </p:stCondLst>
                                  <p:childTnLst>
                                    <p:animEffect transition="out" filter="fade">
                                      <p:cBhvr>
                                        <p:cTn id="91" dur="500"/>
                                        <p:tgtEl>
                                          <p:spTgt spid="36"/>
                                        </p:tgtEl>
                                      </p:cBhvr>
                                    </p:animEffect>
                                    <p:set>
                                      <p:cBhvr>
                                        <p:cTn id="92" dur="1" fill="hold">
                                          <p:stCondLst>
                                            <p:cond delay="499"/>
                                          </p:stCondLst>
                                        </p:cTn>
                                        <p:tgtEl>
                                          <p:spTgt spid="36"/>
                                        </p:tgtEl>
                                        <p:attrNameLst>
                                          <p:attrName>style.visibility</p:attrName>
                                        </p:attrNameLst>
                                      </p:cBhvr>
                                      <p:to>
                                        <p:strVal val="hidden"/>
                                      </p:to>
                                    </p:set>
                                  </p:childTnLst>
                                </p:cTn>
                              </p:par>
                              <p:par>
                                <p:cTn id="93" presetID="1" presetClass="exit" presetSubtype="0" fill="hold" nodeType="withEffect">
                                  <p:stCondLst>
                                    <p:cond delay="0"/>
                                  </p:stCondLst>
                                  <p:childTnLst>
                                    <p:set>
                                      <p:cBhvr>
                                        <p:cTn id="94" dur="1" fill="hold">
                                          <p:stCondLst>
                                            <p:cond delay="0"/>
                                          </p:stCondLst>
                                        </p:cTn>
                                        <p:tgtEl>
                                          <p:spTgt spid="38"/>
                                        </p:tgtEl>
                                        <p:attrNameLst>
                                          <p:attrName>style.visibility</p:attrName>
                                        </p:attrNameLst>
                                      </p:cBhvr>
                                      <p:to>
                                        <p:strVal val="hidden"/>
                                      </p:to>
                                    </p:set>
                                  </p:childTnLst>
                                </p:cTn>
                              </p:par>
                              <p:par>
                                <p:cTn id="95" presetID="1" presetClass="exit" presetSubtype="0" fill="hold" nodeType="withEffect">
                                  <p:stCondLst>
                                    <p:cond delay="0"/>
                                  </p:stCondLst>
                                  <p:childTnLst>
                                    <p:set>
                                      <p:cBhvr>
                                        <p:cTn id="96" dur="1" fill="hold">
                                          <p:stCondLst>
                                            <p:cond delay="0"/>
                                          </p:stCondLst>
                                        </p:cTn>
                                        <p:tgtEl>
                                          <p:spTgt spid="35"/>
                                        </p:tgtEl>
                                        <p:attrNameLst>
                                          <p:attrName>style.visibility</p:attrName>
                                        </p:attrNameLst>
                                      </p:cBhvr>
                                      <p:to>
                                        <p:strVal val="hidden"/>
                                      </p:to>
                                    </p:set>
                                  </p:childTnLst>
                                </p:cTn>
                              </p:par>
                            </p:childTnLst>
                          </p:cTn>
                        </p:par>
                        <p:par>
                          <p:cTn id="97" fill="hold">
                            <p:stCondLst>
                              <p:cond delay="500"/>
                            </p:stCondLst>
                            <p:childTnLst>
                              <p:par>
                                <p:cTn id="98" presetID="22" presetClass="entr" presetSubtype="2" fill="hold" nodeType="afterEffect">
                                  <p:stCondLst>
                                    <p:cond delay="0"/>
                                  </p:stCondLst>
                                  <p:childTnLst>
                                    <p:set>
                                      <p:cBhvr>
                                        <p:cTn id="99" dur="1" fill="hold">
                                          <p:stCondLst>
                                            <p:cond delay="0"/>
                                          </p:stCondLst>
                                        </p:cTn>
                                        <p:tgtEl>
                                          <p:spTgt spid="36"/>
                                        </p:tgtEl>
                                        <p:attrNameLst>
                                          <p:attrName>style.visibility</p:attrName>
                                        </p:attrNameLst>
                                      </p:cBhvr>
                                      <p:to>
                                        <p:strVal val="visible"/>
                                      </p:to>
                                    </p:set>
                                    <p:animEffect transition="in" filter="wipe(right)">
                                      <p:cBhvr>
                                        <p:cTn id="100" dur="500"/>
                                        <p:tgtEl>
                                          <p:spTgt spid="36"/>
                                        </p:tgtEl>
                                      </p:cBhvr>
                                    </p:animEffect>
                                  </p:childTnLst>
                                </p:cTn>
                              </p:par>
                            </p:childTnLst>
                          </p:cTn>
                        </p:par>
                        <p:par>
                          <p:cTn id="101" fill="hold">
                            <p:stCondLst>
                              <p:cond delay="1000"/>
                            </p:stCondLst>
                            <p:childTnLst>
                              <p:par>
                                <p:cTn id="102" presetID="26" presetClass="emph" presetSubtype="0" fill="hold" nodeType="afterEffect">
                                  <p:stCondLst>
                                    <p:cond delay="0"/>
                                  </p:stCondLst>
                                  <p:childTnLst>
                                    <p:animEffect transition="out" filter="fade">
                                      <p:cBhvr>
                                        <p:cTn id="103" dur="500" tmFilter="0, 0; .2, .5; .8, .5; 1, 0"/>
                                        <p:tgtEl>
                                          <p:spTgt spid="28"/>
                                        </p:tgtEl>
                                      </p:cBhvr>
                                    </p:animEffect>
                                    <p:animScale>
                                      <p:cBhvr>
                                        <p:cTn id="104" dur="250" autoRev="1" fill="hold"/>
                                        <p:tgtEl>
                                          <p:spTgt spid="28"/>
                                        </p:tgtEl>
                                      </p:cBhvr>
                                      <p:by x="105000" y="105000"/>
                                    </p:animScale>
                                  </p:childTnLst>
                                </p:cTn>
                              </p:par>
                            </p:childTnLst>
                          </p:cTn>
                        </p:par>
                      </p:childTnLst>
                    </p:cTn>
                  </p:par>
                  <p:par>
                    <p:cTn id="105" fill="hold">
                      <p:stCondLst>
                        <p:cond delay="indefinite"/>
                      </p:stCondLst>
                      <p:childTnLst>
                        <p:par>
                          <p:cTn id="106" fill="hold">
                            <p:stCondLst>
                              <p:cond delay="0"/>
                            </p:stCondLst>
                            <p:childTnLst>
                              <p:par>
                                <p:cTn id="107" presetID="22" presetClass="entr" presetSubtype="4" fill="hold" grpId="0" nodeType="clickEffect">
                                  <p:stCondLst>
                                    <p:cond delay="0"/>
                                  </p:stCondLst>
                                  <p:childTnLst>
                                    <p:set>
                                      <p:cBhvr>
                                        <p:cTn id="108" dur="1" fill="hold">
                                          <p:stCondLst>
                                            <p:cond delay="0"/>
                                          </p:stCondLst>
                                        </p:cTn>
                                        <p:tgtEl>
                                          <p:spTgt spid="41"/>
                                        </p:tgtEl>
                                        <p:attrNameLst>
                                          <p:attrName>style.visibility</p:attrName>
                                        </p:attrNameLst>
                                      </p:cBhvr>
                                      <p:to>
                                        <p:strVal val="visible"/>
                                      </p:to>
                                    </p:set>
                                    <p:animEffect transition="in" filter="wipe(down)">
                                      <p:cBhvr>
                                        <p:cTn id="109"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2" grpId="0" animBg="1"/>
      <p:bldP spid="41" grpId="0" animBg="1"/>
    </p:bld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Cloud Drive Client Library Sample</a:t>
            </a:r>
            <a:endParaRPr lang="en-US" dirty="0"/>
          </a:p>
        </p:txBody>
      </p:sp>
      <p:sp>
        <p:nvSpPr>
          <p:cNvPr id="3" name="Content Placeholder 2"/>
          <p:cNvSpPr>
            <a:spLocks noGrp="1"/>
          </p:cNvSpPr>
          <p:nvPr>
            <p:ph type="body" sz="quarter" idx="10"/>
          </p:nvPr>
        </p:nvSpPr>
        <p:spPr>
          <a:xfrm>
            <a:off x="522288" y="1507998"/>
            <a:ext cx="11149012" cy="5078313"/>
          </a:xfrm>
        </p:spPr>
        <p:txBody>
          <a:bodyPr/>
          <a:lstStyle/>
          <a:p>
            <a:pPr lvl="0">
              <a:lnSpc>
                <a:spcPct val="100000"/>
              </a:lnSpc>
              <a:spcBef>
                <a:spcPts val="0"/>
              </a:spcBef>
              <a:spcAft>
                <a:spcPts val="1800"/>
              </a:spcAft>
              <a:buSzPct val="80000"/>
            </a:pPr>
            <a:r>
              <a:rPr lang="en-US" sz="1500" dirty="0" err="1">
                <a:solidFill>
                  <a:srgbClr val="2B91AF"/>
                </a:solidFill>
              </a:rPr>
              <a:t>CloudStorageAccount</a:t>
            </a:r>
            <a:r>
              <a:rPr lang="en-US" sz="1500" dirty="0">
                <a:solidFill>
                  <a:srgbClr val="2B91AF"/>
                </a:solidFill>
              </a:rPr>
              <a:t> </a:t>
            </a:r>
            <a:r>
              <a:rPr lang="en-US" sz="1500" dirty="0">
                <a:solidFill>
                  <a:srgbClr val="FFFFFF"/>
                </a:solidFill>
              </a:rPr>
              <a:t>account =       </a:t>
            </a:r>
            <a:r>
              <a:rPr lang="en-US" sz="1500" dirty="0" smtClean="0">
                <a:solidFill>
                  <a:srgbClr val="FFFFFF"/>
                </a:solidFill>
              </a:rPr>
              <a:t/>
            </a:r>
            <a:br>
              <a:rPr lang="en-US" sz="1500" dirty="0" smtClean="0">
                <a:solidFill>
                  <a:srgbClr val="FFFFFF"/>
                </a:solidFill>
              </a:rPr>
            </a:br>
            <a:r>
              <a:rPr lang="en-US" sz="1500" dirty="0" smtClean="0">
                <a:solidFill>
                  <a:srgbClr val="FFFFFF"/>
                </a:solidFill>
              </a:rPr>
              <a:t>	</a:t>
            </a:r>
            <a:r>
              <a:rPr lang="en-US" sz="1500" dirty="0" err="1" smtClean="0">
                <a:solidFill>
                  <a:srgbClr val="2B91AF"/>
                </a:solidFill>
              </a:rPr>
              <a:t>CloudStorageAccount</a:t>
            </a:r>
            <a:r>
              <a:rPr lang="en-US" sz="1500" dirty="0" err="1" smtClean="0">
                <a:solidFill>
                  <a:prstClr val="black"/>
                </a:solidFill>
              </a:rPr>
              <a:t>.FromConfigurationSetting</a:t>
            </a:r>
            <a:r>
              <a:rPr lang="en-US" sz="1500" dirty="0">
                <a:solidFill>
                  <a:prstClr val="black"/>
                </a:solidFill>
              </a:rPr>
              <a:t>(</a:t>
            </a:r>
            <a:r>
              <a:rPr lang="en-US" sz="1500" dirty="0">
                <a:solidFill>
                  <a:srgbClr val="A31515"/>
                </a:solidFill>
              </a:rPr>
              <a:t>"</a:t>
            </a:r>
            <a:r>
              <a:rPr lang="en-US" sz="1500" dirty="0" err="1">
                <a:solidFill>
                  <a:srgbClr val="A31515"/>
                </a:solidFill>
              </a:rPr>
              <a:t>CloudStorageAccount</a:t>
            </a:r>
            <a:r>
              <a:rPr lang="en-US" sz="1500" dirty="0" smtClean="0">
                <a:solidFill>
                  <a:srgbClr val="A31515"/>
                </a:solidFill>
              </a:rPr>
              <a:t>"</a:t>
            </a:r>
            <a:r>
              <a:rPr lang="en-US" sz="1500" dirty="0" smtClean="0">
                <a:solidFill>
                  <a:prstClr val="black"/>
                </a:solidFill>
              </a:rPr>
              <a:t>);</a:t>
            </a:r>
          </a:p>
          <a:p>
            <a:pPr lvl="0">
              <a:lnSpc>
                <a:spcPct val="100000"/>
              </a:lnSpc>
              <a:spcBef>
                <a:spcPts val="0"/>
              </a:spcBef>
              <a:spcAft>
                <a:spcPts val="1800"/>
              </a:spcAft>
              <a:buSzPct val="80000"/>
            </a:pPr>
            <a:r>
              <a:rPr lang="en-US" sz="1500" dirty="0" smtClean="0">
                <a:solidFill>
                  <a:srgbClr val="008000"/>
                </a:solidFill>
              </a:rPr>
              <a:t>//</a:t>
            </a:r>
            <a:r>
              <a:rPr lang="en-US" sz="1500" dirty="0">
                <a:solidFill>
                  <a:srgbClr val="008000"/>
                </a:solidFill>
              </a:rPr>
              <a:t>Initialize the local cache for drives mounted by this role </a:t>
            </a:r>
            <a:r>
              <a:rPr lang="en-US" sz="1500" dirty="0" smtClean="0">
                <a:solidFill>
                  <a:srgbClr val="008000"/>
                </a:solidFill>
              </a:rPr>
              <a:t>instance</a:t>
            </a:r>
            <a:br>
              <a:rPr lang="en-US" sz="1500" dirty="0" smtClean="0">
                <a:solidFill>
                  <a:srgbClr val="008000"/>
                </a:solidFill>
              </a:rPr>
            </a:br>
            <a:r>
              <a:rPr lang="en-US" sz="1500" dirty="0" err="1" smtClean="0">
                <a:solidFill>
                  <a:srgbClr val="2B91AF"/>
                </a:solidFill>
              </a:rPr>
              <a:t>CloudDrive</a:t>
            </a:r>
            <a:r>
              <a:rPr lang="en-US" sz="1500" dirty="0" err="1" smtClean="0">
                <a:solidFill>
                  <a:prstClr val="black"/>
                </a:solidFill>
              </a:rPr>
              <a:t>.InitializeCache</a:t>
            </a:r>
            <a:r>
              <a:rPr lang="en-US" sz="1500" dirty="0" smtClean="0">
                <a:solidFill>
                  <a:prstClr val="black"/>
                </a:solidFill>
              </a:rPr>
              <a:t>(</a:t>
            </a:r>
            <a:r>
              <a:rPr lang="en-US" sz="1500" dirty="0" err="1" smtClean="0">
                <a:solidFill>
                  <a:prstClr val="black"/>
                </a:solidFill>
              </a:rPr>
              <a:t>localCacheDir</a:t>
            </a:r>
            <a:r>
              <a:rPr lang="en-US" sz="1500" dirty="0">
                <a:solidFill>
                  <a:prstClr val="black"/>
                </a:solidFill>
              </a:rPr>
              <a:t>, </a:t>
            </a:r>
            <a:r>
              <a:rPr lang="en-US" sz="1500" dirty="0" err="1">
                <a:solidFill>
                  <a:prstClr val="black"/>
                </a:solidFill>
              </a:rPr>
              <a:t>cacheSizeInMB</a:t>
            </a:r>
            <a:r>
              <a:rPr lang="en-US" sz="1500" dirty="0" smtClean="0">
                <a:solidFill>
                  <a:prstClr val="black"/>
                </a:solidFill>
              </a:rPr>
              <a:t>);</a:t>
            </a:r>
            <a:endParaRPr lang="en-US" sz="1500" dirty="0" smtClean="0">
              <a:solidFill>
                <a:srgbClr val="2B91AF"/>
              </a:solidFill>
            </a:endParaRPr>
          </a:p>
          <a:p>
            <a:pPr lvl="0">
              <a:lnSpc>
                <a:spcPct val="100000"/>
              </a:lnSpc>
              <a:spcBef>
                <a:spcPts val="0"/>
              </a:spcBef>
              <a:spcAft>
                <a:spcPts val="1800"/>
              </a:spcAft>
              <a:buSzPct val="80000"/>
            </a:pPr>
            <a:r>
              <a:rPr lang="en-US" sz="1500" dirty="0" smtClean="0">
                <a:solidFill>
                  <a:srgbClr val="008000"/>
                </a:solidFill>
              </a:rPr>
              <a:t>//</a:t>
            </a:r>
            <a:r>
              <a:rPr lang="en-US" sz="1500" dirty="0">
                <a:solidFill>
                  <a:srgbClr val="008000"/>
                </a:solidFill>
              </a:rPr>
              <a:t>Create a cloud drive (</a:t>
            </a:r>
            <a:r>
              <a:rPr lang="en-US" sz="1500" dirty="0" err="1" smtClean="0">
                <a:solidFill>
                  <a:srgbClr val="008000"/>
                </a:solidFill>
              </a:rPr>
              <a:t>PageBlob</a:t>
            </a:r>
            <a:r>
              <a:rPr lang="en-US" sz="1500" dirty="0" smtClean="0">
                <a:solidFill>
                  <a:srgbClr val="008000"/>
                </a:solidFill>
              </a:rPr>
              <a:t>)</a:t>
            </a:r>
            <a:br>
              <a:rPr lang="en-US" sz="1500" dirty="0" smtClean="0">
                <a:solidFill>
                  <a:srgbClr val="008000"/>
                </a:solidFill>
              </a:rPr>
            </a:br>
            <a:r>
              <a:rPr lang="en-US" sz="1500" dirty="0" err="1" smtClean="0">
                <a:solidFill>
                  <a:srgbClr val="2B91AF"/>
                </a:solidFill>
              </a:rPr>
              <a:t>CloudDrive</a:t>
            </a:r>
            <a:r>
              <a:rPr lang="en-US" sz="1500" dirty="0" smtClean="0">
                <a:solidFill>
                  <a:prstClr val="black"/>
                </a:solidFill>
              </a:rPr>
              <a:t> </a:t>
            </a:r>
            <a:r>
              <a:rPr lang="en-US" sz="1500" dirty="0">
                <a:solidFill>
                  <a:prstClr val="black"/>
                </a:solidFill>
              </a:rPr>
              <a:t>drive = </a:t>
            </a:r>
            <a:r>
              <a:rPr lang="en-US" sz="1500" dirty="0" err="1">
                <a:solidFill>
                  <a:srgbClr val="292929"/>
                </a:solidFill>
              </a:rPr>
              <a:t>account.CreateCloudDrive</a:t>
            </a:r>
            <a:r>
              <a:rPr lang="en-US" sz="1500" dirty="0">
                <a:solidFill>
                  <a:srgbClr val="292929"/>
                </a:solidFill>
              </a:rPr>
              <a:t>(</a:t>
            </a:r>
            <a:r>
              <a:rPr lang="en-US" sz="1500" dirty="0" err="1">
                <a:solidFill>
                  <a:srgbClr val="292929"/>
                </a:solidFill>
              </a:rPr>
              <a:t>pageBlobUri</a:t>
            </a:r>
            <a:r>
              <a:rPr lang="en-US" sz="1500" dirty="0" smtClean="0">
                <a:solidFill>
                  <a:prstClr val="black"/>
                </a:solidFill>
              </a:rPr>
              <a:t>);</a:t>
            </a:r>
            <a:br>
              <a:rPr lang="en-US" sz="1500" dirty="0" smtClean="0">
                <a:solidFill>
                  <a:prstClr val="black"/>
                </a:solidFill>
              </a:rPr>
            </a:br>
            <a:r>
              <a:rPr lang="en-US" sz="1500" dirty="0" err="1" smtClean="0">
                <a:solidFill>
                  <a:srgbClr val="292929"/>
                </a:solidFill>
              </a:rPr>
              <a:t>drive.Create</a:t>
            </a:r>
            <a:r>
              <a:rPr lang="en-US" sz="1500" dirty="0" smtClean="0">
                <a:solidFill>
                  <a:srgbClr val="292929"/>
                </a:solidFill>
              </a:rPr>
              <a:t>(1000 </a:t>
            </a:r>
            <a:r>
              <a:rPr lang="en-US" sz="1500" dirty="0">
                <a:solidFill>
                  <a:srgbClr val="008000"/>
                </a:solidFill>
              </a:rPr>
              <a:t>/* </a:t>
            </a:r>
            <a:r>
              <a:rPr lang="en-US" sz="1500" dirty="0" err="1">
                <a:solidFill>
                  <a:srgbClr val="008000"/>
                </a:solidFill>
              </a:rPr>
              <a:t>sizeInMB</a:t>
            </a:r>
            <a:r>
              <a:rPr lang="en-US" sz="1500" dirty="0">
                <a:solidFill>
                  <a:srgbClr val="008000"/>
                </a:solidFill>
              </a:rPr>
              <a:t> </a:t>
            </a:r>
            <a:r>
              <a:rPr lang="en-US" sz="1500" dirty="0" smtClean="0">
                <a:solidFill>
                  <a:srgbClr val="008000"/>
                </a:solidFill>
              </a:rPr>
              <a:t>*/</a:t>
            </a:r>
            <a:r>
              <a:rPr lang="en-US" sz="1500" dirty="0" smtClean="0">
                <a:solidFill>
                  <a:prstClr val="black"/>
                </a:solidFill>
              </a:rPr>
              <a:t>);</a:t>
            </a:r>
          </a:p>
          <a:p>
            <a:pPr lvl="0">
              <a:lnSpc>
                <a:spcPct val="100000"/>
              </a:lnSpc>
              <a:spcBef>
                <a:spcPts val="0"/>
              </a:spcBef>
              <a:spcAft>
                <a:spcPts val="1800"/>
              </a:spcAft>
              <a:buSzPct val="80000"/>
            </a:pPr>
            <a:r>
              <a:rPr lang="en-US" sz="1500" dirty="0" smtClean="0">
                <a:solidFill>
                  <a:srgbClr val="008000"/>
                </a:solidFill>
              </a:rPr>
              <a:t>//</a:t>
            </a:r>
            <a:r>
              <a:rPr lang="en-US" sz="1500" dirty="0">
                <a:solidFill>
                  <a:srgbClr val="008000"/>
                </a:solidFill>
              </a:rPr>
              <a:t>Mount the network attached drive on the local file </a:t>
            </a:r>
            <a:r>
              <a:rPr lang="en-US" sz="1500" dirty="0" smtClean="0">
                <a:solidFill>
                  <a:srgbClr val="008000"/>
                </a:solidFill>
              </a:rPr>
              <a:t>system</a:t>
            </a:r>
            <a:br>
              <a:rPr lang="en-US" sz="1500" dirty="0" smtClean="0">
                <a:solidFill>
                  <a:srgbClr val="008000"/>
                </a:solidFill>
              </a:rPr>
            </a:br>
            <a:r>
              <a:rPr lang="en-US" sz="1500" dirty="0" smtClean="0">
                <a:solidFill>
                  <a:srgbClr val="0000FF"/>
                </a:solidFill>
              </a:rPr>
              <a:t>string</a:t>
            </a:r>
            <a:r>
              <a:rPr lang="en-US" sz="1500" dirty="0" smtClean="0">
                <a:solidFill>
                  <a:prstClr val="black"/>
                </a:solidFill>
              </a:rPr>
              <a:t> </a:t>
            </a:r>
            <a:r>
              <a:rPr lang="en-US" sz="1500" dirty="0" err="1">
                <a:solidFill>
                  <a:prstClr val="black"/>
                </a:solidFill>
              </a:rPr>
              <a:t>pathOnLocalFS</a:t>
            </a:r>
            <a:r>
              <a:rPr lang="en-US" sz="1500" dirty="0">
                <a:solidFill>
                  <a:prstClr val="black"/>
                </a:solidFill>
              </a:rPr>
              <a:t> = </a:t>
            </a:r>
            <a:r>
              <a:rPr lang="en-US" sz="1500" dirty="0" err="1">
                <a:solidFill>
                  <a:prstClr val="black"/>
                </a:solidFill>
              </a:rPr>
              <a:t>drive.Mount</a:t>
            </a:r>
            <a:r>
              <a:rPr lang="en-US" sz="1500" dirty="0">
                <a:solidFill>
                  <a:prstClr val="black"/>
                </a:solidFill>
              </a:rPr>
              <a:t>(</a:t>
            </a:r>
            <a:r>
              <a:rPr lang="en-US" sz="1500" dirty="0" err="1">
                <a:solidFill>
                  <a:srgbClr val="292929"/>
                </a:solidFill>
              </a:rPr>
              <a:t>cacheSizeInMB</a:t>
            </a:r>
            <a:r>
              <a:rPr lang="en-US" sz="1500" dirty="0">
                <a:solidFill>
                  <a:prstClr val="black"/>
                </a:solidFill>
              </a:rPr>
              <a:t>, </a:t>
            </a:r>
            <a:r>
              <a:rPr lang="en-US" sz="1500" dirty="0" err="1">
                <a:solidFill>
                  <a:srgbClr val="2B91AF"/>
                </a:solidFill>
              </a:rPr>
              <a:t>DriveMountOptions</a:t>
            </a:r>
            <a:r>
              <a:rPr lang="en-US" sz="1500" dirty="0" err="1">
                <a:solidFill>
                  <a:prstClr val="black"/>
                </a:solidFill>
              </a:rPr>
              <a:t>.None</a:t>
            </a:r>
            <a:r>
              <a:rPr lang="en-US" sz="1500" dirty="0" smtClean="0">
                <a:solidFill>
                  <a:prstClr val="black"/>
                </a:solidFill>
              </a:rPr>
              <a:t>);</a:t>
            </a:r>
          </a:p>
          <a:p>
            <a:pPr lvl="0">
              <a:lnSpc>
                <a:spcPct val="100000"/>
              </a:lnSpc>
              <a:spcBef>
                <a:spcPts val="0"/>
              </a:spcBef>
              <a:spcAft>
                <a:spcPts val="1800"/>
              </a:spcAft>
              <a:buSzPct val="80000"/>
            </a:pPr>
            <a:r>
              <a:rPr lang="en-US" sz="1500" dirty="0" smtClean="0">
                <a:solidFill>
                  <a:srgbClr val="008000"/>
                </a:solidFill>
              </a:rPr>
              <a:t>//</a:t>
            </a:r>
            <a:r>
              <a:rPr lang="en-US" sz="1500" dirty="0">
                <a:solidFill>
                  <a:srgbClr val="008000"/>
                </a:solidFill>
              </a:rPr>
              <a:t>Use NTFS APIs to Read/Write files to drive</a:t>
            </a:r>
            <a:endParaRPr lang="en-US" sz="1500" dirty="0">
              <a:solidFill>
                <a:srgbClr val="FFFFFF"/>
              </a:solidFill>
            </a:endParaRPr>
          </a:p>
          <a:p>
            <a:pPr lvl="0">
              <a:lnSpc>
                <a:spcPct val="100000"/>
              </a:lnSpc>
              <a:spcBef>
                <a:spcPts val="0"/>
              </a:spcBef>
              <a:spcAft>
                <a:spcPts val="1800"/>
              </a:spcAft>
              <a:buSzPct val="80000"/>
            </a:pPr>
            <a:r>
              <a:rPr lang="en-US" sz="1500" dirty="0" smtClean="0">
                <a:solidFill>
                  <a:srgbClr val="292929"/>
                </a:solidFill>
              </a:rPr>
              <a:t>…</a:t>
            </a:r>
          </a:p>
          <a:p>
            <a:pPr lvl="0">
              <a:lnSpc>
                <a:spcPct val="100000"/>
              </a:lnSpc>
              <a:spcBef>
                <a:spcPts val="0"/>
              </a:spcBef>
              <a:spcAft>
                <a:spcPts val="1800"/>
              </a:spcAft>
              <a:buSzPct val="80000"/>
            </a:pPr>
            <a:r>
              <a:rPr lang="en-US" sz="1500" dirty="0" smtClean="0">
                <a:solidFill>
                  <a:srgbClr val="008000"/>
                </a:solidFill>
              </a:rPr>
              <a:t>//</a:t>
            </a:r>
            <a:r>
              <a:rPr lang="en-US" sz="1500" dirty="0">
                <a:solidFill>
                  <a:srgbClr val="008000"/>
                </a:solidFill>
              </a:rPr>
              <a:t>Snapshot drive while mounted to create </a:t>
            </a:r>
            <a:r>
              <a:rPr lang="en-US" sz="1500" dirty="0" smtClean="0">
                <a:solidFill>
                  <a:srgbClr val="008000"/>
                </a:solidFill>
              </a:rPr>
              <a:t>backups</a:t>
            </a:r>
            <a:br>
              <a:rPr lang="en-US" sz="1500" dirty="0" smtClean="0">
                <a:solidFill>
                  <a:srgbClr val="008000"/>
                </a:solidFill>
              </a:rPr>
            </a:br>
            <a:r>
              <a:rPr lang="en-US" sz="1500" dirty="0" smtClean="0">
                <a:solidFill>
                  <a:srgbClr val="0000FF"/>
                </a:solidFill>
              </a:rPr>
              <a:t>Uri</a:t>
            </a:r>
            <a:r>
              <a:rPr lang="en-US" sz="1500" dirty="0" smtClean="0">
                <a:solidFill>
                  <a:prstClr val="black"/>
                </a:solidFill>
              </a:rPr>
              <a:t> </a:t>
            </a:r>
            <a:r>
              <a:rPr lang="en-US" sz="1500" dirty="0" err="1">
                <a:solidFill>
                  <a:prstClr val="black"/>
                </a:solidFill>
              </a:rPr>
              <a:t>snapshotUri</a:t>
            </a:r>
            <a:r>
              <a:rPr lang="en-US" sz="1500" dirty="0">
                <a:solidFill>
                  <a:prstClr val="black"/>
                </a:solidFill>
              </a:rPr>
              <a:t> = </a:t>
            </a:r>
            <a:r>
              <a:rPr lang="en-US" sz="1500" dirty="0" err="1">
                <a:solidFill>
                  <a:prstClr val="black"/>
                </a:solidFill>
              </a:rPr>
              <a:t>drive.Snapshot</a:t>
            </a:r>
            <a:r>
              <a:rPr lang="en-US" sz="1500" dirty="0" smtClean="0">
                <a:solidFill>
                  <a:prstClr val="black"/>
                </a:solidFill>
              </a:rPr>
              <a:t>();</a:t>
            </a:r>
          </a:p>
          <a:p>
            <a:pPr lvl="0">
              <a:lnSpc>
                <a:spcPct val="100000"/>
              </a:lnSpc>
              <a:spcBef>
                <a:spcPts val="0"/>
              </a:spcBef>
              <a:spcAft>
                <a:spcPts val="1800"/>
              </a:spcAft>
              <a:buSzPct val="80000"/>
            </a:pPr>
            <a:r>
              <a:rPr lang="en-US" sz="1500" dirty="0" smtClean="0">
                <a:solidFill>
                  <a:srgbClr val="008000"/>
                </a:solidFill>
              </a:rPr>
              <a:t>//</a:t>
            </a:r>
            <a:r>
              <a:rPr lang="en-US" sz="1500" dirty="0" err="1">
                <a:solidFill>
                  <a:srgbClr val="008000"/>
                </a:solidFill>
              </a:rPr>
              <a:t>Unmount</a:t>
            </a:r>
            <a:r>
              <a:rPr lang="en-US" sz="1500" dirty="0">
                <a:solidFill>
                  <a:srgbClr val="008000"/>
                </a:solidFill>
              </a:rPr>
              <a:t> the </a:t>
            </a:r>
            <a:r>
              <a:rPr lang="en-US" sz="1500" dirty="0" smtClean="0">
                <a:solidFill>
                  <a:srgbClr val="008000"/>
                </a:solidFill>
              </a:rPr>
              <a:t>drive</a:t>
            </a:r>
            <a:br>
              <a:rPr lang="en-US" sz="1500" dirty="0" smtClean="0">
                <a:solidFill>
                  <a:srgbClr val="008000"/>
                </a:solidFill>
              </a:rPr>
            </a:br>
            <a:r>
              <a:rPr lang="en-US" sz="1500" dirty="0" err="1" smtClean="0">
                <a:solidFill>
                  <a:prstClr val="black"/>
                </a:solidFill>
              </a:rPr>
              <a:t>drive.Unmount</a:t>
            </a:r>
            <a:r>
              <a:rPr lang="en-US" sz="1500" dirty="0" smtClean="0">
                <a:solidFill>
                  <a:prstClr val="black"/>
                </a:solidFill>
              </a:rPr>
              <a:t>();</a:t>
            </a:r>
            <a:endParaRPr lang="en-US" sz="1500" dirty="0">
              <a:solidFill>
                <a:prstClr val="black"/>
              </a:solidFill>
            </a:endParaRPr>
          </a:p>
        </p:txBody>
      </p:sp>
    </p:spTree>
    <p:extLst>
      <p:ext uri="{BB962C8B-B14F-4D97-AF65-F5344CB8AC3E}">
        <p14:creationId xmlns:p14="http://schemas.microsoft.com/office/powerpoint/2010/main" val="2283851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smtClean="0"/>
              <a:t>Failover with Drives</a:t>
            </a:r>
            <a:endParaRPr lang="en-NZ" dirty="0"/>
          </a:p>
        </p:txBody>
      </p:sp>
      <p:sp>
        <p:nvSpPr>
          <p:cNvPr id="3" name="Text Placeholder 2"/>
          <p:cNvSpPr>
            <a:spLocks noGrp="1"/>
          </p:cNvSpPr>
          <p:nvPr>
            <p:ph type="body" sz="quarter" idx="10"/>
          </p:nvPr>
        </p:nvSpPr>
        <p:spPr>
          <a:xfrm>
            <a:off x="3646311" y="1447799"/>
            <a:ext cx="8024989" cy="4778231"/>
          </a:xfrm>
        </p:spPr>
        <p:txBody>
          <a:bodyPr/>
          <a:lstStyle/>
          <a:p>
            <a:r>
              <a:rPr lang="en-NZ" dirty="0" smtClean="0">
                <a:solidFill>
                  <a:schemeClr val="accent2">
                    <a:alpha val="99000"/>
                  </a:schemeClr>
                </a:solidFill>
              </a:rPr>
              <a:t>Must issue NTFS Flush command </a:t>
            </a:r>
            <a:br>
              <a:rPr lang="en-NZ" dirty="0" smtClean="0">
                <a:solidFill>
                  <a:schemeClr val="accent2">
                    <a:alpha val="99000"/>
                  </a:schemeClr>
                </a:solidFill>
              </a:rPr>
            </a:br>
            <a:r>
              <a:rPr lang="en-NZ" dirty="0" smtClean="0">
                <a:solidFill>
                  <a:schemeClr val="accent2">
                    <a:alpha val="99000"/>
                  </a:schemeClr>
                </a:solidFill>
              </a:rPr>
              <a:t>to persist data</a:t>
            </a:r>
          </a:p>
          <a:p>
            <a:pPr lvl="1"/>
            <a:r>
              <a:rPr lang="en-NZ" dirty="0" smtClean="0"/>
              <a:t>Use </a:t>
            </a:r>
            <a:r>
              <a:rPr lang="en-NZ" dirty="0" err="1" smtClean="0"/>
              <a:t>System.IO.Stream.Flush</a:t>
            </a:r>
            <a:r>
              <a:rPr lang="en-NZ" dirty="0" smtClean="0"/>
              <a:t>()</a:t>
            </a:r>
          </a:p>
          <a:p>
            <a:pPr lvl="1"/>
            <a:endParaRPr lang="en-NZ" dirty="0" smtClean="0"/>
          </a:p>
          <a:p>
            <a:r>
              <a:rPr lang="en-NZ" dirty="0" smtClean="0">
                <a:solidFill>
                  <a:schemeClr val="accent2">
                    <a:alpha val="99000"/>
                  </a:schemeClr>
                </a:solidFill>
              </a:rPr>
              <a:t>Read/Write Drives protected with leases</a:t>
            </a:r>
          </a:p>
          <a:p>
            <a:pPr lvl="1"/>
            <a:r>
              <a:rPr lang="en-NZ" dirty="0" smtClean="0"/>
              <a:t>1 Minute lease expiry</a:t>
            </a:r>
          </a:p>
          <a:p>
            <a:pPr lvl="1"/>
            <a:r>
              <a:rPr lang="en-NZ" dirty="0" smtClean="0"/>
              <a:t>Maintained  by Windows Azure OS Driver</a:t>
            </a:r>
          </a:p>
          <a:p>
            <a:pPr lvl="1"/>
            <a:r>
              <a:rPr lang="en-NZ" dirty="0" err="1" smtClean="0"/>
              <a:t>Unmount</a:t>
            </a:r>
            <a:r>
              <a:rPr lang="en-NZ" dirty="0" smtClean="0"/>
              <a:t> on </a:t>
            </a:r>
            <a:r>
              <a:rPr lang="en-NZ" dirty="0" err="1" smtClean="0"/>
              <a:t>RoleEntryPoint.OnStop</a:t>
            </a:r>
            <a:endParaRPr lang="en-NZ" dirty="0" smtClean="0"/>
          </a:p>
          <a:p>
            <a:pPr lvl="1"/>
            <a:endParaRPr lang="en-NZ" dirty="0" smtClean="0"/>
          </a:p>
          <a:p>
            <a:r>
              <a:rPr lang="en-NZ" dirty="0" smtClean="0">
                <a:solidFill>
                  <a:schemeClr val="accent2">
                    <a:alpha val="99000"/>
                  </a:schemeClr>
                </a:solidFill>
              </a:rPr>
              <a:t>On failure</a:t>
            </a:r>
          </a:p>
          <a:p>
            <a:pPr lvl="1"/>
            <a:r>
              <a:rPr lang="en-NZ" dirty="0" smtClean="0"/>
              <a:t>Lease will timeout after 1 minute</a:t>
            </a:r>
          </a:p>
          <a:p>
            <a:pPr lvl="1"/>
            <a:r>
              <a:rPr lang="en-NZ" dirty="0" smtClean="0"/>
              <a:t>Re-mount drive on new instance</a:t>
            </a:r>
            <a:endParaRPr lang="en-NZ" dirty="0"/>
          </a:p>
        </p:txBody>
      </p:sp>
      <p:sp>
        <p:nvSpPr>
          <p:cNvPr id="6" name="Freeform 79"/>
          <p:cNvSpPr>
            <a:spLocks noEditPoints="1"/>
          </p:cNvSpPr>
          <p:nvPr/>
        </p:nvSpPr>
        <p:spPr bwMode="black">
          <a:xfrm>
            <a:off x="882969" y="2070518"/>
            <a:ext cx="2210186" cy="2987898"/>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1496677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mtClean="0"/>
              <a:t>Tables</a:t>
            </a:r>
            <a:endParaRPr lang="en-US" dirty="0"/>
          </a:p>
        </p:txBody>
      </p:sp>
    </p:spTree>
    <p:extLst>
      <p:ext uri="{BB962C8B-B14F-4D97-AF65-F5344CB8AC3E}">
        <p14:creationId xmlns:p14="http://schemas.microsoft.com/office/powerpoint/2010/main" val="1699355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Table Storage Concepts</a:t>
            </a:r>
            <a:br>
              <a:rPr lang="en-US" smtClean="0"/>
            </a:br>
            <a:endParaRPr lang="en-US" dirty="0"/>
          </a:p>
        </p:txBody>
      </p:sp>
      <p:grpSp>
        <p:nvGrpSpPr>
          <p:cNvPr id="45" name="Group 4"/>
          <p:cNvGrpSpPr/>
          <p:nvPr/>
        </p:nvGrpSpPr>
        <p:grpSpPr>
          <a:xfrm>
            <a:off x="5597591" y="1446213"/>
            <a:ext cx="2200710" cy="4297680"/>
            <a:chOff x="5685541" y="393698"/>
            <a:chExt cx="2303725" cy="4297680"/>
          </a:xfrm>
        </p:grpSpPr>
        <p:sp>
          <p:nvSpPr>
            <p:cNvPr id="46" name="Rounded Rectangle 65"/>
            <p:cNvSpPr/>
            <p:nvPr/>
          </p:nvSpPr>
          <p:spPr>
            <a:xfrm>
              <a:off x="5685541" y="393698"/>
              <a:ext cx="2303725"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sp>
        <p:sp>
          <p:nvSpPr>
            <p:cNvPr id="47" name="Rounded Rectangle 4"/>
            <p:cNvSpPr/>
            <p:nvPr/>
          </p:nvSpPr>
          <p:spPr>
            <a:xfrm>
              <a:off x="5685541" y="393698"/>
              <a:ext cx="2303725"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defTabSz="1555685">
                <a:lnSpc>
                  <a:spcPct val="90000"/>
                </a:lnSpc>
                <a:spcBef>
                  <a:spcPct val="0"/>
                </a:spcBef>
                <a:spcAft>
                  <a:spcPct val="35000"/>
                </a:spcAft>
              </a:pPr>
              <a:r>
                <a:rPr lang="en-US" sz="2800" dirty="0" smtClean="0">
                  <a:solidFill>
                    <a:srgbClr val="595959">
                      <a:alpha val="98824"/>
                    </a:srgbClr>
                  </a:solidFill>
                  <a:latin typeface="Segoe UI Light" pitchFamily="34" charset="0"/>
                </a:rPr>
                <a:t>Entity</a:t>
              </a:r>
              <a:endParaRPr lang="en-US" sz="2800" dirty="0">
                <a:solidFill>
                  <a:srgbClr val="595959">
                    <a:alpha val="98824"/>
                  </a:srgbClr>
                </a:solidFill>
                <a:latin typeface="Segoe UI Light" pitchFamily="34" charset="0"/>
              </a:endParaRPr>
            </a:p>
          </p:txBody>
        </p:sp>
      </p:grpSp>
      <p:grpSp>
        <p:nvGrpSpPr>
          <p:cNvPr id="48" name="Group 5"/>
          <p:cNvGrpSpPr/>
          <p:nvPr/>
        </p:nvGrpSpPr>
        <p:grpSpPr>
          <a:xfrm>
            <a:off x="3008886" y="1446214"/>
            <a:ext cx="2460078" cy="4297680"/>
            <a:chOff x="2983350" y="355599"/>
            <a:chExt cx="2318237" cy="4297680"/>
          </a:xfrm>
        </p:grpSpPr>
        <p:sp>
          <p:nvSpPr>
            <p:cNvPr id="49" name="Rounded Rectangle 68"/>
            <p:cNvSpPr/>
            <p:nvPr/>
          </p:nvSpPr>
          <p:spPr>
            <a:xfrm>
              <a:off x="2997862" y="355599"/>
              <a:ext cx="2303725"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sp>
        <p:sp>
          <p:nvSpPr>
            <p:cNvPr id="50" name="Rounded Rectangle 6"/>
            <p:cNvSpPr/>
            <p:nvPr/>
          </p:nvSpPr>
          <p:spPr>
            <a:xfrm>
              <a:off x="2983350" y="355599"/>
              <a:ext cx="2299995"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defTabSz="1555685">
                <a:lnSpc>
                  <a:spcPct val="90000"/>
                </a:lnSpc>
                <a:spcBef>
                  <a:spcPct val="0"/>
                </a:spcBef>
                <a:spcAft>
                  <a:spcPct val="35000"/>
                </a:spcAft>
              </a:pPr>
              <a:r>
                <a:rPr lang="en-US" sz="2800" dirty="0" smtClean="0">
                  <a:solidFill>
                    <a:srgbClr val="595959">
                      <a:alpha val="98824"/>
                    </a:srgbClr>
                  </a:solidFill>
                  <a:latin typeface="Segoe UI Light" pitchFamily="34" charset="0"/>
                </a:rPr>
                <a:t>Table</a:t>
              </a:r>
              <a:endParaRPr lang="en-US" sz="2800" dirty="0">
                <a:solidFill>
                  <a:srgbClr val="595959">
                    <a:alpha val="98824"/>
                  </a:srgbClr>
                </a:solidFill>
                <a:latin typeface="Segoe UI Light" pitchFamily="34" charset="0"/>
              </a:endParaRPr>
            </a:p>
          </p:txBody>
        </p:sp>
      </p:grpSp>
      <p:grpSp>
        <p:nvGrpSpPr>
          <p:cNvPr id="51" name="Group 6"/>
          <p:cNvGrpSpPr/>
          <p:nvPr/>
        </p:nvGrpSpPr>
        <p:grpSpPr>
          <a:xfrm>
            <a:off x="519113" y="1446214"/>
            <a:ext cx="2361146" cy="4297680"/>
            <a:chOff x="222249" y="355599"/>
            <a:chExt cx="2303725" cy="4297680"/>
          </a:xfrm>
        </p:grpSpPr>
        <p:sp>
          <p:nvSpPr>
            <p:cNvPr id="52" name="Rounded Rectangle 71"/>
            <p:cNvSpPr/>
            <p:nvPr/>
          </p:nvSpPr>
          <p:spPr>
            <a:xfrm>
              <a:off x="222249" y="355599"/>
              <a:ext cx="2303725"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sp>
        <p:sp>
          <p:nvSpPr>
            <p:cNvPr id="53" name="Rounded Rectangle 8"/>
            <p:cNvSpPr/>
            <p:nvPr/>
          </p:nvSpPr>
          <p:spPr>
            <a:xfrm>
              <a:off x="222249" y="355599"/>
              <a:ext cx="2303725"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grpSp>
      <p:cxnSp>
        <p:nvCxnSpPr>
          <p:cNvPr id="57" name="Straight Connector 56"/>
          <p:cNvCxnSpPr/>
          <p:nvPr/>
        </p:nvCxnSpPr>
        <p:spPr>
          <a:xfrm>
            <a:off x="2261286" y="3867665"/>
            <a:ext cx="1482811" cy="1087394"/>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V="1">
            <a:off x="2335427" y="3039762"/>
            <a:ext cx="1322173" cy="1000897"/>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956708" y="3602527"/>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err="1" smtClean="0">
                <a:solidFill>
                  <a:schemeClr val="lt1">
                    <a:alpha val="99000"/>
                  </a:schemeClr>
                </a:solidFill>
              </a:rPr>
              <a:t>contoso</a:t>
            </a:r>
            <a:endParaRPr lang="en-US" sz="2000" dirty="0">
              <a:solidFill>
                <a:schemeClr val="lt1">
                  <a:alpha val="99000"/>
                </a:schemeClr>
              </a:solidFill>
            </a:endParaRPr>
          </a:p>
        </p:txBody>
      </p:sp>
      <p:cxnSp>
        <p:nvCxnSpPr>
          <p:cNvPr id="61" name="Straight Connector 60"/>
          <p:cNvCxnSpPr/>
          <p:nvPr/>
        </p:nvCxnSpPr>
        <p:spPr>
          <a:xfrm>
            <a:off x="4806778" y="3101546"/>
            <a:ext cx="1287635" cy="49427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4843849" y="2656704"/>
            <a:ext cx="1250564" cy="53133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5905004" y="2360613"/>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1800" dirty="0">
                <a:solidFill>
                  <a:schemeClr val="lt1">
                    <a:alpha val="99000"/>
                  </a:schemeClr>
                </a:solidFill>
              </a:rPr>
              <a:t>Name =…</a:t>
            </a:r>
          </a:p>
          <a:p>
            <a:r>
              <a:rPr lang="en-US" sz="1800" dirty="0">
                <a:solidFill>
                  <a:schemeClr val="lt1">
                    <a:alpha val="99000"/>
                  </a:schemeClr>
                </a:solidFill>
              </a:rPr>
              <a:t>Email = …</a:t>
            </a:r>
          </a:p>
        </p:txBody>
      </p:sp>
      <p:sp>
        <p:nvSpPr>
          <p:cNvPr id="68" name="Rectangle 67"/>
          <p:cNvSpPr/>
          <p:nvPr/>
        </p:nvSpPr>
        <p:spPr>
          <a:xfrm>
            <a:off x="5905003" y="318855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1800" dirty="0">
                <a:solidFill>
                  <a:schemeClr val="lt1">
                    <a:alpha val="99000"/>
                  </a:schemeClr>
                </a:solidFill>
              </a:rPr>
              <a:t>Name =…</a:t>
            </a:r>
          </a:p>
          <a:p>
            <a:r>
              <a:rPr lang="en-US" sz="1800" dirty="0" err="1">
                <a:solidFill>
                  <a:schemeClr val="lt1">
                    <a:alpha val="99000"/>
                  </a:schemeClr>
                </a:solidFill>
              </a:rPr>
              <a:t>EMailAdd</a:t>
            </a:r>
            <a:r>
              <a:rPr lang="en-US" sz="1800" dirty="0">
                <a:solidFill>
                  <a:schemeClr val="lt1">
                    <a:alpha val="99000"/>
                  </a:schemeClr>
                </a:solidFill>
              </a:rPr>
              <a:t>= </a:t>
            </a:r>
          </a:p>
        </p:txBody>
      </p:sp>
      <p:sp>
        <p:nvSpPr>
          <p:cNvPr id="69" name="Rectangle 68"/>
          <p:cNvSpPr/>
          <p:nvPr/>
        </p:nvSpPr>
        <p:spPr>
          <a:xfrm>
            <a:off x="3520220" y="2774584"/>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smtClean="0">
                <a:solidFill>
                  <a:schemeClr val="lt1">
                    <a:alpha val="99000"/>
                  </a:schemeClr>
                </a:solidFill>
              </a:rPr>
              <a:t>customers</a:t>
            </a:r>
            <a:endParaRPr lang="en-US" sz="2000" dirty="0">
              <a:solidFill>
                <a:schemeClr val="lt1">
                  <a:alpha val="99000"/>
                </a:schemeClr>
              </a:solidFill>
            </a:endParaRPr>
          </a:p>
        </p:txBody>
      </p:sp>
      <p:cxnSp>
        <p:nvCxnSpPr>
          <p:cNvPr id="74" name="Straight Connector 73"/>
          <p:cNvCxnSpPr/>
          <p:nvPr/>
        </p:nvCxnSpPr>
        <p:spPr>
          <a:xfrm>
            <a:off x="4806778" y="4769708"/>
            <a:ext cx="1287635" cy="49427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4843849" y="4324866"/>
            <a:ext cx="1250564" cy="53133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70" name="Rounded Rectangle 97"/>
          <p:cNvSpPr/>
          <p:nvPr/>
        </p:nvSpPr>
        <p:spPr>
          <a:xfrm>
            <a:off x="5905004" y="4844441"/>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1800" dirty="0">
                <a:solidFill>
                  <a:schemeClr val="lt1">
                    <a:alpha val="99000"/>
                  </a:schemeClr>
                </a:solidFill>
              </a:rPr>
              <a:t>Photo ID =…</a:t>
            </a:r>
          </a:p>
          <a:p>
            <a:r>
              <a:rPr lang="en-US" sz="1800" dirty="0">
                <a:solidFill>
                  <a:schemeClr val="lt1">
                    <a:alpha val="99000"/>
                  </a:schemeClr>
                </a:solidFill>
              </a:rPr>
              <a:t>Date =…</a:t>
            </a:r>
          </a:p>
        </p:txBody>
      </p:sp>
      <p:sp>
        <p:nvSpPr>
          <p:cNvPr id="71" name="Rectangle 70"/>
          <p:cNvSpPr/>
          <p:nvPr/>
        </p:nvSpPr>
        <p:spPr>
          <a:xfrm>
            <a:off x="3520220" y="4430470"/>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2000" dirty="0" smtClean="0">
                <a:solidFill>
                  <a:schemeClr val="lt1">
                    <a:alpha val="99000"/>
                  </a:schemeClr>
                </a:solidFill>
              </a:rPr>
              <a:t>photos</a:t>
            </a:r>
            <a:endParaRPr lang="en-US" sz="2000" dirty="0">
              <a:solidFill>
                <a:schemeClr val="lt1">
                  <a:alpha val="99000"/>
                </a:schemeClr>
              </a:solidFill>
            </a:endParaRPr>
          </a:p>
        </p:txBody>
      </p:sp>
      <p:sp>
        <p:nvSpPr>
          <p:cNvPr id="72" name="Rounded Rectangle 97"/>
          <p:cNvSpPr/>
          <p:nvPr/>
        </p:nvSpPr>
        <p:spPr>
          <a:xfrm>
            <a:off x="5905004" y="401649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r>
              <a:rPr lang="en-US" sz="1800" dirty="0">
                <a:solidFill>
                  <a:schemeClr val="lt1">
                    <a:alpha val="99000"/>
                  </a:schemeClr>
                </a:solidFill>
              </a:rPr>
              <a:t>Photo ID =…</a:t>
            </a:r>
          </a:p>
          <a:p>
            <a:r>
              <a:rPr lang="en-US" sz="1800" dirty="0">
                <a:solidFill>
                  <a:schemeClr val="lt1">
                    <a:alpha val="99000"/>
                  </a:schemeClr>
                </a:solidFill>
              </a:rPr>
              <a:t>Date =…</a:t>
            </a:r>
          </a:p>
        </p:txBody>
      </p:sp>
    </p:spTree>
    <p:extLst>
      <p:ext uri="{BB962C8B-B14F-4D97-AF65-F5344CB8AC3E}">
        <p14:creationId xmlns:p14="http://schemas.microsoft.com/office/powerpoint/2010/main" val="3020304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Table</a:t>
            </a:r>
            <a:r>
              <a:rPr lang="en-US" dirty="0" smtClean="0"/>
              <a:t> </a:t>
            </a:r>
            <a:r>
              <a:rPr lang="en-US" dirty="0" smtClean="0">
                <a:solidFill>
                  <a:schemeClr val="bg1"/>
                </a:solidFill>
              </a:rPr>
              <a:t>Details</a:t>
            </a:r>
            <a:endParaRPr lang="en-US" dirty="0">
              <a:solidFill>
                <a:schemeClr val="bg1"/>
              </a:solidFill>
            </a:endParaRPr>
          </a:p>
        </p:txBody>
      </p:sp>
      <p:pic>
        <p:nvPicPr>
          <p:cNvPr id="5" name="Picture 4"/>
          <p:cNvPicPr>
            <a:picLocks noChangeAspect="1"/>
          </p:cNvPicPr>
          <p:nvPr/>
        </p:nvPicPr>
        <p:blipFill>
          <a:blip r:embed="rId3" cstate="print">
            <a:extLst>
              <a:ext uri="{BEBA8EAE-BF5A-486C-A8C5-ECC9F3942E4B}">
                <a14:imgProps xmlns:a14="http://schemas.microsoft.com/office/drawing/2010/main">
                  <a14:imgLayer r:embed="rId4">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
        <p:nvSpPr>
          <p:cNvPr id="14" name="Content Placeholder 2"/>
          <p:cNvSpPr txBox="1">
            <a:spLocks/>
          </p:cNvSpPr>
          <p:nvPr/>
        </p:nvSpPr>
        <p:spPr>
          <a:xfrm>
            <a:off x="4863829" y="3028950"/>
            <a:ext cx="6811597" cy="3597275"/>
          </a:xfrm>
          <a:prstGeom prst="rect">
            <a:avLst/>
          </a:prstGeom>
        </p:spPr>
        <p:txBody>
          <a:bodyPr vert="horz" lIns="121899" tIns="60949" rIns="121899" bIns="60949" rtlCol="0" anchor="ctr" anchorCtr="0">
            <a:noAutofit/>
          </a:bodyPr>
          <a:lstStyle>
            <a:lvl1pPr marL="342900" indent="-342900" algn="l" defTabSz="914400" rtl="0" eaLnBrk="1" latinLnBrk="0" hangingPunct="1">
              <a:spcBef>
                <a:spcPct val="20000"/>
              </a:spcBef>
              <a:buFont typeface="Arial" pitchFamily="34" charset="0"/>
              <a:buChar char="•"/>
              <a:defRPr sz="3200" b="0" i="0" kern="1200">
                <a:solidFill>
                  <a:schemeClr val="tx1">
                    <a:lumMod val="65000"/>
                    <a:lumOff val="35000"/>
                  </a:schemeClr>
                </a:solidFill>
                <a:latin typeface="Segoe"/>
                <a:ea typeface="+mn-ea"/>
                <a:cs typeface="Segoe"/>
              </a:defRPr>
            </a:lvl1pPr>
            <a:lvl2pPr marL="742950" indent="-285750" algn="l" defTabSz="914400" rtl="0" eaLnBrk="1" latinLnBrk="0" hangingPunct="1">
              <a:spcBef>
                <a:spcPct val="20000"/>
              </a:spcBef>
              <a:buFont typeface="Arial" pitchFamily="34" charset="0"/>
              <a:buChar char="–"/>
              <a:defRPr sz="2800" b="0" i="0" kern="1200">
                <a:solidFill>
                  <a:schemeClr val="tx1">
                    <a:lumMod val="65000"/>
                    <a:lumOff val="35000"/>
                  </a:schemeClr>
                </a:solidFill>
                <a:latin typeface="Segoe"/>
                <a:ea typeface="+mn-ea"/>
                <a:cs typeface="Segoe"/>
              </a:defRPr>
            </a:lvl2pPr>
            <a:lvl3pPr marL="1143000" indent="-228600" algn="l" defTabSz="914400" rtl="0" eaLnBrk="1" latinLnBrk="0" hangingPunct="1">
              <a:spcBef>
                <a:spcPct val="20000"/>
              </a:spcBef>
              <a:buFont typeface="Arial" pitchFamily="34" charset="0"/>
              <a:buChar char="•"/>
              <a:defRPr sz="2400" b="0" i="0" kern="1200">
                <a:solidFill>
                  <a:schemeClr val="tx1">
                    <a:lumMod val="65000"/>
                    <a:lumOff val="35000"/>
                  </a:schemeClr>
                </a:solidFill>
                <a:latin typeface="Segoe"/>
                <a:ea typeface="+mn-ea"/>
                <a:cs typeface="Segoe"/>
              </a:defRPr>
            </a:lvl3pPr>
            <a:lvl4pPr marL="16002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4pPr>
            <a:lvl5pPr marL="20574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defTabSz="914325">
              <a:lnSpc>
                <a:spcPct val="90000"/>
              </a:lnSpc>
              <a:spcBef>
                <a:spcPts val="0"/>
              </a:spcBef>
              <a:spcAft>
                <a:spcPts val="600"/>
              </a:spcAft>
              <a:buSzPct val="80000"/>
              <a:buNone/>
            </a:pPr>
            <a:r>
              <a:rPr lang="en-US" sz="2000" b="1" spc="-51" dirty="0">
                <a:solidFill>
                  <a:schemeClr val="bg1">
                    <a:alpha val="99000"/>
                  </a:schemeClr>
                </a:solidFill>
                <a:latin typeface="+mn-lt"/>
                <a:cs typeface="Segoe UI" pitchFamily="34" charset="0"/>
              </a:rPr>
              <a:t>Insert</a:t>
            </a:r>
          </a:p>
          <a:p>
            <a:pPr marL="3175" lvl="1" indent="0" defTabSz="914325">
              <a:lnSpc>
                <a:spcPct val="90000"/>
              </a:lnSpc>
              <a:spcBef>
                <a:spcPts val="0"/>
              </a:spcBef>
              <a:spcAft>
                <a:spcPts val="600"/>
              </a:spcAft>
              <a:buSzPct val="80000"/>
              <a:buNone/>
            </a:pPr>
            <a:r>
              <a:rPr lang="en-US" sz="2000" b="1" spc="-51" dirty="0">
                <a:solidFill>
                  <a:schemeClr val="bg1">
                    <a:alpha val="99000"/>
                  </a:schemeClr>
                </a:solidFill>
                <a:latin typeface="+mn-lt"/>
                <a:cs typeface="Segoe UI" pitchFamily="34" charset="0"/>
              </a:rPr>
              <a:t>Update </a:t>
            </a:r>
          </a:p>
          <a:p>
            <a:pPr marL="3175" lvl="1" indent="0" defTabSz="914325">
              <a:lnSpc>
                <a:spcPct val="90000"/>
              </a:lnSpc>
              <a:spcBef>
                <a:spcPts val="0"/>
              </a:spcBef>
              <a:spcAft>
                <a:spcPts val="600"/>
              </a:spcAft>
              <a:buSzPct val="80000"/>
              <a:buNone/>
            </a:pPr>
            <a:r>
              <a:rPr lang="en-US" sz="1600" spc="-51" dirty="0">
                <a:solidFill>
                  <a:schemeClr val="bg1">
                    <a:alpha val="99000"/>
                  </a:schemeClr>
                </a:solidFill>
                <a:latin typeface="+mn-lt"/>
                <a:cs typeface="Segoe UI" pitchFamily="34" charset="0"/>
              </a:rPr>
              <a:t>Merge – Partial update</a:t>
            </a:r>
          </a:p>
          <a:p>
            <a:pPr marL="3175" lvl="1" indent="0" defTabSz="914325">
              <a:lnSpc>
                <a:spcPct val="90000"/>
              </a:lnSpc>
              <a:spcBef>
                <a:spcPts val="0"/>
              </a:spcBef>
              <a:spcAft>
                <a:spcPts val="600"/>
              </a:spcAft>
              <a:buSzPct val="80000"/>
              <a:buNone/>
            </a:pPr>
            <a:r>
              <a:rPr lang="en-US" sz="1600" spc="-51" dirty="0">
                <a:solidFill>
                  <a:schemeClr val="bg1">
                    <a:alpha val="99000"/>
                  </a:schemeClr>
                </a:solidFill>
                <a:latin typeface="+mn-lt"/>
                <a:cs typeface="Segoe UI" pitchFamily="34" charset="0"/>
              </a:rPr>
              <a:t>Replace – Update entire </a:t>
            </a:r>
            <a:r>
              <a:rPr lang="en-US" sz="1600" spc="-51" dirty="0" smtClean="0">
                <a:solidFill>
                  <a:schemeClr val="bg1">
                    <a:alpha val="99000"/>
                  </a:schemeClr>
                </a:solidFill>
                <a:latin typeface="+mn-lt"/>
                <a:cs typeface="Segoe UI" pitchFamily="34" charset="0"/>
              </a:rPr>
              <a:t>entity</a:t>
            </a:r>
            <a:endParaRPr lang="en-US" sz="1600" b="1" spc="-51" dirty="0">
              <a:solidFill>
                <a:schemeClr val="bg1">
                  <a:alpha val="99000"/>
                </a:schemeClr>
              </a:solidFill>
              <a:latin typeface="+mn-lt"/>
              <a:cs typeface="Segoe UI" pitchFamily="34" charset="0"/>
            </a:endParaRPr>
          </a:p>
          <a:p>
            <a:pPr marL="3175" lvl="1" indent="0" defTabSz="914325">
              <a:lnSpc>
                <a:spcPct val="90000"/>
              </a:lnSpc>
              <a:spcBef>
                <a:spcPts val="0"/>
              </a:spcBef>
              <a:spcAft>
                <a:spcPts val="600"/>
              </a:spcAft>
              <a:buSzPct val="80000"/>
              <a:buNone/>
            </a:pPr>
            <a:r>
              <a:rPr lang="en-US" sz="2000" b="1" spc="-51" dirty="0" err="1">
                <a:solidFill>
                  <a:schemeClr val="bg1">
                    <a:alpha val="99000"/>
                  </a:schemeClr>
                </a:solidFill>
                <a:latin typeface="+mn-lt"/>
                <a:cs typeface="Segoe UI" pitchFamily="34" charset="0"/>
              </a:rPr>
              <a:t>Upsert</a:t>
            </a:r>
            <a:endParaRPr lang="en-US" sz="2000" b="1" spc="-51" dirty="0">
              <a:solidFill>
                <a:schemeClr val="bg1">
                  <a:alpha val="99000"/>
                </a:schemeClr>
              </a:solidFill>
              <a:latin typeface="+mn-lt"/>
              <a:cs typeface="Segoe UI" pitchFamily="34" charset="0"/>
            </a:endParaRPr>
          </a:p>
          <a:p>
            <a:pPr marL="3175" lvl="1" indent="0" defTabSz="914325">
              <a:lnSpc>
                <a:spcPct val="90000"/>
              </a:lnSpc>
              <a:spcBef>
                <a:spcPts val="0"/>
              </a:spcBef>
              <a:spcAft>
                <a:spcPts val="600"/>
              </a:spcAft>
              <a:buSzPct val="80000"/>
              <a:buNone/>
            </a:pPr>
            <a:r>
              <a:rPr lang="en-US" sz="2000" b="1" spc="-51" dirty="0">
                <a:solidFill>
                  <a:schemeClr val="bg1">
                    <a:alpha val="99000"/>
                  </a:schemeClr>
                </a:solidFill>
                <a:latin typeface="+mn-lt"/>
                <a:cs typeface="Segoe UI" pitchFamily="34" charset="0"/>
              </a:rPr>
              <a:t>Delete</a:t>
            </a:r>
          </a:p>
          <a:p>
            <a:pPr marL="3175" lvl="1" indent="0" defTabSz="914325">
              <a:lnSpc>
                <a:spcPct val="90000"/>
              </a:lnSpc>
              <a:spcBef>
                <a:spcPts val="0"/>
              </a:spcBef>
              <a:spcAft>
                <a:spcPts val="600"/>
              </a:spcAft>
              <a:buSzPct val="80000"/>
              <a:buNone/>
            </a:pPr>
            <a:r>
              <a:rPr lang="en-US" sz="2000" b="1" spc="-51" dirty="0">
                <a:solidFill>
                  <a:schemeClr val="bg1">
                    <a:alpha val="99000"/>
                  </a:schemeClr>
                </a:solidFill>
                <a:latin typeface="+mn-lt"/>
                <a:cs typeface="Segoe UI" pitchFamily="34" charset="0"/>
              </a:rPr>
              <a:t>Query</a:t>
            </a:r>
          </a:p>
          <a:p>
            <a:pPr marL="3175" lvl="1" indent="0" defTabSz="914325">
              <a:lnSpc>
                <a:spcPct val="90000"/>
              </a:lnSpc>
              <a:spcBef>
                <a:spcPts val="0"/>
              </a:spcBef>
              <a:spcAft>
                <a:spcPts val="600"/>
              </a:spcAft>
              <a:buSzPct val="80000"/>
              <a:buNone/>
            </a:pPr>
            <a:r>
              <a:rPr lang="en-US" sz="2000" spc="-51" dirty="0">
                <a:solidFill>
                  <a:schemeClr val="bg1">
                    <a:alpha val="99000"/>
                  </a:schemeClr>
                </a:solidFill>
                <a:latin typeface="+mn-lt"/>
                <a:cs typeface="Segoe UI" pitchFamily="34" charset="0"/>
              </a:rPr>
              <a:t>Entity Group Transactions</a:t>
            </a:r>
          </a:p>
          <a:p>
            <a:pPr marL="3175" lvl="1" indent="0" defTabSz="914325">
              <a:lnSpc>
                <a:spcPct val="90000"/>
              </a:lnSpc>
              <a:spcBef>
                <a:spcPts val="0"/>
              </a:spcBef>
              <a:spcAft>
                <a:spcPts val="600"/>
              </a:spcAft>
              <a:buSzPct val="80000"/>
              <a:buNone/>
            </a:pPr>
            <a:r>
              <a:rPr lang="en-US" sz="1600" spc="-51" dirty="0">
                <a:solidFill>
                  <a:schemeClr val="bg1">
                    <a:alpha val="99000"/>
                  </a:schemeClr>
                </a:solidFill>
                <a:latin typeface="+mn-lt"/>
                <a:cs typeface="Segoe UI" pitchFamily="34" charset="0"/>
              </a:rPr>
              <a:t>Multiple CUD Operations in a single atomic transaction</a:t>
            </a:r>
          </a:p>
        </p:txBody>
      </p:sp>
      <p:sp>
        <p:nvSpPr>
          <p:cNvPr id="15" name="Content Placeholder 2"/>
          <p:cNvSpPr txBox="1">
            <a:spLocks/>
          </p:cNvSpPr>
          <p:nvPr/>
        </p:nvSpPr>
        <p:spPr>
          <a:xfrm>
            <a:off x="4864465" y="1308101"/>
            <a:ext cx="6811597" cy="1526572"/>
          </a:xfrm>
          <a:prstGeom prst="rect">
            <a:avLst/>
          </a:prstGeom>
        </p:spPr>
        <p:txBody>
          <a:bodyPr vert="horz" lIns="121899" tIns="60949" rIns="121899" bIns="60949" rtlCol="0" anchor="ctr" anchorCtr="0">
            <a:noAutofit/>
          </a:bodyPr>
          <a:lstStyle>
            <a:lvl1pPr marL="342900" indent="-342900" algn="l" defTabSz="914400" rtl="0" eaLnBrk="1" latinLnBrk="0" hangingPunct="1">
              <a:spcBef>
                <a:spcPct val="20000"/>
              </a:spcBef>
              <a:buFont typeface="Arial" pitchFamily="34" charset="0"/>
              <a:buChar char="•"/>
              <a:defRPr sz="3200" b="0" i="0" kern="1200">
                <a:solidFill>
                  <a:schemeClr val="tx1">
                    <a:lumMod val="65000"/>
                    <a:lumOff val="35000"/>
                  </a:schemeClr>
                </a:solidFill>
                <a:latin typeface="Segoe"/>
                <a:ea typeface="+mn-ea"/>
                <a:cs typeface="Segoe"/>
              </a:defRPr>
            </a:lvl1pPr>
            <a:lvl2pPr marL="742950" indent="-285750" algn="l" defTabSz="914400" rtl="0" eaLnBrk="1" latinLnBrk="0" hangingPunct="1">
              <a:spcBef>
                <a:spcPct val="20000"/>
              </a:spcBef>
              <a:buFont typeface="Arial" pitchFamily="34" charset="0"/>
              <a:buChar char="–"/>
              <a:defRPr sz="2800" b="0" i="0" kern="1200">
                <a:solidFill>
                  <a:schemeClr val="tx1">
                    <a:lumMod val="65000"/>
                    <a:lumOff val="35000"/>
                  </a:schemeClr>
                </a:solidFill>
                <a:latin typeface="Segoe"/>
                <a:ea typeface="+mn-ea"/>
                <a:cs typeface="Segoe"/>
              </a:defRPr>
            </a:lvl2pPr>
            <a:lvl3pPr marL="1143000" indent="-228600" algn="l" defTabSz="914400" rtl="0" eaLnBrk="1" latinLnBrk="0" hangingPunct="1">
              <a:spcBef>
                <a:spcPct val="20000"/>
              </a:spcBef>
              <a:buFont typeface="Arial" pitchFamily="34" charset="0"/>
              <a:buChar char="•"/>
              <a:defRPr sz="2400" b="0" i="0" kern="1200">
                <a:solidFill>
                  <a:schemeClr val="tx1">
                    <a:lumMod val="65000"/>
                    <a:lumOff val="35000"/>
                  </a:schemeClr>
                </a:solidFill>
                <a:latin typeface="Segoe"/>
                <a:ea typeface="+mn-ea"/>
                <a:cs typeface="Segoe"/>
              </a:defRPr>
            </a:lvl3pPr>
            <a:lvl4pPr marL="16002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4pPr>
            <a:lvl5pPr marL="20574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defTabSz="914325">
              <a:lnSpc>
                <a:spcPct val="90000"/>
              </a:lnSpc>
              <a:spcBef>
                <a:spcPts val="0"/>
              </a:spcBef>
              <a:spcAft>
                <a:spcPts val="600"/>
              </a:spcAft>
              <a:buSzPct val="80000"/>
              <a:buNone/>
            </a:pPr>
            <a:r>
              <a:rPr lang="en-US" sz="2000" b="1" spc="-51" dirty="0">
                <a:solidFill>
                  <a:schemeClr val="bg1">
                    <a:alpha val="99000"/>
                  </a:schemeClr>
                </a:solidFill>
                <a:latin typeface="+mn-lt"/>
                <a:cs typeface="Segoe UI" pitchFamily="34" charset="0"/>
              </a:rPr>
              <a:t>Create, Query, Delete</a:t>
            </a:r>
          </a:p>
          <a:p>
            <a:pPr marL="3175" lvl="1" indent="0" defTabSz="914325">
              <a:lnSpc>
                <a:spcPct val="90000"/>
              </a:lnSpc>
              <a:spcBef>
                <a:spcPts val="0"/>
              </a:spcBef>
              <a:spcAft>
                <a:spcPts val="600"/>
              </a:spcAft>
              <a:buSzPct val="80000"/>
              <a:buNone/>
            </a:pPr>
            <a:r>
              <a:rPr lang="en-US" sz="2000" spc="-51" dirty="0">
                <a:solidFill>
                  <a:schemeClr val="bg1">
                    <a:alpha val="99000"/>
                  </a:schemeClr>
                </a:solidFill>
                <a:latin typeface="+mn-lt"/>
                <a:cs typeface="Segoe UI" pitchFamily="34" charset="0"/>
              </a:rPr>
              <a:t>Tables can have metadata</a:t>
            </a:r>
          </a:p>
        </p:txBody>
      </p:sp>
      <p:cxnSp>
        <p:nvCxnSpPr>
          <p:cNvPr id="22" name="Straight Connector 21"/>
          <p:cNvCxnSpPr/>
          <p:nvPr/>
        </p:nvCxnSpPr>
        <p:spPr>
          <a:xfrm>
            <a:off x="0" y="2924473"/>
            <a:ext cx="12188825"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600683" y="1599366"/>
            <a:ext cx="3698943" cy="984885"/>
            <a:chOff x="600683" y="1599366"/>
            <a:chExt cx="3698943" cy="984885"/>
          </a:xfrm>
        </p:grpSpPr>
        <p:sp>
          <p:nvSpPr>
            <p:cNvPr id="20" name="TextBox 19"/>
            <p:cNvSpPr txBox="1"/>
            <p:nvPr/>
          </p:nvSpPr>
          <p:spPr>
            <a:xfrm>
              <a:off x="1650019" y="1599366"/>
              <a:ext cx="2649607" cy="984885"/>
            </a:xfrm>
            <a:prstGeom prst="rect">
              <a:avLst/>
            </a:prstGeom>
            <a:noFill/>
          </p:spPr>
          <p:txBody>
            <a:bodyPr wrap="square" lIns="0" tIns="0" rIns="0" bIns="0" rtlCol="0">
              <a:spAutoFit/>
            </a:bodyPr>
            <a:lstStyle/>
            <a:p>
              <a:r>
                <a:rPr lang="en-US" sz="3200" spc="-100" dirty="0">
                  <a:solidFill>
                    <a:schemeClr val="bg1">
                      <a:alpha val="99000"/>
                    </a:schemeClr>
                  </a:solidFill>
                  <a:latin typeface="Segoe UI" pitchFamily="34" charset="0"/>
                  <a:ea typeface="Segoe UI" pitchFamily="34" charset="0"/>
                  <a:cs typeface="Segoe UI" pitchFamily="34" charset="0"/>
                </a:rPr>
                <a:t>Not an RDBMS! </a:t>
              </a:r>
              <a:br>
                <a:rPr lang="en-US" sz="3200" spc="-100" dirty="0">
                  <a:solidFill>
                    <a:schemeClr val="bg1">
                      <a:alpha val="99000"/>
                    </a:schemeClr>
                  </a:solidFill>
                  <a:latin typeface="Segoe UI" pitchFamily="34" charset="0"/>
                  <a:ea typeface="Segoe UI" pitchFamily="34" charset="0"/>
                  <a:cs typeface="Segoe UI" pitchFamily="34" charset="0"/>
                </a:rPr>
              </a:br>
              <a:r>
                <a:rPr lang="en-US" sz="3200" spc="-100" dirty="0">
                  <a:solidFill>
                    <a:schemeClr val="bg1">
                      <a:alpha val="99000"/>
                    </a:schemeClr>
                  </a:solidFill>
                  <a:latin typeface="Segoe UI" pitchFamily="34" charset="0"/>
                  <a:ea typeface="Segoe UI" pitchFamily="34" charset="0"/>
                  <a:cs typeface="Segoe UI" pitchFamily="34" charset="0"/>
                </a:rPr>
                <a:t>Table</a:t>
              </a:r>
            </a:p>
          </p:txBody>
        </p:sp>
        <p:sp>
          <p:nvSpPr>
            <p:cNvPr id="23" name="Freeform 7"/>
            <p:cNvSpPr>
              <a:spLocks noEditPoints="1"/>
            </p:cNvSpPr>
            <p:nvPr/>
          </p:nvSpPr>
          <p:spPr bwMode="auto">
            <a:xfrm>
              <a:off x="600683" y="1754605"/>
              <a:ext cx="741734" cy="606008"/>
            </a:xfrm>
            <a:custGeom>
              <a:avLst/>
              <a:gdLst>
                <a:gd name="T0" fmla="*/ 1349 w 1388"/>
                <a:gd name="T1" fmla="*/ 967 h 1134"/>
                <a:gd name="T2" fmla="*/ 781 w 1388"/>
                <a:gd name="T3" fmla="*/ 49 h 1134"/>
                <a:gd name="T4" fmla="*/ 692 w 1388"/>
                <a:gd name="T5" fmla="*/ 0 h 1134"/>
                <a:gd name="T6" fmla="*/ 600 w 1388"/>
                <a:gd name="T7" fmla="*/ 48 h 1134"/>
                <a:gd name="T8" fmla="*/ 32 w 1388"/>
                <a:gd name="T9" fmla="*/ 962 h 1134"/>
                <a:gd name="T10" fmla="*/ 29 w 1388"/>
                <a:gd name="T11" fmla="*/ 1074 h 1134"/>
                <a:gd name="T12" fmla="*/ 115 w 1388"/>
                <a:gd name="T13" fmla="*/ 1128 h 1134"/>
                <a:gd name="T14" fmla="*/ 1263 w 1388"/>
                <a:gd name="T15" fmla="*/ 1128 h 1134"/>
                <a:gd name="T16" fmla="*/ 1348 w 1388"/>
                <a:gd name="T17" fmla="*/ 1081 h 1134"/>
                <a:gd name="T18" fmla="*/ 1349 w 1388"/>
                <a:gd name="T19" fmla="*/ 967 h 1134"/>
                <a:gd name="T20" fmla="*/ 769 w 1388"/>
                <a:gd name="T21" fmla="*/ 996 h 1134"/>
                <a:gd name="T22" fmla="*/ 614 w 1388"/>
                <a:gd name="T23" fmla="*/ 996 h 1134"/>
                <a:gd name="T24" fmla="*/ 614 w 1388"/>
                <a:gd name="T25" fmla="*/ 849 h 1134"/>
                <a:gd name="T26" fmla="*/ 769 w 1388"/>
                <a:gd name="T27" fmla="*/ 849 h 1134"/>
                <a:gd name="T28" fmla="*/ 769 w 1388"/>
                <a:gd name="T29" fmla="*/ 996 h 1134"/>
                <a:gd name="T30" fmla="*/ 769 w 1388"/>
                <a:gd name="T31" fmla="*/ 492 h 1134"/>
                <a:gd name="T32" fmla="*/ 730 w 1388"/>
                <a:gd name="T33" fmla="*/ 751 h 1134"/>
                <a:gd name="T34" fmla="*/ 655 w 1388"/>
                <a:gd name="T35" fmla="*/ 751 h 1134"/>
                <a:gd name="T36" fmla="*/ 614 w 1388"/>
                <a:gd name="T37" fmla="*/ 492 h 1134"/>
                <a:gd name="T38" fmla="*/ 614 w 1388"/>
                <a:gd name="T39" fmla="*/ 332 h 1134"/>
                <a:gd name="T40" fmla="*/ 769 w 1388"/>
                <a:gd name="T41" fmla="*/ 332 h 1134"/>
                <a:gd name="T42" fmla="*/ 769 w 1388"/>
                <a:gd name="T43" fmla="*/ 492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88" h="1134">
                  <a:moveTo>
                    <a:pt x="1349" y="967"/>
                  </a:moveTo>
                  <a:cubicBezTo>
                    <a:pt x="781" y="49"/>
                    <a:pt x="781" y="49"/>
                    <a:pt x="781" y="49"/>
                  </a:cubicBezTo>
                  <a:cubicBezTo>
                    <a:pt x="781" y="49"/>
                    <a:pt x="758" y="0"/>
                    <a:pt x="692" y="0"/>
                  </a:cubicBezTo>
                  <a:cubicBezTo>
                    <a:pt x="626" y="0"/>
                    <a:pt x="600" y="48"/>
                    <a:pt x="600" y="48"/>
                  </a:cubicBezTo>
                  <a:cubicBezTo>
                    <a:pt x="32" y="962"/>
                    <a:pt x="32" y="962"/>
                    <a:pt x="32" y="962"/>
                  </a:cubicBezTo>
                  <a:cubicBezTo>
                    <a:pt x="32" y="962"/>
                    <a:pt x="0" y="1021"/>
                    <a:pt x="29" y="1074"/>
                  </a:cubicBezTo>
                  <a:cubicBezTo>
                    <a:pt x="58" y="1127"/>
                    <a:pt x="115" y="1128"/>
                    <a:pt x="115" y="1128"/>
                  </a:cubicBezTo>
                  <a:cubicBezTo>
                    <a:pt x="1263" y="1128"/>
                    <a:pt x="1263" y="1128"/>
                    <a:pt x="1263" y="1128"/>
                  </a:cubicBezTo>
                  <a:cubicBezTo>
                    <a:pt x="1263" y="1128"/>
                    <a:pt x="1308" y="1134"/>
                    <a:pt x="1348" y="1081"/>
                  </a:cubicBezTo>
                  <a:cubicBezTo>
                    <a:pt x="1388" y="1028"/>
                    <a:pt x="1349" y="967"/>
                    <a:pt x="1349" y="967"/>
                  </a:cubicBezTo>
                  <a:close/>
                  <a:moveTo>
                    <a:pt x="769" y="996"/>
                  </a:moveTo>
                  <a:cubicBezTo>
                    <a:pt x="614" y="996"/>
                    <a:pt x="614" y="996"/>
                    <a:pt x="614" y="996"/>
                  </a:cubicBezTo>
                  <a:cubicBezTo>
                    <a:pt x="614" y="849"/>
                    <a:pt x="614" y="849"/>
                    <a:pt x="614" y="849"/>
                  </a:cubicBezTo>
                  <a:cubicBezTo>
                    <a:pt x="769" y="849"/>
                    <a:pt x="769" y="849"/>
                    <a:pt x="769" y="849"/>
                  </a:cubicBezTo>
                  <a:lnTo>
                    <a:pt x="769" y="996"/>
                  </a:lnTo>
                  <a:close/>
                  <a:moveTo>
                    <a:pt x="769" y="492"/>
                  </a:moveTo>
                  <a:cubicBezTo>
                    <a:pt x="730" y="751"/>
                    <a:pt x="730" y="751"/>
                    <a:pt x="730" y="751"/>
                  </a:cubicBezTo>
                  <a:cubicBezTo>
                    <a:pt x="655" y="751"/>
                    <a:pt x="655" y="751"/>
                    <a:pt x="655" y="751"/>
                  </a:cubicBezTo>
                  <a:cubicBezTo>
                    <a:pt x="614" y="492"/>
                    <a:pt x="614" y="492"/>
                    <a:pt x="614" y="492"/>
                  </a:cubicBezTo>
                  <a:cubicBezTo>
                    <a:pt x="614" y="332"/>
                    <a:pt x="614" y="332"/>
                    <a:pt x="614" y="332"/>
                  </a:cubicBezTo>
                  <a:cubicBezTo>
                    <a:pt x="769" y="332"/>
                    <a:pt x="769" y="332"/>
                    <a:pt x="769" y="332"/>
                  </a:cubicBezTo>
                  <a:lnTo>
                    <a:pt x="769" y="4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0" name="Group 29"/>
          <p:cNvGrpSpPr/>
          <p:nvPr/>
        </p:nvGrpSpPr>
        <p:grpSpPr>
          <a:xfrm>
            <a:off x="573577" y="4093317"/>
            <a:ext cx="2722363" cy="790728"/>
            <a:chOff x="573577" y="4093317"/>
            <a:chExt cx="2722363" cy="790728"/>
          </a:xfrm>
        </p:grpSpPr>
        <p:sp>
          <p:nvSpPr>
            <p:cNvPr id="17" name="TextBox 16"/>
            <p:cNvSpPr txBox="1"/>
            <p:nvPr/>
          </p:nvSpPr>
          <p:spPr>
            <a:xfrm>
              <a:off x="1650020" y="4292880"/>
              <a:ext cx="1645920" cy="393954"/>
            </a:xfrm>
            <a:prstGeom prst="rect">
              <a:avLst/>
            </a:prstGeom>
            <a:noFill/>
          </p:spPr>
          <p:txBody>
            <a:bodyPr wrap="square" lIns="0" tIns="0" rIns="0" bIns="0" rtlCol="0">
              <a:spAutoFit/>
            </a:bodyPr>
            <a:lstStyle/>
            <a:p>
              <a:pPr>
                <a:lnSpc>
                  <a:spcPct val="80000"/>
                </a:lnSpc>
              </a:pPr>
              <a:r>
                <a:rPr lang="en-US" sz="3200" spc="-100" dirty="0" smtClean="0">
                  <a:solidFill>
                    <a:schemeClr val="bg1">
                      <a:alpha val="99000"/>
                    </a:schemeClr>
                  </a:solidFill>
                  <a:latin typeface="Segoe UI" pitchFamily="34" charset="0"/>
                  <a:ea typeface="Segoe UI" pitchFamily="34" charset="0"/>
                  <a:cs typeface="Segoe UI" pitchFamily="34" charset="0"/>
                </a:rPr>
                <a:t>Entities</a:t>
              </a:r>
              <a:endParaRPr lang="en-US" sz="3200" spc="-100" dirty="0">
                <a:solidFill>
                  <a:schemeClr val="bg1">
                    <a:alpha val="99000"/>
                  </a:schemeClr>
                </a:solidFill>
                <a:latin typeface="Segoe UI" pitchFamily="34" charset="0"/>
                <a:ea typeface="Segoe UI" pitchFamily="34" charset="0"/>
                <a:cs typeface="Segoe UI" pitchFamily="34" charset="0"/>
              </a:endParaRPr>
            </a:p>
          </p:txBody>
        </p:sp>
        <p:grpSp>
          <p:nvGrpSpPr>
            <p:cNvPr id="24" name="Group 23"/>
            <p:cNvGrpSpPr/>
            <p:nvPr/>
          </p:nvGrpSpPr>
          <p:grpSpPr>
            <a:xfrm>
              <a:off x="573577" y="4093317"/>
              <a:ext cx="873770" cy="790728"/>
              <a:chOff x="7871395" y="3393689"/>
              <a:chExt cx="2527474" cy="2287264"/>
            </a:xfrm>
            <a:solidFill>
              <a:schemeClr val="bg1"/>
            </a:solidFill>
          </p:grpSpPr>
          <p:sp>
            <p:nvSpPr>
              <p:cNvPr id="25" name="Freeform 73"/>
              <p:cNvSpPr>
                <a:spLocks noEditPoints="1"/>
              </p:cNvSpPr>
              <p:nvPr/>
            </p:nvSpPr>
            <p:spPr bwMode="black">
              <a:xfrm>
                <a:off x="7871395" y="3393689"/>
                <a:ext cx="2369328" cy="2287264"/>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grpFill/>
              <a:ln>
                <a:noFill/>
              </a:ln>
            </p:spPr>
            <p:txBody>
              <a:bodyPr vert="horz" wrap="square" lIns="82305" tIns="41153" rIns="82305" bIns="41153" numCol="1" anchor="t" anchorCtr="0" compatLnSpc="1">
                <a:prstTxWarp prst="textNoShape">
                  <a:avLst/>
                </a:prstTxWarp>
              </a:bodyPr>
              <a:lstStyle/>
              <a:p>
                <a:endParaRPr lang="en-US" sz="1600"/>
              </a:p>
            </p:txBody>
          </p:sp>
          <p:sp>
            <p:nvSpPr>
              <p:cNvPr id="26" name="Freeform 22"/>
              <p:cNvSpPr>
                <a:spLocks noEditPoints="1"/>
              </p:cNvSpPr>
              <p:nvPr/>
            </p:nvSpPr>
            <p:spPr bwMode="black">
              <a:xfrm>
                <a:off x="9773063" y="4262998"/>
                <a:ext cx="625806" cy="625642"/>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27" name="Freeform 22"/>
              <p:cNvSpPr>
                <a:spLocks noEditPoints="1"/>
              </p:cNvSpPr>
              <p:nvPr/>
            </p:nvSpPr>
            <p:spPr bwMode="black">
              <a:xfrm>
                <a:off x="8489013" y="3713465"/>
                <a:ext cx="450706" cy="450588"/>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28" name="Freeform 22"/>
              <p:cNvSpPr>
                <a:spLocks noEditPoints="1"/>
              </p:cNvSpPr>
              <p:nvPr/>
            </p:nvSpPr>
            <p:spPr bwMode="black">
              <a:xfrm rot="21328346">
                <a:off x="8456924" y="5106580"/>
                <a:ext cx="431892" cy="431776"/>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endParaRPr lang="en-US" sz="1600"/>
              </a:p>
            </p:txBody>
          </p:sp>
        </p:grpSp>
      </p:grpSp>
    </p:spTree>
    <p:extLst>
      <p:ext uri="{BB962C8B-B14F-4D97-AF65-F5344CB8AC3E}">
        <p14:creationId xmlns:p14="http://schemas.microsoft.com/office/powerpoint/2010/main" val="2108929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1246495"/>
          </a:xfrm>
        </p:spPr>
        <p:txBody>
          <a:bodyPr/>
          <a:lstStyle/>
          <a:p>
            <a:r>
              <a:rPr lang="en-US" dirty="0" smtClean="0"/>
              <a:t>Windows Azure </a:t>
            </a:r>
            <a:r>
              <a:rPr lang="en-US" dirty="0"/>
              <a:t>Storage Account</a:t>
            </a:r>
            <a:br>
              <a:rPr lang="en-US" dirty="0"/>
            </a:br>
            <a:r>
              <a:rPr lang="en-US" sz="3600" dirty="0">
                <a:solidFill>
                  <a:schemeClr val="tx1">
                    <a:lumMod val="90000"/>
                    <a:lumOff val="10000"/>
                    <a:alpha val="99000"/>
                  </a:schemeClr>
                </a:solidFill>
              </a:rPr>
              <a:t>User specified globally unique account name</a:t>
            </a:r>
          </a:p>
        </p:txBody>
      </p:sp>
      <p:pic>
        <p:nvPicPr>
          <p:cNvPr id="24" name="Picture 6" descr="\\server3\InternalBin\Resource DVD\DVD_ART36\Artwork_Imagery\Icons - Illustrations\Maps Globes\world map Transparent blue.png"/>
          <p:cNvPicPr>
            <a:picLocks noChangeAspect="1" noChangeArrowheads="1"/>
          </p:cNvPicPr>
          <p:nvPr/>
        </p:nvPicPr>
        <p:blipFill>
          <a:blip r:embed="rId3" cstate="screen">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a:ext>
            </a:extLst>
          </a:blip>
          <a:srcRect/>
          <a:stretch>
            <a:fillRect/>
          </a:stretch>
        </p:blipFill>
        <p:spPr bwMode="auto">
          <a:xfrm>
            <a:off x="3" y="2736320"/>
            <a:ext cx="4799013" cy="3878227"/>
          </a:xfrm>
          <a:prstGeom prst="rect">
            <a:avLst/>
          </a:prstGeom>
          <a:noFill/>
        </p:spPr>
      </p:pic>
      <p:pic>
        <p:nvPicPr>
          <p:cNvPr id="25" name="Picture 24" descr="\\server3\InternalBin\Resource DVD\DVD_ART36\Artwork_Imagery\Icons - Illustrations\Maps Globes\world map Transparent blue.png"/>
          <p:cNvPicPr>
            <a:picLocks noChangeAspect="1" noChangeArrowheads="1"/>
          </p:cNvPicPr>
          <p:nvPr/>
        </p:nvPicPr>
        <p:blipFill>
          <a:blip r:embed="rId5" cstate="screen">
            <a:duotone>
              <a:prstClr val="black"/>
              <a:schemeClr val="tx2">
                <a:tint val="45000"/>
                <a:satMod val="400000"/>
              </a:schemeClr>
            </a:duotone>
            <a:extLst>
              <a:ext uri="{BEBA8EAE-BF5A-486C-A8C5-ECC9F3942E4B}">
                <a14:imgProps xmlns:a14="http://schemas.microsoft.com/office/drawing/2010/main">
                  <a14:imgLayer r:embed="rId6">
                    <a14:imgEffect>
                      <a14:colorTemperature colorTemp="11200"/>
                    </a14:imgEffect>
                    <a14:imgEffect>
                      <a14:saturation sat="400000"/>
                    </a14:imgEffect>
                  </a14:imgLayer>
                </a14:imgProps>
              </a:ext>
              <a:ext uri="{28A0092B-C50C-407E-A947-70E740481C1C}">
                <a14:useLocalDpi xmlns:a14="http://schemas.microsoft.com/office/drawing/2010/main"/>
              </a:ext>
            </a:extLst>
          </a:blip>
          <a:srcRect/>
          <a:stretch>
            <a:fillRect/>
          </a:stretch>
        </p:blipFill>
        <p:spPr bwMode="auto">
          <a:xfrm>
            <a:off x="4810126" y="2745845"/>
            <a:ext cx="2590800" cy="3878227"/>
          </a:xfrm>
          <a:prstGeom prst="rect">
            <a:avLst/>
          </a:prstGeom>
          <a:noFill/>
        </p:spPr>
      </p:pic>
      <p:pic>
        <p:nvPicPr>
          <p:cNvPr id="26" name="Picture 6" descr="\\server3\InternalBin\Resource DVD\DVD_ART36\Artwork_Imagery\Icons - Illustrations\Maps Globes\world map Transparent blue.png"/>
          <p:cNvPicPr>
            <a:picLocks noChangeAspect="1" noChangeArrowheads="1"/>
          </p:cNvPicPr>
          <p:nvPr/>
        </p:nvPicPr>
        <p:blipFill>
          <a:blip r:embed="rId7" cstate="screen">
            <a:extLst>
              <a:ext uri="{BEBA8EAE-BF5A-486C-A8C5-ECC9F3942E4B}">
                <a14:imgProps xmlns:a14="http://schemas.microsoft.com/office/drawing/2010/main">
                  <a14:imgLayer r:embed="rId8">
                    <a14:imgEffect>
                      <a14:brightnessContrast bright="-40000"/>
                    </a14:imgEffect>
                  </a14:imgLayer>
                </a14:imgProps>
              </a:ext>
              <a:ext uri="{28A0092B-C50C-407E-A947-70E740481C1C}">
                <a14:useLocalDpi xmlns:a14="http://schemas.microsoft.com/office/drawing/2010/main"/>
              </a:ext>
            </a:extLst>
          </a:blip>
          <a:srcRect r="-1748"/>
          <a:stretch>
            <a:fillRect/>
          </a:stretch>
        </p:blipFill>
        <p:spPr bwMode="auto">
          <a:xfrm>
            <a:off x="7410453" y="2745845"/>
            <a:ext cx="4778375" cy="3878227"/>
          </a:xfrm>
          <a:prstGeom prst="rect">
            <a:avLst/>
          </a:prstGeom>
          <a:noFill/>
        </p:spPr>
      </p:pic>
      <p:cxnSp>
        <p:nvCxnSpPr>
          <p:cNvPr id="27" name="Straight Connector 26"/>
          <p:cNvCxnSpPr/>
          <p:nvPr/>
        </p:nvCxnSpPr>
        <p:spPr>
          <a:xfrm>
            <a:off x="4810126" y="2409227"/>
            <a:ext cx="0" cy="4114800"/>
          </a:xfrm>
          <a:prstGeom prst="line">
            <a:avLst/>
          </a:prstGeom>
          <a:ln>
            <a:solidFill>
              <a:schemeClr val="tx1">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7389812" y="2409227"/>
            <a:ext cx="0" cy="4114800"/>
          </a:xfrm>
          <a:prstGeom prst="line">
            <a:avLst/>
          </a:prstGeom>
          <a:ln>
            <a:solidFill>
              <a:schemeClr val="tx1">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bwMode="auto">
          <a:xfrm>
            <a:off x="3" y="4317473"/>
            <a:ext cx="12188824" cy="3076575"/>
          </a:xfrm>
          <a:prstGeom prst="rect">
            <a:avLst/>
          </a:prstGeom>
          <a:gradFill flip="none" rotWithShape="1">
            <a:gsLst>
              <a:gs pos="0">
                <a:schemeClr val="bg1">
                  <a:alpha val="0"/>
                </a:schemeClr>
              </a:gs>
              <a:gs pos="46000">
                <a:schemeClr val="bg1">
                  <a:alpha val="20000"/>
                </a:schemeClr>
              </a:gs>
              <a:gs pos="100000">
                <a:schemeClr val="bg1">
                  <a:alpha val="45000"/>
                </a:schemeClr>
              </a:gs>
            </a:gsLst>
            <a:lin ang="5400000" scaled="0"/>
            <a:tileRect/>
          </a:gradFill>
          <a:ln>
            <a:headEnd type="none" w="med" len="med"/>
            <a:tailEnd type="none" w="med" len="med"/>
          </a:ln>
          <a:effectLst>
            <a:innerShdw blurRad="127000" dir="11220000">
              <a:prstClr val="black">
                <a:alpha val="50000"/>
              </a:prstClr>
            </a:innerShdw>
          </a:effectLst>
          <a:scene3d>
            <a:camera prst="orthographicFront">
              <a:rot lat="0" lon="0" rev="0"/>
            </a:camera>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121888" tIns="60944" rIns="121888" bIns="60944" numCol="1" rtlCol="0" anchor="ctr" anchorCtr="0" compatLnSpc="1">
            <a:prstTxWarp prst="textNoShape">
              <a:avLst/>
            </a:prstTxWarp>
          </a:bodyPr>
          <a:lstStyle/>
          <a:p>
            <a:pPr algn="ctr" defTabSz="1218535"/>
            <a:endParaRPr lang="en-US" sz="3200" spc="-67" dirty="0">
              <a:gradFill>
                <a:gsLst>
                  <a:gs pos="0">
                    <a:srgbClr val="000000"/>
                  </a:gs>
                  <a:gs pos="100000">
                    <a:srgbClr val="000000"/>
                  </a:gs>
                </a:gsLst>
                <a:lin ang="5400000" scaled="0"/>
              </a:gradFill>
            </a:endParaRPr>
          </a:p>
        </p:txBody>
      </p:sp>
      <p:grpSp>
        <p:nvGrpSpPr>
          <p:cNvPr id="34" name="Group 33"/>
          <p:cNvGrpSpPr/>
          <p:nvPr/>
        </p:nvGrpSpPr>
        <p:grpSpPr>
          <a:xfrm>
            <a:off x="2051630" y="3424849"/>
            <a:ext cx="1786840" cy="536697"/>
            <a:chOff x="8718270" y="3152204"/>
            <a:chExt cx="2762610" cy="829780"/>
          </a:xfrm>
          <a:effectLst>
            <a:outerShdw blurRad="76200" dir="18900000" sy="23000" kx="-1200000" algn="bl" rotWithShape="0">
              <a:prstClr val="black">
                <a:alpha val="20000"/>
              </a:prstClr>
            </a:outerShdw>
          </a:effectLst>
        </p:grpSpPr>
        <p:grpSp>
          <p:nvGrpSpPr>
            <p:cNvPr id="41" name="Group 40"/>
            <p:cNvGrpSpPr/>
            <p:nvPr/>
          </p:nvGrpSpPr>
          <p:grpSpPr>
            <a:xfrm>
              <a:off x="8718270" y="3152204"/>
              <a:ext cx="2762610" cy="829780"/>
              <a:chOff x="8069942" y="-247775"/>
              <a:chExt cx="2762610" cy="829780"/>
            </a:xfrm>
          </p:grpSpPr>
          <p:sp>
            <p:nvSpPr>
              <p:cNvPr id="43" name="Rectangle 42"/>
              <p:cNvSpPr/>
              <p:nvPr/>
            </p:nvSpPr>
            <p:spPr bwMode="auto">
              <a:xfrm>
                <a:off x="8072519" y="-247775"/>
                <a:ext cx="2760033"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44" name="Isosceles Triangle 43"/>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42" name="TextBox 41"/>
            <p:cNvSpPr txBox="1"/>
            <p:nvPr/>
          </p:nvSpPr>
          <p:spPr>
            <a:xfrm>
              <a:off x="8874018" y="3266409"/>
              <a:ext cx="2092349"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alpha val="99000"/>
                    </a:schemeClr>
                  </a:solidFill>
                </a:rPr>
                <a:t>North Central US</a:t>
              </a:r>
            </a:p>
          </p:txBody>
        </p:sp>
      </p:grpSp>
      <p:grpSp>
        <p:nvGrpSpPr>
          <p:cNvPr id="50" name="Group 49"/>
          <p:cNvGrpSpPr/>
          <p:nvPr/>
        </p:nvGrpSpPr>
        <p:grpSpPr>
          <a:xfrm>
            <a:off x="5602046" y="3315252"/>
            <a:ext cx="1785173" cy="536697"/>
            <a:chOff x="8720847" y="3152204"/>
            <a:chExt cx="2760033" cy="829780"/>
          </a:xfrm>
          <a:effectLst>
            <a:outerShdw blurRad="76200" dir="18900000" sy="23000" kx="-1200000" algn="bl" rotWithShape="0">
              <a:prstClr val="black">
                <a:alpha val="20000"/>
              </a:prstClr>
            </a:outerShdw>
          </a:effectLst>
        </p:grpSpPr>
        <p:grpSp>
          <p:nvGrpSpPr>
            <p:cNvPr id="51" name="Group 50"/>
            <p:cNvGrpSpPr/>
            <p:nvPr/>
          </p:nvGrpSpPr>
          <p:grpSpPr>
            <a:xfrm>
              <a:off x="8720847" y="3152204"/>
              <a:ext cx="2760033" cy="829780"/>
              <a:chOff x="8072519" y="-247775"/>
              <a:chExt cx="2760033" cy="829780"/>
            </a:xfrm>
          </p:grpSpPr>
          <p:sp>
            <p:nvSpPr>
              <p:cNvPr id="53" name="Rectangle 52"/>
              <p:cNvSpPr/>
              <p:nvPr/>
            </p:nvSpPr>
            <p:spPr bwMode="auto">
              <a:xfrm>
                <a:off x="8072519" y="-247775"/>
                <a:ext cx="2760033" cy="549224"/>
              </a:xfrm>
              <a:prstGeom prst="rect">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54" name="Isosceles Triangle 53"/>
              <p:cNvSpPr/>
              <p:nvPr/>
            </p:nvSpPr>
            <p:spPr bwMode="auto">
              <a:xfrm rot="5400000">
                <a:off x="7866930" y="64918"/>
                <a:ext cx="722676" cy="311498"/>
              </a:xfrm>
              <a:prstGeom prst="triangl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52" name="TextBox 51"/>
            <p:cNvSpPr txBox="1"/>
            <p:nvPr/>
          </p:nvSpPr>
          <p:spPr>
            <a:xfrm>
              <a:off x="8874018" y="3266409"/>
              <a:ext cx="2065881"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Northern Europe</a:t>
              </a:r>
            </a:p>
          </p:txBody>
        </p:sp>
      </p:grpSp>
      <p:grpSp>
        <p:nvGrpSpPr>
          <p:cNvPr id="55" name="Group 54"/>
          <p:cNvGrpSpPr/>
          <p:nvPr/>
        </p:nvGrpSpPr>
        <p:grpSpPr>
          <a:xfrm>
            <a:off x="6140466" y="3703047"/>
            <a:ext cx="1786840" cy="536697"/>
            <a:chOff x="8718270" y="3152204"/>
            <a:chExt cx="2762610" cy="829780"/>
          </a:xfrm>
          <a:effectLst>
            <a:outerShdw blurRad="76200" dir="18900000" sy="23000" kx="-1200000" algn="bl" rotWithShape="0">
              <a:prstClr val="black">
                <a:alpha val="20000"/>
              </a:prstClr>
            </a:outerShdw>
          </a:effectLst>
        </p:grpSpPr>
        <p:grpSp>
          <p:nvGrpSpPr>
            <p:cNvPr id="56" name="Group 55"/>
            <p:cNvGrpSpPr/>
            <p:nvPr/>
          </p:nvGrpSpPr>
          <p:grpSpPr>
            <a:xfrm>
              <a:off x="8718270" y="3152204"/>
              <a:ext cx="2762610" cy="829780"/>
              <a:chOff x="8069942" y="-247775"/>
              <a:chExt cx="2762610" cy="829780"/>
            </a:xfrm>
          </p:grpSpPr>
          <p:sp>
            <p:nvSpPr>
              <p:cNvPr id="58" name="Rectangle 57"/>
              <p:cNvSpPr/>
              <p:nvPr/>
            </p:nvSpPr>
            <p:spPr bwMode="auto">
              <a:xfrm>
                <a:off x="8072519" y="-247775"/>
                <a:ext cx="2760033" cy="549224"/>
              </a:xfrm>
              <a:prstGeom prst="rect">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59" name="Isosceles Triangle 58"/>
              <p:cNvSpPr/>
              <p:nvPr/>
            </p:nvSpPr>
            <p:spPr bwMode="auto">
              <a:xfrm rot="5400000">
                <a:off x="7864352" y="64918"/>
                <a:ext cx="722677" cy="311498"/>
              </a:xfrm>
              <a:prstGeom prst="triangl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57" name="TextBox 56"/>
            <p:cNvSpPr txBox="1"/>
            <p:nvPr/>
          </p:nvSpPr>
          <p:spPr>
            <a:xfrm>
              <a:off x="8874018" y="3266409"/>
              <a:ext cx="1949892"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Western Europe</a:t>
              </a:r>
            </a:p>
          </p:txBody>
        </p:sp>
      </p:grpSp>
      <p:grpSp>
        <p:nvGrpSpPr>
          <p:cNvPr id="60" name="Group 59"/>
          <p:cNvGrpSpPr/>
          <p:nvPr/>
        </p:nvGrpSpPr>
        <p:grpSpPr>
          <a:xfrm>
            <a:off x="9126737" y="3789933"/>
            <a:ext cx="1785173" cy="536697"/>
            <a:chOff x="8720847" y="3152204"/>
            <a:chExt cx="2760033" cy="829780"/>
          </a:xfrm>
          <a:effectLst>
            <a:outerShdw blurRad="76200" dir="18900000" sy="23000" kx="-1200000" algn="bl" rotWithShape="0">
              <a:prstClr val="black">
                <a:alpha val="20000"/>
              </a:prstClr>
            </a:outerShdw>
          </a:effectLst>
        </p:grpSpPr>
        <p:grpSp>
          <p:nvGrpSpPr>
            <p:cNvPr id="61" name="Group 60"/>
            <p:cNvGrpSpPr/>
            <p:nvPr/>
          </p:nvGrpSpPr>
          <p:grpSpPr>
            <a:xfrm>
              <a:off x="8720847" y="3152204"/>
              <a:ext cx="2760033" cy="829780"/>
              <a:chOff x="8072519" y="-247775"/>
              <a:chExt cx="2760033" cy="829780"/>
            </a:xfrm>
          </p:grpSpPr>
          <p:sp>
            <p:nvSpPr>
              <p:cNvPr id="63" name="Rectangle 62"/>
              <p:cNvSpPr/>
              <p:nvPr/>
            </p:nvSpPr>
            <p:spPr bwMode="auto">
              <a:xfrm>
                <a:off x="8072519" y="-247775"/>
                <a:ext cx="2760033" cy="549224"/>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64" name="Isosceles Triangle 63"/>
              <p:cNvSpPr/>
              <p:nvPr/>
            </p:nvSpPr>
            <p:spPr bwMode="auto">
              <a:xfrm rot="5400000">
                <a:off x="7866930" y="64918"/>
                <a:ext cx="722676" cy="311498"/>
              </a:xfrm>
              <a:prstGeom prst="triangl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62" name="TextBox 61"/>
            <p:cNvSpPr txBox="1"/>
            <p:nvPr/>
          </p:nvSpPr>
          <p:spPr>
            <a:xfrm>
              <a:off x="8874018" y="3266409"/>
              <a:ext cx="1078097"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East Asia</a:t>
              </a:r>
            </a:p>
          </p:txBody>
        </p:sp>
      </p:grpSp>
      <p:grpSp>
        <p:nvGrpSpPr>
          <p:cNvPr id="65" name="Group 64"/>
          <p:cNvGrpSpPr/>
          <p:nvPr/>
        </p:nvGrpSpPr>
        <p:grpSpPr>
          <a:xfrm>
            <a:off x="8939989" y="4349341"/>
            <a:ext cx="1786840" cy="536697"/>
            <a:chOff x="8718270" y="3152204"/>
            <a:chExt cx="2762610" cy="829780"/>
          </a:xfrm>
          <a:effectLst>
            <a:outerShdw blurRad="76200" dir="18900000" sy="23000" kx="-1200000" algn="bl" rotWithShape="0">
              <a:prstClr val="black">
                <a:alpha val="20000"/>
              </a:prstClr>
            </a:outerShdw>
          </a:effectLst>
        </p:grpSpPr>
        <p:grpSp>
          <p:nvGrpSpPr>
            <p:cNvPr id="66" name="Group 65"/>
            <p:cNvGrpSpPr/>
            <p:nvPr/>
          </p:nvGrpSpPr>
          <p:grpSpPr>
            <a:xfrm>
              <a:off x="8718270" y="3152204"/>
              <a:ext cx="2762610" cy="829780"/>
              <a:chOff x="8069942" y="-247775"/>
              <a:chExt cx="2762610" cy="829780"/>
            </a:xfrm>
          </p:grpSpPr>
          <p:sp>
            <p:nvSpPr>
              <p:cNvPr id="68" name="Rectangle 67"/>
              <p:cNvSpPr/>
              <p:nvPr/>
            </p:nvSpPr>
            <p:spPr bwMode="auto">
              <a:xfrm>
                <a:off x="8072519" y="-247775"/>
                <a:ext cx="2760033" cy="549224"/>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69" name="Isosceles Triangle 68"/>
              <p:cNvSpPr/>
              <p:nvPr/>
            </p:nvSpPr>
            <p:spPr bwMode="auto">
              <a:xfrm rot="5400000">
                <a:off x="7864352" y="64918"/>
                <a:ext cx="722677" cy="311498"/>
              </a:xfrm>
              <a:prstGeom prst="triangl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67" name="TextBox 66"/>
            <p:cNvSpPr txBox="1"/>
            <p:nvPr/>
          </p:nvSpPr>
          <p:spPr>
            <a:xfrm>
              <a:off x="8874018" y="3266409"/>
              <a:ext cx="1873656"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South East Asia</a:t>
              </a:r>
            </a:p>
          </p:txBody>
        </p:sp>
      </p:grpSp>
      <p:sp>
        <p:nvSpPr>
          <p:cNvPr id="75" name="TextBox 74"/>
          <p:cNvSpPr txBox="1">
            <a:spLocks noChangeArrowheads="1"/>
          </p:cNvSpPr>
          <p:nvPr/>
        </p:nvSpPr>
        <p:spPr bwMode="auto">
          <a:xfrm>
            <a:off x="283043" y="2288892"/>
            <a:ext cx="4460196" cy="492416"/>
          </a:xfrm>
          <a:prstGeom prst="rect">
            <a:avLst/>
          </a:prstGeom>
          <a:noFill/>
          <a:ln w="9525">
            <a:noFill/>
            <a:miter lim="800000"/>
            <a:headEnd/>
            <a:tailEnd/>
          </a:ln>
        </p:spPr>
        <p:txBody>
          <a:bodyPr wrap="square" lIns="121893" tIns="60947" rIns="121893" bIns="60947">
            <a:spAutoFit/>
          </a:bodyPr>
          <a:lstStyle/>
          <a:p>
            <a:pPr algn="ctr" eaLnBrk="0" hangingPunct="0"/>
            <a:r>
              <a:rPr lang="en-US" dirty="0" smtClean="0">
                <a:solidFill>
                  <a:srgbClr val="00B0F0">
                    <a:alpha val="98824"/>
                  </a:srgbClr>
                </a:solidFill>
                <a:latin typeface="Segoe UI Light" pitchFamily="34" charset="0"/>
              </a:rPr>
              <a:t>US</a:t>
            </a:r>
            <a:endParaRPr lang="en-US" dirty="0">
              <a:solidFill>
                <a:srgbClr val="00B0F0">
                  <a:alpha val="98824"/>
                </a:srgbClr>
              </a:solidFill>
              <a:latin typeface="Segoe UI Light" pitchFamily="34" charset="0"/>
            </a:endParaRPr>
          </a:p>
        </p:txBody>
      </p:sp>
      <p:sp>
        <p:nvSpPr>
          <p:cNvPr id="76" name="TextBox 9"/>
          <p:cNvSpPr txBox="1">
            <a:spLocks noChangeArrowheads="1"/>
          </p:cNvSpPr>
          <p:nvPr/>
        </p:nvSpPr>
        <p:spPr bwMode="auto">
          <a:xfrm>
            <a:off x="4640207" y="2297362"/>
            <a:ext cx="2862092" cy="492416"/>
          </a:xfrm>
          <a:prstGeom prst="rect">
            <a:avLst/>
          </a:prstGeom>
          <a:noFill/>
          <a:ln w="9525">
            <a:noFill/>
            <a:miter lim="800000"/>
            <a:headEnd/>
            <a:tailEnd/>
          </a:ln>
        </p:spPr>
        <p:txBody>
          <a:bodyPr wrap="square" lIns="121893" tIns="60947" rIns="121893" bIns="60947">
            <a:spAutoFit/>
          </a:bodyPr>
          <a:lstStyle/>
          <a:p>
            <a:pPr algn="ctr" eaLnBrk="0" hangingPunct="0"/>
            <a:r>
              <a:rPr lang="en-US" dirty="0" smtClean="0">
                <a:solidFill>
                  <a:schemeClr val="accent3">
                    <a:alpha val="98824"/>
                  </a:schemeClr>
                </a:solidFill>
                <a:latin typeface="Segoe UI Light" pitchFamily="34" charset="0"/>
              </a:rPr>
              <a:t>Europe</a:t>
            </a:r>
            <a:endParaRPr lang="en-US" dirty="0">
              <a:solidFill>
                <a:schemeClr val="accent3">
                  <a:alpha val="98824"/>
                </a:schemeClr>
              </a:solidFill>
              <a:latin typeface="Segoe UI Light" pitchFamily="34" charset="0"/>
            </a:endParaRPr>
          </a:p>
        </p:txBody>
      </p:sp>
      <p:sp>
        <p:nvSpPr>
          <p:cNvPr id="77" name="TextBox 9"/>
          <p:cNvSpPr txBox="1">
            <a:spLocks noChangeArrowheads="1"/>
          </p:cNvSpPr>
          <p:nvPr/>
        </p:nvSpPr>
        <p:spPr bwMode="auto">
          <a:xfrm>
            <a:off x="7856107" y="2330297"/>
            <a:ext cx="3663010" cy="492416"/>
          </a:xfrm>
          <a:prstGeom prst="rect">
            <a:avLst/>
          </a:prstGeom>
          <a:noFill/>
          <a:ln w="9525">
            <a:noFill/>
            <a:miter lim="800000"/>
            <a:headEnd/>
            <a:tailEnd/>
          </a:ln>
        </p:spPr>
        <p:txBody>
          <a:bodyPr wrap="square" lIns="121893" tIns="60947" rIns="121893" bIns="60947">
            <a:spAutoFit/>
          </a:bodyPr>
          <a:lstStyle/>
          <a:p>
            <a:pPr algn="ctr" eaLnBrk="0" hangingPunct="0"/>
            <a:r>
              <a:rPr lang="en-US" dirty="0" smtClean="0">
                <a:solidFill>
                  <a:srgbClr val="92D050">
                    <a:alpha val="98824"/>
                  </a:srgbClr>
                </a:solidFill>
                <a:latin typeface="Segoe UI Light" pitchFamily="34" charset="0"/>
              </a:rPr>
              <a:t>Asia</a:t>
            </a:r>
            <a:endParaRPr lang="en-US" dirty="0">
              <a:solidFill>
                <a:srgbClr val="92D050">
                  <a:alpha val="98824"/>
                </a:srgbClr>
              </a:solidFill>
              <a:latin typeface="Segoe UI Light" pitchFamily="34" charset="0"/>
            </a:endParaRPr>
          </a:p>
        </p:txBody>
      </p:sp>
      <p:sp>
        <p:nvSpPr>
          <p:cNvPr id="3" name="TextBox 2"/>
          <p:cNvSpPr txBox="1"/>
          <p:nvPr/>
        </p:nvSpPr>
        <p:spPr>
          <a:xfrm>
            <a:off x="519112" y="1686910"/>
            <a:ext cx="9435999" cy="443198"/>
          </a:xfrm>
          <a:prstGeom prst="rect">
            <a:avLst/>
          </a:prstGeom>
          <a:noFill/>
        </p:spPr>
        <p:txBody>
          <a:bodyPr wrap="square" lIns="0" tIns="0" rIns="0" bIns="0" rtlCol="0">
            <a:spAutoFit/>
          </a:bodyPr>
          <a:lstStyle/>
          <a:p>
            <a:pPr>
              <a:lnSpc>
                <a:spcPct val="90000"/>
              </a:lnSpc>
              <a:spcBef>
                <a:spcPct val="20000"/>
              </a:spcBef>
              <a:buSzPct val="80000"/>
            </a:pPr>
            <a:r>
              <a:rPr lang="en-US" sz="3200" dirty="0">
                <a:solidFill>
                  <a:schemeClr val="accent2">
                    <a:alpha val="99000"/>
                  </a:schemeClr>
                </a:solidFill>
                <a:latin typeface="Segoe UI Light" pitchFamily="34" charset="0"/>
              </a:rPr>
              <a:t>Can choose geo-location to host storage </a:t>
            </a:r>
            <a:r>
              <a:rPr lang="en-US" sz="3200" dirty="0" smtClean="0">
                <a:solidFill>
                  <a:schemeClr val="accent2">
                    <a:alpha val="99000"/>
                  </a:schemeClr>
                </a:solidFill>
                <a:latin typeface="Segoe UI Light" pitchFamily="34" charset="0"/>
              </a:rPr>
              <a:t>account:</a:t>
            </a:r>
            <a:endParaRPr lang="en-US" sz="3200" dirty="0">
              <a:solidFill>
                <a:schemeClr val="accent2">
                  <a:alpha val="99000"/>
                </a:schemeClr>
              </a:solidFill>
              <a:latin typeface="Segoe UI Light" pitchFamily="34" charset="0"/>
            </a:endParaRPr>
          </a:p>
        </p:txBody>
      </p:sp>
      <p:grpSp>
        <p:nvGrpSpPr>
          <p:cNvPr id="70" name="Group 69"/>
          <p:cNvGrpSpPr/>
          <p:nvPr/>
        </p:nvGrpSpPr>
        <p:grpSpPr>
          <a:xfrm>
            <a:off x="2063516" y="4384492"/>
            <a:ext cx="1836849" cy="394918"/>
            <a:chOff x="8495792" y="3059628"/>
            <a:chExt cx="2985088" cy="641789"/>
          </a:xfrm>
          <a:effectLst>
            <a:outerShdw blurRad="76200" dir="18900000" sy="23000" kx="-1200000" algn="bl" rotWithShape="0">
              <a:prstClr val="black">
                <a:alpha val="20000"/>
              </a:prstClr>
            </a:outerShdw>
          </a:effectLst>
        </p:grpSpPr>
        <p:grpSp>
          <p:nvGrpSpPr>
            <p:cNvPr id="71" name="Group 70"/>
            <p:cNvGrpSpPr/>
            <p:nvPr/>
          </p:nvGrpSpPr>
          <p:grpSpPr>
            <a:xfrm>
              <a:off x="8495792" y="3059628"/>
              <a:ext cx="2985088" cy="641789"/>
              <a:chOff x="7847464" y="-340351"/>
              <a:chExt cx="2985088" cy="641789"/>
            </a:xfrm>
          </p:grpSpPr>
          <p:sp>
            <p:nvSpPr>
              <p:cNvPr id="73" name="Rectangle 72"/>
              <p:cNvSpPr/>
              <p:nvPr/>
            </p:nvSpPr>
            <p:spPr bwMode="auto">
              <a:xfrm>
                <a:off x="8072519" y="-247784"/>
                <a:ext cx="2760033" cy="54922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74" name="Isosceles Triangle 73"/>
              <p:cNvSpPr/>
              <p:nvPr/>
            </p:nvSpPr>
            <p:spPr bwMode="auto">
              <a:xfrm rot="12893492">
                <a:off x="7847464" y="-340351"/>
                <a:ext cx="722678" cy="311500"/>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72" name="TextBox 71"/>
            <p:cNvSpPr txBox="1"/>
            <p:nvPr/>
          </p:nvSpPr>
          <p:spPr>
            <a:xfrm>
              <a:off x="8874018" y="3266409"/>
              <a:ext cx="2349244" cy="339233"/>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South Central US</a:t>
              </a:r>
            </a:p>
          </p:txBody>
        </p:sp>
      </p:grpSp>
      <p:grpSp>
        <p:nvGrpSpPr>
          <p:cNvPr id="78" name="Group 77"/>
          <p:cNvGrpSpPr/>
          <p:nvPr/>
        </p:nvGrpSpPr>
        <p:grpSpPr>
          <a:xfrm>
            <a:off x="1303953" y="3783682"/>
            <a:ext cx="698329" cy="510598"/>
            <a:chOff x="8718270" y="3152204"/>
            <a:chExt cx="1134864" cy="829780"/>
          </a:xfrm>
          <a:effectLst>
            <a:outerShdw blurRad="76200" dir="18900000" sy="23000" kx="-1200000" algn="bl" rotWithShape="0">
              <a:prstClr val="black">
                <a:alpha val="20000"/>
              </a:prstClr>
            </a:outerShdw>
          </a:effectLst>
        </p:grpSpPr>
        <p:grpSp>
          <p:nvGrpSpPr>
            <p:cNvPr id="79" name="Group 78"/>
            <p:cNvGrpSpPr/>
            <p:nvPr/>
          </p:nvGrpSpPr>
          <p:grpSpPr>
            <a:xfrm>
              <a:off x="8718270" y="3152204"/>
              <a:ext cx="1134864" cy="829780"/>
              <a:chOff x="8069942" y="-247775"/>
              <a:chExt cx="1134864" cy="829780"/>
            </a:xfrm>
          </p:grpSpPr>
          <p:sp>
            <p:nvSpPr>
              <p:cNvPr id="81" name="Rectangle 80"/>
              <p:cNvSpPr/>
              <p:nvPr/>
            </p:nvSpPr>
            <p:spPr bwMode="auto">
              <a:xfrm>
                <a:off x="8072521" y="-247775"/>
                <a:ext cx="1132285"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82" name="Isosceles Triangle 81"/>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80" name="TextBox 79"/>
            <p:cNvSpPr txBox="1"/>
            <p:nvPr/>
          </p:nvSpPr>
          <p:spPr>
            <a:xfrm>
              <a:off x="8874018" y="3266409"/>
              <a:ext cx="924067" cy="270092"/>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West US</a:t>
              </a:r>
            </a:p>
          </p:txBody>
        </p:sp>
      </p:grpSp>
      <p:grpSp>
        <p:nvGrpSpPr>
          <p:cNvPr id="83" name="Group 82"/>
          <p:cNvGrpSpPr/>
          <p:nvPr/>
        </p:nvGrpSpPr>
        <p:grpSpPr>
          <a:xfrm>
            <a:off x="2775998" y="3852288"/>
            <a:ext cx="698329" cy="510598"/>
            <a:chOff x="8718270" y="3152204"/>
            <a:chExt cx="1134864" cy="829780"/>
          </a:xfrm>
          <a:effectLst>
            <a:outerShdw blurRad="76200" dir="18900000" sy="23000" kx="-1200000" algn="bl" rotWithShape="0">
              <a:prstClr val="black">
                <a:alpha val="20000"/>
              </a:prstClr>
            </a:outerShdw>
          </a:effectLst>
        </p:grpSpPr>
        <p:grpSp>
          <p:nvGrpSpPr>
            <p:cNvPr id="84" name="Group 83"/>
            <p:cNvGrpSpPr/>
            <p:nvPr/>
          </p:nvGrpSpPr>
          <p:grpSpPr>
            <a:xfrm>
              <a:off x="8718270" y="3152204"/>
              <a:ext cx="1134864" cy="829780"/>
              <a:chOff x="8069942" y="-247775"/>
              <a:chExt cx="1134864" cy="829780"/>
            </a:xfrm>
          </p:grpSpPr>
          <p:sp>
            <p:nvSpPr>
              <p:cNvPr id="86" name="Rectangle 85"/>
              <p:cNvSpPr/>
              <p:nvPr/>
            </p:nvSpPr>
            <p:spPr bwMode="auto">
              <a:xfrm>
                <a:off x="8072521" y="-247775"/>
                <a:ext cx="1132285"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87" name="Isosceles Triangle 86"/>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85" name="TextBox 84"/>
            <p:cNvSpPr txBox="1"/>
            <p:nvPr/>
          </p:nvSpPr>
          <p:spPr>
            <a:xfrm>
              <a:off x="8874018" y="3266409"/>
              <a:ext cx="820595" cy="270092"/>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East US</a:t>
              </a:r>
            </a:p>
          </p:txBody>
        </p:sp>
      </p:grpSp>
    </p:spTree>
    <p:extLst>
      <p:ext uri="{BB962C8B-B14F-4D97-AF65-F5344CB8AC3E}">
        <p14:creationId xmlns:p14="http://schemas.microsoft.com/office/powerpoint/2010/main" val="1325231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Entity Properties</a:t>
            </a:r>
            <a:endParaRPr lang="en-US" dirty="0"/>
          </a:p>
        </p:txBody>
      </p:sp>
      <p:sp>
        <p:nvSpPr>
          <p:cNvPr id="3" name="Content Placeholder 2"/>
          <p:cNvSpPr>
            <a:spLocks noGrp="1"/>
          </p:cNvSpPr>
          <p:nvPr>
            <p:ph type="body" sz="quarter" idx="10"/>
          </p:nvPr>
        </p:nvSpPr>
        <p:spPr>
          <a:xfrm>
            <a:off x="519112" y="1163902"/>
            <a:ext cx="5575301" cy="4876720"/>
          </a:xfrm>
        </p:spPr>
        <p:txBody>
          <a:bodyPr/>
          <a:lstStyle/>
          <a:p>
            <a:r>
              <a:rPr lang="en-US" sz="2800" dirty="0" smtClean="0">
                <a:solidFill>
                  <a:schemeClr val="accent3">
                    <a:alpha val="99000"/>
                  </a:schemeClr>
                </a:solidFill>
              </a:rPr>
              <a:t>Entity can have up to 255 properties</a:t>
            </a:r>
          </a:p>
          <a:p>
            <a:pPr lvl="1"/>
            <a:r>
              <a:rPr lang="en-US" dirty="0" smtClean="0"/>
              <a:t>Up to 1MB per entity</a:t>
            </a:r>
          </a:p>
          <a:p>
            <a:pPr lvl="1"/>
            <a:endParaRPr lang="en-US" sz="1800" dirty="0" smtClean="0"/>
          </a:p>
          <a:p>
            <a:r>
              <a:rPr lang="en-US" sz="2800" dirty="0">
                <a:solidFill>
                  <a:schemeClr val="accent3">
                    <a:alpha val="99000"/>
                  </a:schemeClr>
                </a:solidFill>
              </a:rPr>
              <a:t>Mandatory Properties for every entity</a:t>
            </a:r>
          </a:p>
          <a:p>
            <a:pPr lvl="1"/>
            <a:r>
              <a:rPr lang="en-US" dirty="0" err="1" smtClean="0"/>
              <a:t>PartitionKey</a:t>
            </a:r>
            <a:r>
              <a:rPr lang="en-US" dirty="0" smtClean="0"/>
              <a:t> &amp; </a:t>
            </a:r>
            <a:r>
              <a:rPr lang="en-US" dirty="0" err="1" smtClean="0"/>
              <a:t>RowKey</a:t>
            </a:r>
            <a:r>
              <a:rPr lang="en-US" dirty="0" smtClean="0"/>
              <a:t> (only indexed properties)</a:t>
            </a:r>
          </a:p>
          <a:p>
            <a:pPr lvl="1"/>
            <a:r>
              <a:rPr lang="en-US" sz="1600" dirty="0" smtClean="0"/>
              <a:t>Uniquely identifies an entity</a:t>
            </a:r>
          </a:p>
          <a:p>
            <a:pPr lvl="1">
              <a:spcAft>
                <a:spcPts val="1200"/>
              </a:spcAft>
            </a:pPr>
            <a:r>
              <a:rPr lang="en-US" sz="1600" dirty="0" smtClean="0"/>
              <a:t>Defines the sort order</a:t>
            </a:r>
          </a:p>
          <a:p>
            <a:pPr lvl="1"/>
            <a:r>
              <a:rPr lang="en-US" dirty="0" smtClean="0"/>
              <a:t>Timestamp </a:t>
            </a:r>
          </a:p>
          <a:p>
            <a:pPr lvl="1"/>
            <a:r>
              <a:rPr lang="en-US" sz="1600" dirty="0" smtClean="0"/>
              <a:t>Optimistic Concurrency</a:t>
            </a:r>
          </a:p>
          <a:p>
            <a:pPr lvl="1"/>
            <a:r>
              <a:rPr lang="en-US" sz="1600" dirty="0" smtClean="0"/>
              <a:t>Exposed as an HTTP </a:t>
            </a:r>
            <a:r>
              <a:rPr lang="en-US" sz="1600" dirty="0" err="1" smtClean="0"/>
              <a:t>Etag</a:t>
            </a:r>
            <a:endParaRPr lang="en-US" sz="1600" dirty="0" smtClean="0"/>
          </a:p>
          <a:p>
            <a:pPr lvl="1"/>
            <a:endParaRPr lang="en-US" sz="1800" dirty="0" smtClean="0"/>
          </a:p>
          <a:p>
            <a:r>
              <a:rPr lang="en-US" sz="2800" dirty="0">
                <a:solidFill>
                  <a:schemeClr val="accent3">
                    <a:alpha val="99000"/>
                  </a:schemeClr>
                </a:solidFill>
              </a:rPr>
              <a:t>No fixed schema for other properties</a:t>
            </a:r>
          </a:p>
          <a:p>
            <a:pPr lvl="1"/>
            <a:r>
              <a:rPr lang="en-US" sz="1800" dirty="0" smtClean="0"/>
              <a:t>Each property is stored as a &lt;name, typed value&gt; pair</a:t>
            </a:r>
          </a:p>
          <a:p>
            <a:pPr lvl="1"/>
            <a:r>
              <a:rPr lang="en-US" sz="1800" dirty="0" smtClean="0"/>
              <a:t>No schema stored for a table</a:t>
            </a:r>
          </a:p>
          <a:p>
            <a:pPr lvl="1"/>
            <a:r>
              <a:rPr lang="en-US" sz="1800" dirty="0" smtClean="0"/>
              <a:t>Properties can be the standard .NET types </a:t>
            </a:r>
          </a:p>
          <a:p>
            <a:pPr lvl="1"/>
            <a:r>
              <a:rPr lang="en-US" sz="1800" dirty="0" smtClean="0"/>
              <a:t>String, binary, </a:t>
            </a:r>
            <a:r>
              <a:rPr lang="en-US" sz="1800" dirty="0" err="1" smtClean="0"/>
              <a:t>bool</a:t>
            </a:r>
            <a:r>
              <a:rPr lang="en-US" sz="1800" dirty="0" smtClean="0"/>
              <a:t>, </a:t>
            </a:r>
            <a:r>
              <a:rPr lang="en-US" sz="1800" dirty="0" err="1" smtClean="0"/>
              <a:t>DateTime</a:t>
            </a:r>
            <a:r>
              <a:rPr lang="en-US" sz="1800" dirty="0" smtClean="0"/>
              <a:t>, GUID, </a:t>
            </a:r>
            <a:r>
              <a:rPr lang="en-US" sz="1800" dirty="0" err="1" smtClean="0"/>
              <a:t>int</a:t>
            </a:r>
            <a:r>
              <a:rPr lang="en-US" sz="1800" dirty="0" smtClean="0"/>
              <a:t>, int64, and double</a:t>
            </a:r>
            <a:endParaRPr lang="en-US" sz="1800" dirty="0"/>
          </a:p>
        </p:txBody>
      </p:sp>
      <p:grpSp>
        <p:nvGrpSpPr>
          <p:cNvPr id="10" name="Group 9"/>
          <p:cNvGrpSpPr/>
          <p:nvPr/>
        </p:nvGrpSpPr>
        <p:grpSpPr>
          <a:xfrm>
            <a:off x="7593677" y="2276530"/>
            <a:ext cx="3725963" cy="3371849"/>
            <a:chOff x="7871395" y="3393689"/>
            <a:chExt cx="2527474" cy="2287264"/>
          </a:xfrm>
        </p:grpSpPr>
        <p:sp>
          <p:nvSpPr>
            <p:cNvPr id="6" name="Freeform 73"/>
            <p:cNvSpPr>
              <a:spLocks noEditPoints="1"/>
            </p:cNvSpPr>
            <p:nvPr/>
          </p:nvSpPr>
          <p:spPr bwMode="black">
            <a:xfrm>
              <a:off x="7871395" y="3393689"/>
              <a:ext cx="2369328" cy="2287264"/>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7" name="Freeform 22"/>
            <p:cNvSpPr>
              <a:spLocks noEditPoints="1"/>
            </p:cNvSpPr>
            <p:nvPr/>
          </p:nvSpPr>
          <p:spPr bwMode="black">
            <a:xfrm>
              <a:off x="9773063" y="4262998"/>
              <a:ext cx="625806" cy="625642"/>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bg1"/>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8" name="Freeform 22"/>
            <p:cNvSpPr>
              <a:spLocks noEditPoints="1"/>
            </p:cNvSpPr>
            <p:nvPr/>
          </p:nvSpPr>
          <p:spPr bwMode="black">
            <a:xfrm>
              <a:off x="8489013" y="3713465"/>
              <a:ext cx="450706" cy="450588"/>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bg1"/>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9" name="Freeform 22"/>
            <p:cNvSpPr>
              <a:spLocks noEditPoints="1"/>
            </p:cNvSpPr>
            <p:nvPr/>
          </p:nvSpPr>
          <p:spPr bwMode="black">
            <a:xfrm rot="21328346">
              <a:off x="8456924" y="5106580"/>
              <a:ext cx="431892" cy="431776"/>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bg1"/>
            </a:solidFill>
            <a:ln>
              <a:noFill/>
            </a:ln>
            <a:extLst/>
          </p:spPr>
          <p:txBody>
            <a:bodyPr vert="horz" wrap="square" lIns="82305" tIns="41153" rIns="82305" bIns="41153"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3175495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
          <p:cNvSpPr>
            <a:spLocks/>
          </p:cNvSpPr>
          <p:nvPr/>
        </p:nvSpPr>
        <p:spPr bwMode="auto">
          <a:xfrm>
            <a:off x="5409208" y="230188"/>
            <a:ext cx="5563591" cy="3728969"/>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endParaRPr lang="en-US" sz="1600" dirty="0">
              <a:solidFill>
                <a:schemeClr val="tx1"/>
              </a:solidFill>
            </a:endParaRPr>
          </a:p>
        </p:txBody>
      </p:sp>
      <p:sp>
        <p:nvSpPr>
          <p:cNvPr id="4" name="Title 3"/>
          <p:cNvSpPr>
            <a:spLocks noGrp="1"/>
          </p:cNvSpPr>
          <p:nvPr>
            <p:ph type="title"/>
          </p:nvPr>
        </p:nvSpPr>
        <p:spPr/>
        <p:txBody>
          <a:bodyPr/>
          <a:lstStyle/>
          <a:p>
            <a:r>
              <a:rPr lang="en-NZ" smtClean="0"/>
              <a:t>No Fixed Schema</a:t>
            </a:r>
            <a:endParaRPr lang="en-NZ" dirty="0"/>
          </a:p>
        </p:txBody>
      </p:sp>
      <p:graphicFrame>
        <p:nvGraphicFramePr>
          <p:cNvPr id="12" name="Table 11"/>
          <p:cNvGraphicFramePr>
            <a:graphicFrameLocks noGrp="1"/>
          </p:cNvGraphicFramePr>
          <p:nvPr>
            <p:extLst>
              <p:ext uri="{D42A27DB-BD31-4B8C-83A1-F6EECF244321}">
                <p14:modId xmlns:p14="http://schemas.microsoft.com/office/powerpoint/2010/main" val="1742513488"/>
              </p:ext>
            </p:extLst>
          </p:nvPr>
        </p:nvGraphicFramePr>
        <p:xfrm>
          <a:off x="1180593" y="2360614"/>
          <a:ext cx="7000410" cy="3116059"/>
        </p:xfrm>
        <a:graphic>
          <a:graphicData uri="http://schemas.openxmlformats.org/drawingml/2006/table">
            <a:tbl>
              <a:tblPr firstRow="1" bandRow="1">
                <a:tableStyleId>{7DF18680-E054-41AD-8BC1-D1AEF772440D}</a:tableStyleId>
              </a:tblPr>
              <a:tblGrid>
                <a:gridCol w="1978569"/>
                <a:gridCol w="1978569"/>
                <a:gridCol w="1503813"/>
                <a:gridCol w="1539459"/>
              </a:tblGrid>
              <a:tr h="641542">
                <a:tc>
                  <a:txBody>
                    <a:bodyPr/>
                    <a:lstStyle/>
                    <a:p>
                      <a:endParaRPr lang="en-NZ" sz="1600" b="1" dirty="0">
                        <a:solidFill>
                          <a:schemeClr val="lt1">
                            <a:alpha val="99000"/>
                          </a:schemeClr>
                        </a:solidFill>
                      </a:endParaRPr>
                    </a:p>
                  </a:txBody>
                  <a:tcPr marL="182880" marR="182880" marT="91440" marB="9144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NZ" sz="1600" b="1" cap="all" baseline="0" dirty="0" smtClean="0">
                          <a:solidFill>
                            <a:schemeClr val="lt1">
                              <a:alpha val="99000"/>
                            </a:schemeClr>
                          </a:solidFill>
                        </a:rPr>
                        <a:t>FIRST</a:t>
                      </a:r>
                      <a:endParaRPr lang="en-NZ" sz="1600" b="1" cap="all" baseline="0" dirty="0">
                        <a:solidFill>
                          <a:schemeClr val="lt1">
                            <a:alpha val="99000"/>
                          </a:schemeClr>
                        </a:solidFill>
                      </a:endParaRPr>
                    </a:p>
                  </a:txBody>
                  <a:tcPr marL="182880" marR="182880" marT="91440" marB="91440" anchor="ctr">
                    <a:lnL w="12700" cmpd="sng">
                      <a:noFill/>
                    </a:lnL>
                    <a:lnB w="12700" cap="flat" cmpd="sng" algn="ctr">
                      <a:noFill/>
                      <a:prstDash val="solid"/>
                      <a:round/>
                      <a:headEnd type="none" w="med" len="med"/>
                      <a:tailEnd type="none" w="med" len="med"/>
                    </a:lnB>
                    <a:solidFill>
                      <a:srgbClr val="92D050"/>
                    </a:solidFill>
                  </a:tcPr>
                </a:tc>
                <a:tc>
                  <a:txBody>
                    <a:bodyPr/>
                    <a:lstStyle/>
                    <a:p>
                      <a:r>
                        <a:rPr lang="en-NZ" sz="1600" b="1" cap="all" baseline="0" dirty="0" smtClean="0">
                          <a:solidFill>
                            <a:schemeClr val="lt1">
                              <a:alpha val="99000"/>
                            </a:schemeClr>
                          </a:solidFill>
                        </a:rPr>
                        <a:t>LAST</a:t>
                      </a:r>
                      <a:endParaRPr lang="en-NZ" sz="16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c>
                  <a:txBody>
                    <a:bodyPr/>
                    <a:lstStyle/>
                    <a:p>
                      <a:r>
                        <a:rPr lang="en-NZ" sz="1600" b="1" cap="all" baseline="0" dirty="0" smtClean="0">
                          <a:solidFill>
                            <a:schemeClr val="lt1">
                              <a:alpha val="99000"/>
                            </a:schemeClr>
                          </a:solidFill>
                        </a:rPr>
                        <a:t>BIRTHDATE</a:t>
                      </a:r>
                      <a:endParaRPr lang="en-NZ" sz="16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Wade</a:t>
                      </a:r>
                    </a:p>
                  </a:txBody>
                  <a:tcPr marL="182880" marR="182880" marT="91440" marB="91440" anchor="ctr">
                    <a:lnL w="12700" cmpd="sng">
                      <a:noFill/>
                    </a:lnL>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Wegner</a:t>
                      </a:r>
                    </a:p>
                  </a:txBody>
                  <a:tcPr marL="182880" marR="182880" marT="91440" marB="9144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2/2/1981</a:t>
                      </a:r>
                      <a:endParaRPr lang="en-US" sz="1400" kern="1200" dirty="0">
                        <a:solidFill>
                          <a:schemeClr val="tx2">
                            <a:lumMod val="75000"/>
                            <a:alpha val="99000"/>
                          </a:schemeClr>
                        </a:solidFill>
                        <a:latin typeface="+mn-lt"/>
                        <a:ea typeface="+mn-ea"/>
                        <a:cs typeface="+mn-cs"/>
                      </a:endParaRPr>
                    </a:p>
                  </a:txBody>
                  <a:tcPr marL="121888" marR="121888" anchor="ctr">
                    <a:lnT w="12700" cap="flat" cmpd="sng" algn="ctr">
                      <a:noFill/>
                      <a:prstDash val="solid"/>
                      <a:round/>
                      <a:headEnd type="none" w="med" len="med"/>
                      <a:tailEnd type="none" w="med" len="med"/>
                    </a:lnT>
                    <a:solidFill>
                      <a:schemeClr val="bg1">
                        <a:lumMod val="95000"/>
                      </a:schemeClr>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Nathan</a:t>
                      </a:r>
                    </a:p>
                  </a:txBody>
                  <a:tcPr marL="182880" marR="182880" marT="91440" marB="9144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Totten</a:t>
                      </a:r>
                      <a:endParaRPr lang="en-US" sz="1400" kern="1200" dirty="0">
                        <a:solidFill>
                          <a:schemeClr val="tx2">
                            <a:lumMod val="75000"/>
                            <a:alpha val="99000"/>
                          </a:schemeClr>
                        </a:solidFill>
                        <a:latin typeface="+mn-lt"/>
                        <a:ea typeface="+mn-ea"/>
                        <a:cs typeface="+mn-cs"/>
                      </a:endParaRPr>
                    </a:p>
                  </a:txBody>
                  <a:tcPr marL="182880" marR="182880" marT="91440" marB="91440" anchor="ctr">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3/15/1965</a:t>
                      </a:r>
                      <a:endParaRPr lang="en-US" sz="1400" kern="1200" dirty="0">
                        <a:solidFill>
                          <a:schemeClr val="tx2">
                            <a:lumMod val="75000"/>
                            <a:alpha val="99000"/>
                          </a:schemeClr>
                        </a:solidFill>
                        <a:latin typeface="+mn-lt"/>
                        <a:ea typeface="+mn-ea"/>
                        <a:cs typeface="+mn-cs"/>
                      </a:endParaRPr>
                    </a:p>
                  </a:txBody>
                  <a:tcPr marL="121888" marR="121888" anchor="ctr">
                    <a:solidFill>
                      <a:schemeClr val="bg1">
                        <a:lumMod val="95000"/>
                      </a:schemeClr>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kern="1200" dirty="0" smtClean="0">
                          <a:solidFill>
                            <a:schemeClr val="tx2">
                              <a:lumMod val="75000"/>
                              <a:alpha val="99000"/>
                            </a:schemeClr>
                          </a:solidFill>
                          <a:latin typeface="+mn-lt"/>
                          <a:ea typeface="+mn-ea"/>
                          <a:cs typeface="+mn-cs"/>
                        </a:rPr>
                        <a:t>Nick</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r>
                        <a:rPr lang="en-US" sz="1400" kern="1200" dirty="0" smtClean="0">
                          <a:solidFill>
                            <a:schemeClr val="tx2">
                              <a:lumMod val="75000"/>
                              <a:alpha val="99000"/>
                            </a:schemeClr>
                          </a:solidFill>
                          <a:latin typeface="+mn-lt"/>
                          <a:ea typeface="+mn-ea"/>
                          <a:cs typeface="+mn-cs"/>
                        </a:rPr>
                        <a:t>Harris</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May 1, 1976</a:t>
                      </a:r>
                      <a:endParaRPr lang="en-US" sz="1400" kern="1200" dirty="0">
                        <a:solidFill>
                          <a:schemeClr val="tx2">
                            <a:lumMod val="75000"/>
                            <a:alpha val="99000"/>
                          </a:schemeClr>
                        </a:solidFill>
                        <a:latin typeface="+mn-lt"/>
                        <a:ea typeface="+mn-ea"/>
                        <a:cs typeface="+mn-cs"/>
                      </a:endParaRPr>
                    </a:p>
                  </a:txBody>
                  <a:tcPr marL="121888" marR="121888" anchor="ctr">
                    <a:solidFill>
                      <a:schemeClr val="bg1">
                        <a:lumMod val="95000"/>
                      </a:schemeClr>
                    </a:solidFill>
                  </a:tcPr>
                </a:tc>
              </a:tr>
            </a:tbl>
          </a:graphicData>
        </a:graphic>
      </p:graphicFrame>
      <p:sp>
        <p:nvSpPr>
          <p:cNvPr id="17" name="Oval 16"/>
          <p:cNvSpPr/>
          <p:nvPr/>
        </p:nvSpPr>
        <p:spPr>
          <a:xfrm>
            <a:off x="6627227" y="4644858"/>
            <a:ext cx="1232722" cy="847928"/>
          </a:xfrm>
          <a:prstGeom prst="ellipse">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dirty="0"/>
          </a:p>
        </p:txBody>
      </p:sp>
      <p:sp>
        <p:nvSpPr>
          <p:cNvPr id="18" name="Rectangle 17"/>
          <p:cNvSpPr/>
          <p:nvPr/>
        </p:nvSpPr>
        <p:spPr>
          <a:xfrm>
            <a:off x="8179594" y="2360613"/>
            <a:ext cx="1827291" cy="649287"/>
          </a:xfrm>
          <a:prstGeom prst="rect">
            <a:avLst/>
          </a:prstGeom>
          <a:solidFill>
            <a:srgbClr val="92D050"/>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0" tIns="45719" rIns="91436" bIns="45719" rtlCol="0" anchor="ctr" anchorCtr="0"/>
          <a:lstStyle/>
          <a:p>
            <a:r>
              <a:rPr lang="en-NZ" sz="1600" b="1" cap="all" dirty="0" smtClean="0">
                <a:solidFill>
                  <a:srgbClr val="FFFFFF">
                    <a:alpha val="99000"/>
                  </a:srgbClr>
                </a:solidFill>
              </a:rPr>
              <a:t>FAV SPORT</a:t>
            </a:r>
            <a:endParaRPr lang="en-US" sz="1900" b="1" dirty="0">
              <a:solidFill>
                <a:schemeClr val="bg1">
                  <a:alpha val="99000"/>
                </a:schemeClr>
              </a:solidFill>
            </a:endParaRPr>
          </a:p>
        </p:txBody>
      </p:sp>
      <p:sp>
        <p:nvSpPr>
          <p:cNvPr id="19" name="Rectangle 18"/>
          <p:cNvSpPr/>
          <p:nvPr/>
        </p:nvSpPr>
        <p:spPr>
          <a:xfrm>
            <a:off x="8177213" y="3827532"/>
            <a:ext cx="1828800" cy="824398"/>
          </a:xfrm>
          <a:prstGeom prst="rect">
            <a:avLst/>
          </a:prstGeom>
          <a:solidFill>
            <a:schemeClr val="bg1">
              <a:lumMod val="95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82880" tIns="45719" rIns="91436" bIns="45719" rtlCol="0" anchor="ctr" anchorCtr="0"/>
          <a:lstStyle/>
          <a:p>
            <a:r>
              <a:rPr lang="en-US" sz="1400" dirty="0">
                <a:solidFill>
                  <a:schemeClr val="tx2">
                    <a:lumMod val="75000"/>
                    <a:alpha val="99000"/>
                  </a:schemeClr>
                </a:solidFill>
              </a:rPr>
              <a:t>Canoeing</a:t>
            </a:r>
          </a:p>
        </p:txBody>
      </p:sp>
      <p:grpSp>
        <p:nvGrpSpPr>
          <p:cNvPr id="10" name="Group 9"/>
          <p:cNvGrpSpPr/>
          <p:nvPr/>
        </p:nvGrpSpPr>
        <p:grpSpPr>
          <a:xfrm>
            <a:off x="2251879" y="3104907"/>
            <a:ext cx="678646" cy="686022"/>
            <a:chOff x="2251879" y="3104907"/>
            <a:chExt cx="678646" cy="686022"/>
          </a:xfrm>
        </p:grpSpPr>
        <p:sp>
          <p:nvSpPr>
            <p:cNvPr id="25" name="Freeform 74"/>
            <p:cNvSpPr>
              <a:spLocks/>
            </p:cNvSpPr>
            <p:nvPr/>
          </p:nvSpPr>
          <p:spPr bwMode="auto">
            <a:xfrm>
              <a:off x="2251879" y="3336040"/>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26" name="Freeform 75"/>
            <p:cNvSpPr>
              <a:spLocks/>
            </p:cNvSpPr>
            <p:nvPr/>
          </p:nvSpPr>
          <p:spPr bwMode="auto">
            <a:xfrm>
              <a:off x="2726440" y="3336040"/>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27" name="Freeform 76"/>
            <p:cNvSpPr>
              <a:spLocks/>
            </p:cNvSpPr>
            <p:nvPr/>
          </p:nvSpPr>
          <p:spPr bwMode="auto">
            <a:xfrm>
              <a:off x="2389576" y="3353251"/>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8" name="Oval 77"/>
            <p:cNvSpPr>
              <a:spLocks noChangeArrowheads="1"/>
            </p:cNvSpPr>
            <p:nvPr/>
          </p:nvSpPr>
          <p:spPr bwMode="auto">
            <a:xfrm>
              <a:off x="2460882" y="3104907"/>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grpSp>
      <p:grpSp>
        <p:nvGrpSpPr>
          <p:cNvPr id="8" name="Group 7"/>
          <p:cNvGrpSpPr/>
          <p:nvPr/>
        </p:nvGrpSpPr>
        <p:grpSpPr>
          <a:xfrm>
            <a:off x="2251879" y="3897711"/>
            <a:ext cx="678646" cy="686022"/>
            <a:chOff x="2251879" y="3897711"/>
            <a:chExt cx="678646" cy="686022"/>
          </a:xfrm>
        </p:grpSpPr>
        <p:sp>
          <p:nvSpPr>
            <p:cNvPr id="30" name="Freeform 74"/>
            <p:cNvSpPr>
              <a:spLocks/>
            </p:cNvSpPr>
            <p:nvPr/>
          </p:nvSpPr>
          <p:spPr bwMode="auto">
            <a:xfrm>
              <a:off x="2251879" y="4128844"/>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31" name="Freeform 75"/>
            <p:cNvSpPr>
              <a:spLocks/>
            </p:cNvSpPr>
            <p:nvPr/>
          </p:nvSpPr>
          <p:spPr bwMode="auto">
            <a:xfrm>
              <a:off x="2726440" y="4128844"/>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32" name="Freeform 76"/>
            <p:cNvSpPr>
              <a:spLocks/>
            </p:cNvSpPr>
            <p:nvPr/>
          </p:nvSpPr>
          <p:spPr bwMode="auto">
            <a:xfrm>
              <a:off x="2389576" y="4146055"/>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77"/>
            <p:cNvSpPr>
              <a:spLocks noChangeArrowheads="1"/>
            </p:cNvSpPr>
            <p:nvPr/>
          </p:nvSpPr>
          <p:spPr bwMode="auto">
            <a:xfrm>
              <a:off x="2460882" y="3897711"/>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grpSp>
      <p:grpSp>
        <p:nvGrpSpPr>
          <p:cNvPr id="7" name="Group 6"/>
          <p:cNvGrpSpPr/>
          <p:nvPr/>
        </p:nvGrpSpPr>
        <p:grpSpPr>
          <a:xfrm>
            <a:off x="2251879" y="4690515"/>
            <a:ext cx="678646" cy="686022"/>
            <a:chOff x="2251879" y="4690515"/>
            <a:chExt cx="678646" cy="686022"/>
          </a:xfrm>
        </p:grpSpPr>
        <p:sp>
          <p:nvSpPr>
            <p:cNvPr id="35" name="Freeform 74"/>
            <p:cNvSpPr>
              <a:spLocks/>
            </p:cNvSpPr>
            <p:nvPr/>
          </p:nvSpPr>
          <p:spPr bwMode="auto">
            <a:xfrm>
              <a:off x="2251879" y="4921648"/>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36" name="Freeform 75"/>
            <p:cNvSpPr>
              <a:spLocks/>
            </p:cNvSpPr>
            <p:nvPr/>
          </p:nvSpPr>
          <p:spPr bwMode="auto">
            <a:xfrm>
              <a:off x="2726440" y="4921648"/>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37" name="Freeform 76"/>
            <p:cNvSpPr>
              <a:spLocks/>
            </p:cNvSpPr>
            <p:nvPr/>
          </p:nvSpPr>
          <p:spPr bwMode="auto">
            <a:xfrm>
              <a:off x="2389576" y="4938859"/>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8" name="Oval 77"/>
            <p:cNvSpPr>
              <a:spLocks noChangeArrowheads="1"/>
            </p:cNvSpPr>
            <p:nvPr/>
          </p:nvSpPr>
          <p:spPr bwMode="auto">
            <a:xfrm>
              <a:off x="2460882" y="4690515"/>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780013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20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
          <p:cNvSpPr>
            <a:spLocks/>
          </p:cNvSpPr>
          <p:nvPr/>
        </p:nvSpPr>
        <p:spPr bwMode="auto">
          <a:xfrm>
            <a:off x="5409208" y="230188"/>
            <a:ext cx="5563591" cy="3728969"/>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endParaRPr lang="en-US" sz="1600" dirty="0">
              <a:solidFill>
                <a:schemeClr val="tx1"/>
              </a:solidFill>
            </a:endParaRPr>
          </a:p>
        </p:txBody>
      </p:sp>
      <p:sp>
        <p:nvSpPr>
          <p:cNvPr id="4" name="Title 3"/>
          <p:cNvSpPr>
            <a:spLocks noGrp="1"/>
          </p:cNvSpPr>
          <p:nvPr>
            <p:ph type="title"/>
          </p:nvPr>
        </p:nvSpPr>
        <p:spPr/>
        <p:txBody>
          <a:bodyPr/>
          <a:lstStyle/>
          <a:p>
            <a:r>
              <a:rPr lang="en-NZ" dirty="0"/>
              <a:t>Querying</a:t>
            </a:r>
          </a:p>
        </p:txBody>
      </p:sp>
      <p:graphicFrame>
        <p:nvGraphicFramePr>
          <p:cNvPr id="12" name="Table 11"/>
          <p:cNvGraphicFramePr>
            <a:graphicFrameLocks noGrp="1"/>
          </p:cNvGraphicFramePr>
          <p:nvPr>
            <p:extLst>
              <p:ext uri="{D42A27DB-BD31-4B8C-83A1-F6EECF244321}">
                <p14:modId xmlns:p14="http://schemas.microsoft.com/office/powerpoint/2010/main" val="1351419987"/>
              </p:ext>
            </p:extLst>
          </p:nvPr>
        </p:nvGraphicFramePr>
        <p:xfrm>
          <a:off x="1180593" y="2360614"/>
          <a:ext cx="7000410" cy="3116059"/>
        </p:xfrm>
        <a:graphic>
          <a:graphicData uri="http://schemas.openxmlformats.org/drawingml/2006/table">
            <a:tbl>
              <a:tblPr firstRow="1" bandRow="1">
                <a:tableStyleId>{7DF18680-E054-41AD-8BC1-D1AEF772440D}</a:tableStyleId>
              </a:tblPr>
              <a:tblGrid>
                <a:gridCol w="1978569"/>
                <a:gridCol w="1978569"/>
                <a:gridCol w="1503813"/>
                <a:gridCol w="1539459"/>
              </a:tblGrid>
              <a:tr h="641542">
                <a:tc>
                  <a:txBody>
                    <a:bodyPr/>
                    <a:lstStyle/>
                    <a:p>
                      <a:endParaRPr lang="en-NZ" sz="1600" b="1" dirty="0">
                        <a:solidFill>
                          <a:schemeClr val="lt1">
                            <a:alpha val="99000"/>
                          </a:schemeClr>
                        </a:solidFill>
                      </a:endParaRPr>
                    </a:p>
                  </a:txBody>
                  <a:tcPr marL="182880" marR="182880" marT="91440" marB="9144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NZ" sz="1600" b="1" cap="all" baseline="0" dirty="0" smtClean="0">
                          <a:solidFill>
                            <a:schemeClr val="lt1">
                              <a:alpha val="99000"/>
                            </a:schemeClr>
                          </a:solidFill>
                        </a:rPr>
                        <a:t>FIRST</a:t>
                      </a:r>
                      <a:endParaRPr lang="en-NZ" sz="1600" b="1" cap="all" baseline="0" dirty="0">
                        <a:solidFill>
                          <a:schemeClr val="lt1">
                            <a:alpha val="99000"/>
                          </a:schemeClr>
                        </a:solidFill>
                      </a:endParaRPr>
                    </a:p>
                  </a:txBody>
                  <a:tcPr marL="182880" marR="182880" marT="91440" marB="91440" anchor="ctr">
                    <a:lnL w="12700" cmpd="sng">
                      <a:noFill/>
                    </a:lnL>
                    <a:lnB w="12700" cap="flat" cmpd="sng" algn="ctr">
                      <a:noFill/>
                      <a:prstDash val="solid"/>
                      <a:round/>
                      <a:headEnd type="none" w="med" len="med"/>
                      <a:tailEnd type="none" w="med" len="med"/>
                    </a:lnB>
                    <a:solidFill>
                      <a:srgbClr val="92D050"/>
                    </a:solidFill>
                  </a:tcPr>
                </a:tc>
                <a:tc>
                  <a:txBody>
                    <a:bodyPr/>
                    <a:lstStyle/>
                    <a:p>
                      <a:r>
                        <a:rPr lang="en-NZ" sz="1600" b="1" cap="all" baseline="0" dirty="0" smtClean="0">
                          <a:solidFill>
                            <a:schemeClr val="lt1">
                              <a:alpha val="99000"/>
                            </a:schemeClr>
                          </a:solidFill>
                        </a:rPr>
                        <a:t>LAST</a:t>
                      </a:r>
                      <a:endParaRPr lang="en-NZ" sz="16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c>
                  <a:txBody>
                    <a:bodyPr/>
                    <a:lstStyle/>
                    <a:p>
                      <a:r>
                        <a:rPr lang="en-NZ" sz="1600" b="1" cap="all" baseline="0" dirty="0" smtClean="0">
                          <a:solidFill>
                            <a:schemeClr val="lt1">
                              <a:alpha val="99000"/>
                            </a:schemeClr>
                          </a:solidFill>
                        </a:rPr>
                        <a:t>BIRTHDATE</a:t>
                      </a:r>
                      <a:endParaRPr lang="en-NZ" sz="16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Wade</a:t>
                      </a:r>
                    </a:p>
                  </a:txBody>
                  <a:tcPr marL="182880" marR="182880" marT="91440" marB="91440" anchor="ctr">
                    <a:lnL w="12700" cmpd="sng">
                      <a:noFill/>
                    </a:lnL>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Wegner</a:t>
                      </a:r>
                    </a:p>
                  </a:txBody>
                  <a:tcPr marL="182880" marR="182880" marT="91440" marB="9144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2/2/1981</a:t>
                      </a:r>
                      <a:endParaRPr lang="en-US" sz="1400" kern="1200" dirty="0">
                        <a:solidFill>
                          <a:schemeClr val="tx2">
                            <a:lumMod val="75000"/>
                            <a:alpha val="99000"/>
                          </a:schemeClr>
                        </a:solidFill>
                        <a:latin typeface="+mn-lt"/>
                        <a:ea typeface="+mn-ea"/>
                        <a:cs typeface="+mn-cs"/>
                      </a:endParaRPr>
                    </a:p>
                  </a:txBody>
                  <a:tcPr marL="121888" marR="121888" anchor="ctr">
                    <a:lnT w="12700" cap="flat" cmpd="sng" algn="ctr">
                      <a:noFill/>
                      <a:prstDash val="solid"/>
                      <a:round/>
                      <a:headEnd type="none" w="med" len="med"/>
                      <a:tailEnd type="none" w="med" len="med"/>
                    </a:lnT>
                    <a:solidFill>
                      <a:schemeClr val="bg1">
                        <a:lumMod val="95000"/>
                      </a:schemeClr>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Nathan</a:t>
                      </a:r>
                    </a:p>
                  </a:txBody>
                  <a:tcPr marL="182880" marR="182880" marT="91440" marB="9144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Totten</a:t>
                      </a:r>
                      <a:endParaRPr lang="en-US" sz="1400" kern="1200" dirty="0">
                        <a:solidFill>
                          <a:schemeClr val="tx2">
                            <a:lumMod val="75000"/>
                            <a:alpha val="99000"/>
                          </a:schemeClr>
                        </a:solidFill>
                        <a:latin typeface="+mn-lt"/>
                        <a:ea typeface="+mn-ea"/>
                        <a:cs typeface="+mn-cs"/>
                      </a:endParaRPr>
                    </a:p>
                  </a:txBody>
                  <a:tcPr marL="182880" marR="182880" marT="91440" marB="91440" anchor="ctr">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3/15/1965</a:t>
                      </a:r>
                      <a:endParaRPr lang="en-US" sz="1400" kern="1200" dirty="0">
                        <a:solidFill>
                          <a:schemeClr val="tx2">
                            <a:lumMod val="75000"/>
                            <a:alpha val="99000"/>
                          </a:schemeClr>
                        </a:solidFill>
                        <a:latin typeface="+mn-lt"/>
                        <a:ea typeface="+mn-ea"/>
                        <a:cs typeface="+mn-cs"/>
                      </a:endParaRPr>
                    </a:p>
                  </a:txBody>
                  <a:tcPr marL="121888" marR="121888" anchor="ctr">
                    <a:solidFill>
                      <a:schemeClr val="bg1">
                        <a:lumMod val="95000"/>
                      </a:schemeClr>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kern="1200" dirty="0" smtClean="0">
                          <a:solidFill>
                            <a:schemeClr val="tx2">
                              <a:lumMod val="75000"/>
                              <a:alpha val="99000"/>
                            </a:schemeClr>
                          </a:solidFill>
                          <a:latin typeface="+mn-lt"/>
                          <a:ea typeface="+mn-ea"/>
                          <a:cs typeface="+mn-cs"/>
                        </a:rPr>
                        <a:t>Nick</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r>
                        <a:rPr lang="en-US" sz="1400" kern="1200" dirty="0" smtClean="0">
                          <a:solidFill>
                            <a:schemeClr val="tx2">
                              <a:lumMod val="75000"/>
                              <a:alpha val="99000"/>
                            </a:schemeClr>
                          </a:solidFill>
                          <a:latin typeface="+mn-lt"/>
                          <a:ea typeface="+mn-ea"/>
                          <a:cs typeface="+mn-cs"/>
                        </a:rPr>
                        <a:t>Harris</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May 1, 1976</a:t>
                      </a:r>
                      <a:endParaRPr lang="en-US" sz="1400" kern="1200" dirty="0">
                        <a:solidFill>
                          <a:schemeClr val="tx2">
                            <a:lumMod val="75000"/>
                            <a:alpha val="99000"/>
                          </a:schemeClr>
                        </a:solidFill>
                        <a:latin typeface="+mn-lt"/>
                        <a:ea typeface="+mn-ea"/>
                        <a:cs typeface="+mn-cs"/>
                      </a:endParaRPr>
                    </a:p>
                  </a:txBody>
                  <a:tcPr marL="121888" marR="121888" anchor="ctr">
                    <a:solidFill>
                      <a:schemeClr val="bg1">
                        <a:lumMod val="95000"/>
                      </a:schemeClr>
                    </a:solidFill>
                  </a:tcPr>
                </a:tc>
              </a:tr>
            </a:tbl>
          </a:graphicData>
        </a:graphic>
      </p:graphicFrame>
      <p:sp>
        <p:nvSpPr>
          <p:cNvPr id="17" name="Rounded Rectangle 16"/>
          <p:cNvSpPr/>
          <p:nvPr/>
        </p:nvSpPr>
        <p:spPr>
          <a:xfrm>
            <a:off x="1994172" y="3005036"/>
            <a:ext cx="6196518" cy="847928"/>
          </a:xfrm>
          <a:prstGeom prst="roundRect">
            <a:avLst>
              <a:gd name="adj" fmla="val 10931"/>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dirty="0"/>
          </a:p>
        </p:txBody>
      </p:sp>
      <p:grpSp>
        <p:nvGrpSpPr>
          <p:cNvPr id="10" name="Group 9"/>
          <p:cNvGrpSpPr/>
          <p:nvPr/>
        </p:nvGrpSpPr>
        <p:grpSpPr>
          <a:xfrm>
            <a:off x="2251879" y="3104907"/>
            <a:ext cx="678646" cy="686022"/>
            <a:chOff x="2251879" y="3104907"/>
            <a:chExt cx="678646" cy="686022"/>
          </a:xfrm>
        </p:grpSpPr>
        <p:sp>
          <p:nvSpPr>
            <p:cNvPr id="25" name="Freeform 74"/>
            <p:cNvSpPr>
              <a:spLocks/>
            </p:cNvSpPr>
            <p:nvPr/>
          </p:nvSpPr>
          <p:spPr bwMode="auto">
            <a:xfrm>
              <a:off x="2251879" y="3336040"/>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26" name="Freeform 75"/>
            <p:cNvSpPr>
              <a:spLocks/>
            </p:cNvSpPr>
            <p:nvPr/>
          </p:nvSpPr>
          <p:spPr bwMode="auto">
            <a:xfrm>
              <a:off x="2726440" y="3336040"/>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27" name="Freeform 76"/>
            <p:cNvSpPr>
              <a:spLocks/>
            </p:cNvSpPr>
            <p:nvPr/>
          </p:nvSpPr>
          <p:spPr bwMode="auto">
            <a:xfrm>
              <a:off x="2389576" y="3353251"/>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8" name="Oval 77"/>
            <p:cNvSpPr>
              <a:spLocks noChangeArrowheads="1"/>
            </p:cNvSpPr>
            <p:nvPr/>
          </p:nvSpPr>
          <p:spPr bwMode="auto">
            <a:xfrm>
              <a:off x="2460882" y="3104907"/>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grpSp>
      <p:grpSp>
        <p:nvGrpSpPr>
          <p:cNvPr id="8" name="Group 7"/>
          <p:cNvGrpSpPr/>
          <p:nvPr/>
        </p:nvGrpSpPr>
        <p:grpSpPr>
          <a:xfrm>
            <a:off x="2251879" y="3897711"/>
            <a:ext cx="678646" cy="686022"/>
            <a:chOff x="2251879" y="3897711"/>
            <a:chExt cx="678646" cy="686022"/>
          </a:xfrm>
        </p:grpSpPr>
        <p:sp>
          <p:nvSpPr>
            <p:cNvPr id="30" name="Freeform 74"/>
            <p:cNvSpPr>
              <a:spLocks/>
            </p:cNvSpPr>
            <p:nvPr/>
          </p:nvSpPr>
          <p:spPr bwMode="auto">
            <a:xfrm>
              <a:off x="2251879" y="4128844"/>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31" name="Freeform 75"/>
            <p:cNvSpPr>
              <a:spLocks/>
            </p:cNvSpPr>
            <p:nvPr/>
          </p:nvSpPr>
          <p:spPr bwMode="auto">
            <a:xfrm>
              <a:off x="2726440" y="4128844"/>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32" name="Freeform 76"/>
            <p:cNvSpPr>
              <a:spLocks/>
            </p:cNvSpPr>
            <p:nvPr/>
          </p:nvSpPr>
          <p:spPr bwMode="auto">
            <a:xfrm>
              <a:off x="2389576" y="4146055"/>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77"/>
            <p:cNvSpPr>
              <a:spLocks noChangeArrowheads="1"/>
            </p:cNvSpPr>
            <p:nvPr/>
          </p:nvSpPr>
          <p:spPr bwMode="auto">
            <a:xfrm>
              <a:off x="2460882" y="3897711"/>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grpSp>
      <p:grpSp>
        <p:nvGrpSpPr>
          <p:cNvPr id="7" name="Group 6"/>
          <p:cNvGrpSpPr/>
          <p:nvPr/>
        </p:nvGrpSpPr>
        <p:grpSpPr>
          <a:xfrm>
            <a:off x="2251879" y="4690515"/>
            <a:ext cx="678646" cy="686022"/>
            <a:chOff x="2251879" y="4690515"/>
            <a:chExt cx="678646" cy="686022"/>
          </a:xfrm>
        </p:grpSpPr>
        <p:sp>
          <p:nvSpPr>
            <p:cNvPr id="35" name="Freeform 74"/>
            <p:cNvSpPr>
              <a:spLocks/>
            </p:cNvSpPr>
            <p:nvPr/>
          </p:nvSpPr>
          <p:spPr bwMode="auto">
            <a:xfrm>
              <a:off x="2251879" y="4921648"/>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36" name="Freeform 75"/>
            <p:cNvSpPr>
              <a:spLocks/>
            </p:cNvSpPr>
            <p:nvPr/>
          </p:nvSpPr>
          <p:spPr bwMode="auto">
            <a:xfrm>
              <a:off x="2726440" y="4921648"/>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sp>
          <p:nvSpPr>
            <p:cNvPr id="37" name="Freeform 76"/>
            <p:cNvSpPr>
              <a:spLocks/>
            </p:cNvSpPr>
            <p:nvPr/>
          </p:nvSpPr>
          <p:spPr bwMode="auto">
            <a:xfrm>
              <a:off x="2389576" y="4938859"/>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8" name="Oval 77"/>
            <p:cNvSpPr>
              <a:spLocks noChangeArrowheads="1"/>
            </p:cNvSpPr>
            <p:nvPr/>
          </p:nvSpPr>
          <p:spPr bwMode="auto">
            <a:xfrm>
              <a:off x="2460882" y="4690515"/>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a:p>
          </p:txBody>
        </p:sp>
      </p:grpSp>
      <p:sp>
        <p:nvSpPr>
          <p:cNvPr id="23" name="TextBox 15"/>
          <p:cNvSpPr txBox="1"/>
          <p:nvPr/>
        </p:nvSpPr>
        <p:spPr>
          <a:xfrm>
            <a:off x="6142374" y="1375432"/>
            <a:ext cx="4112015" cy="461663"/>
          </a:xfrm>
          <a:prstGeom prst="rect">
            <a:avLst/>
          </a:prstGeom>
        </p:spPr>
        <p:txBody>
          <a:bodyPr wrap="none" lIns="91436" tIns="45719" rIns="91436" bIns="45719"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spc="-100" dirty="0">
                <a:solidFill>
                  <a:schemeClr val="bg1">
                    <a:alpha val="99000"/>
                  </a:schemeClr>
                </a:solidFill>
                <a:latin typeface="Consolas" pitchFamily="49" charset="0"/>
                <a:cs typeface="Consolas" pitchFamily="49" charset="0"/>
              </a:rPr>
              <a:t>?$filter=Last </a:t>
            </a:r>
            <a:r>
              <a:rPr lang="en-US" sz="2400" spc="-100" dirty="0" err="1">
                <a:solidFill>
                  <a:schemeClr val="bg1">
                    <a:alpha val="99000"/>
                  </a:schemeClr>
                </a:solidFill>
                <a:latin typeface="Consolas" pitchFamily="49" charset="0"/>
                <a:cs typeface="Consolas" pitchFamily="49" charset="0"/>
              </a:rPr>
              <a:t>eq</a:t>
            </a:r>
            <a:r>
              <a:rPr lang="en-US" sz="2400" spc="-100" dirty="0">
                <a:solidFill>
                  <a:schemeClr val="bg1">
                    <a:alpha val="99000"/>
                  </a:schemeClr>
                </a:solidFill>
                <a:latin typeface="Consolas" pitchFamily="49" charset="0"/>
                <a:cs typeface="Consolas" pitchFamily="49" charset="0"/>
              </a:rPr>
              <a:t> ‘Wegner’</a:t>
            </a:r>
          </a:p>
        </p:txBody>
      </p:sp>
    </p:spTree>
    <p:extLst>
      <p:ext uri="{BB962C8B-B14F-4D97-AF65-F5344CB8AC3E}">
        <p14:creationId xmlns:p14="http://schemas.microsoft.com/office/powerpoint/2010/main" val="2003124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 of the </a:t>
            </a:r>
            <a:r>
              <a:rPr lang="en-US" dirty="0" err="1"/>
              <a:t>PartitionKey</a:t>
            </a:r>
            <a:endParaRPr lang="en-US" dirty="0"/>
          </a:p>
        </p:txBody>
      </p:sp>
      <p:sp>
        <p:nvSpPr>
          <p:cNvPr id="3" name="Content Placeholder 2"/>
          <p:cNvSpPr>
            <a:spLocks noGrp="1"/>
          </p:cNvSpPr>
          <p:nvPr>
            <p:ph type="body" sz="quarter" idx="10"/>
          </p:nvPr>
        </p:nvSpPr>
        <p:spPr>
          <a:xfrm>
            <a:off x="531812" y="1295400"/>
            <a:ext cx="11149013" cy="4191917"/>
          </a:xfrm>
        </p:spPr>
        <p:txBody>
          <a:bodyPr/>
          <a:lstStyle/>
          <a:p>
            <a:pPr marL="0" defTabSz="888926">
              <a:spcBef>
                <a:spcPct val="0"/>
              </a:spcBef>
              <a:spcAft>
                <a:spcPts val="600"/>
              </a:spcAft>
            </a:pPr>
            <a:r>
              <a:rPr lang="en-US" sz="3200" dirty="0">
                <a:solidFill>
                  <a:schemeClr val="accent2">
                    <a:alpha val="99000"/>
                  </a:schemeClr>
                </a:solidFill>
              </a:rPr>
              <a:t>Entity Locality</a:t>
            </a:r>
          </a:p>
          <a:p>
            <a:pPr lvl="1"/>
            <a:r>
              <a:rPr lang="en-US" spc="-51" dirty="0"/>
              <a:t>Entities in the same partition will be stored </a:t>
            </a:r>
            <a:r>
              <a:rPr lang="en-US" spc="-51" dirty="0" smtClean="0"/>
              <a:t>together</a:t>
            </a:r>
          </a:p>
          <a:p>
            <a:pPr lvl="1"/>
            <a:r>
              <a:rPr lang="en-US" sz="1400" spc="-51" dirty="0"/>
              <a:t>Efficient querying and cache locality</a:t>
            </a:r>
          </a:p>
          <a:p>
            <a:pPr lvl="1"/>
            <a:r>
              <a:rPr lang="en-US" sz="1400" spc="-51" dirty="0"/>
              <a:t>Endeavour to include partition key in all </a:t>
            </a:r>
            <a:r>
              <a:rPr lang="en-US" sz="1400" spc="-51" dirty="0" smtClean="0"/>
              <a:t>queries</a:t>
            </a:r>
          </a:p>
          <a:p>
            <a:pPr lvl="1"/>
            <a:endParaRPr lang="en-US" sz="1400" spc="-51" dirty="0"/>
          </a:p>
          <a:p>
            <a:pPr marL="0" defTabSz="888926">
              <a:spcBef>
                <a:spcPct val="0"/>
              </a:spcBef>
              <a:spcAft>
                <a:spcPts val="600"/>
              </a:spcAft>
            </a:pPr>
            <a:r>
              <a:rPr lang="en-US" sz="3200" dirty="0">
                <a:solidFill>
                  <a:schemeClr val="accent2">
                    <a:alpha val="99000"/>
                  </a:schemeClr>
                </a:solidFill>
              </a:rPr>
              <a:t>Entity Group Transactions</a:t>
            </a:r>
          </a:p>
          <a:p>
            <a:pPr lvl="1"/>
            <a:r>
              <a:rPr lang="en-US" spc="-51" dirty="0"/>
              <a:t>Atomic multiple Insert/Update/Delete in same partition in a single </a:t>
            </a:r>
            <a:r>
              <a:rPr lang="en-US" spc="-51" dirty="0" smtClean="0"/>
              <a:t>transaction</a:t>
            </a:r>
          </a:p>
          <a:p>
            <a:pPr lvl="1"/>
            <a:endParaRPr lang="en-US" spc="-51" dirty="0"/>
          </a:p>
          <a:p>
            <a:pPr marL="0" defTabSz="888926">
              <a:spcBef>
                <a:spcPct val="0"/>
              </a:spcBef>
              <a:spcAft>
                <a:spcPts val="600"/>
              </a:spcAft>
            </a:pPr>
            <a:r>
              <a:rPr lang="en-US" sz="3200" dirty="0">
                <a:solidFill>
                  <a:schemeClr val="accent2">
                    <a:alpha val="99000"/>
                  </a:schemeClr>
                </a:solidFill>
              </a:rPr>
              <a:t>Table Scalability</a:t>
            </a:r>
          </a:p>
          <a:p>
            <a:pPr lvl="1"/>
            <a:r>
              <a:rPr lang="en-US" spc="-51" dirty="0"/>
              <a:t>Target throughput – 500 </a:t>
            </a:r>
            <a:r>
              <a:rPr lang="en-US" spc="-51" dirty="0" err="1"/>
              <a:t>tps</a:t>
            </a:r>
            <a:r>
              <a:rPr lang="en-US" spc="-51" dirty="0"/>
              <a:t>/partition, several thousand </a:t>
            </a:r>
            <a:r>
              <a:rPr lang="en-US" spc="-51" dirty="0" err="1" smtClean="0"/>
              <a:t>tps</a:t>
            </a:r>
            <a:r>
              <a:rPr lang="en-US" spc="-51" dirty="0" smtClean="0"/>
              <a:t>/account</a:t>
            </a:r>
            <a:endParaRPr lang="en-US" spc="-51" dirty="0"/>
          </a:p>
          <a:p>
            <a:pPr lvl="1"/>
            <a:r>
              <a:rPr lang="en-US" spc="-51" dirty="0"/>
              <a:t>Windows Azure monitors the usage patterns of </a:t>
            </a:r>
            <a:r>
              <a:rPr lang="en-US" spc="-51" dirty="0" smtClean="0"/>
              <a:t>partitions</a:t>
            </a:r>
            <a:endParaRPr lang="en-US" spc="-51" dirty="0"/>
          </a:p>
          <a:p>
            <a:pPr lvl="1"/>
            <a:r>
              <a:rPr lang="en-US" spc="-51" dirty="0"/>
              <a:t>Automatically load balance partitions</a:t>
            </a:r>
          </a:p>
          <a:p>
            <a:pPr lvl="1"/>
            <a:r>
              <a:rPr lang="en-US" sz="1400" spc="-51" dirty="0"/>
              <a:t>Each partition can be served by a different storage node</a:t>
            </a:r>
          </a:p>
          <a:p>
            <a:pPr lvl="1"/>
            <a:r>
              <a:rPr lang="en-US" sz="1400" spc="-51" dirty="0"/>
              <a:t>Scale to meet the traffic needs of your table</a:t>
            </a:r>
          </a:p>
        </p:txBody>
      </p:sp>
    </p:spTree>
    <p:extLst>
      <p:ext uri="{BB962C8B-B14F-4D97-AF65-F5344CB8AC3E}">
        <p14:creationId xmlns:p14="http://schemas.microsoft.com/office/powerpoint/2010/main" val="879879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able 17"/>
          <p:cNvGraphicFramePr>
            <a:graphicFrameLocks noGrp="1"/>
          </p:cNvGraphicFramePr>
          <p:nvPr>
            <p:extLst>
              <p:ext uri="{D42A27DB-BD31-4B8C-83A1-F6EECF244321}">
                <p14:modId xmlns:p14="http://schemas.microsoft.com/office/powerpoint/2010/main" val="1643861575"/>
              </p:ext>
            </p:extLst>
          </p:nvPr>
        </p:nvGraphicFramePr>
        <p:xfrm>
          <a:off x="2839881" y="1088075"/>
          <a:ext cx="8831419" cy="2650048"/>
        </p:xfrm>
        <a:graphic>
          <a:graphicData uri="http://schemas.openxmlformats.org/drawingml/2006/table">
            <a:tbl>
              <a:tblPr firstRow="1" bandRow="1">
                <a:tableStyleId>{7DF18680-E054-41AD-8BC1-D1AEF772440D}</a:tableStyleId>
              </a:tblPr>
              <a:tblGrid>
                <a:gridCol w="2677673"/>
                <a:gridCol w="2035169"/>
                <a:gridCol w="2035169"/>
                <a:gridCol w="2083408"/>
              </a:tblGrid>
              <a:tr h="465339">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PartitionKey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(Category)</a:t>
                      </a:r>
                      <a:endParaRPr lang="en-US" sz="1400" b="1" kern="1200" cap="all" baseline="0" dirty="0">
                        <a:solidFill>
                          <a:schemeClr val="lt1">
                            <a:alpha val="99000"/>
                          </a:schemeClr>
                        </a:solidFill>
                        <a:latin typeface="+mn-lt"/>
                        <a:ea typeface="+mn-ea"/>
                        <a:cs typeface="+mn-cs"/>
                      </a:endParaRPr>
                    </a:p>
                  </a:txBody>
                  <a:tcPr marL="182880" marR="182880" anchor="ctr">
                    <a:lnL w="12700" cmpd="sng">
                      <a:noFill/>
                    </a:lnL>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RowKey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(Title)</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Timestamp</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r>
                        <a:rPr lang="en-NZ" sz="1400" b="1" cap="all" baseline="0" dirty="0" smtClean="0">
                          <a:solidFill>
                            <a:schemeClr val="lt1">
                              <a:alpha val="99000"/>
                            </a:schemeClr>
                          </a:solidFill>
                        </a:rPr>
                        <a:t>MODELYEAR</a:t>
                      </a:r>
                      <a:endParaRPr lang="en-NZ" sz="14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r>
              <a:tr h="52929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Bikes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Super Duper Cycle</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Bikes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Quick Cycle 200 Deluxe</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2007</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Canoes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Whitewater</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Canoes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Flatwater</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2006</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bl>
          </a:graphicData>
        </a:graphic>
      </p:graphicFrame>
      <p:graphicFrame>
        <p:nvGraphicFramePr>
          <p:cNvPr id="39" name="Table 38"/>
          <p:cNvGraphicFramePr>
            <a:graphicFrameLocks noGrp="1"/>
          </p:cNvGraphicFramePr>
          <p:nvPr>
            <p:extLst>
              <p:ext uri="{D42A27DB-BD31-4B8C-83A1-F6EECF244321}">
                <p14:modId xmlns:p14="http://schemas.microsoft.com/office/powerpoint/2010/main" val="2097748710"/>
              </p:ext>
            </p:extLst>
          </p:nvPr>
        </p:nvGraphicFramePr>
        <p:xfrm>
          <a:off x="2839881" y="3808697"/>
          <a:ext cx="8831419" cy="2650048"/>
        </p:xfrm>
        <a:graphic>
          <a:graphicData uri="http://schemas.openxmlformats.org/drawingml/2006/table">
            <a:tbl>
              <a:tblPr firstRow="1" bandRow="1">
                <a:tableStyleId>{7DF18680-E054-41AD-8BC1-D1AEF772440D}</a:tableStyleId>
              </a:tblPr>
              <a:tblGrid>
                <a:gridCol w="2677673"/>
                <a:gridCol w="2035169"/>
                <a:gridCol w="2035169"/>
                <a:gridCol w="2083408"/>
              </a:tblGrid>
              <a:tr h="465339">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PartitionKey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(Category)</a:t>
                      </a:r>
                      <a:endParaRPr lang="en-US" sz="1400" b="1" kern="1200" cap="all" baseline="0" dirty="0">
                        <a:solidFill>
                          <a:schemeClr val="lt1">
                            <a:alpha val="99000"/>
                          </a:schemeClr>
                        </a:solidFill>
                        <a:latin typeface="+mn-lt"/>
                        <a:ea typeface="+mn-ea"/>
                        <a:cs typeface="+mn-cs"/>
                      </a:endParaRPr>
                    </a:p>
                  </a:txBody>
                  <a:tcPr marL="182880" marR="182880" anchor="ctr">
                    <a:lnL w="12700" cmpd="sng">
                      <a:noFill/>
                    </a:lnL>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RowKey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(Title)</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Timestamp</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r>
                        <a:rPr lang="en-NZ" sz="1400" b="1" cap="all" baseline="0" dirty="0" smtClean="0">
                          <a:solidFill>
                            <a:schemeClr val="lt1">
                              <a:alpha val="99000"/>
                            </a:schemeClr>
                          </a:solidFill>
                        </a:rPr>
                        <a:t>MODELYEAR</a:t>
                      </a:r>
                      <a:endParaRPr lang="en-NZ" sz="14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r>
              <a:tr h="52929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Rafts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14ft Super Tourer</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1999</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Skis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Fabrikam Back Trackers</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Tents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Super Palace</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2008</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bl>
          </a:graphicData>
        </a:graphic>
      </p:graphicFrame>
      <p:graphicFrame>
        <p:nvGraphicFramePr>
          <p:cNvPr id="38" name="Table 37"/>
          <p:cNvGraphicFramePr>
            <a:graphicFrameLocks noGrp="1"/>
          </p:cNvGraphicFramePr>
          <p:nvPr>
            <p:extLst>
              <p:ext uri="{D42A27DB-BD31-4B8C-83A1-F6EECF244321}">
                <p14:modId xmlns:p14="http://schemas.microsoft.com/office/powerpoint/2010/main" val="1897562788"/>
              </p:ext>
            </p:extLst>
          </p:nvPr>
        </p:nvGraphicFramePr>
        <p:xfrm>
          <a:off x="2839881" y="1088075"/>
          <a:ext cx="8831419" cy="4614116"/>
        </p:xfrm>
        <a:graphic>
          <a:graphicData uri="http://schemas.openxmlformats.org/drawingml/2006/table">
            <a:tbl>
              <a:tblPr firstRow="1" bandRow="1">
                <a:tableStyleId>{7DF18680-E054-41AD-8BC1-D1AEF772440D}</a:tableStyleId>
              </a:tblPr>
              <a:tblGrid>
                <a:gridCol w="2677673"/>
                <a:gridCol w="2035169"/>
                <a:gridCol w="2035169"/>
                <a:gridCol w="2083408"/>
              </a:tblGrid>
              <a:tr h="465339">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PartitionKey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(Category)</a:t>
                      </a:r>
                      <a:endParaRPr lang="en-US" sz="1400" b="1" kern="1200" cap="all" baseline="0" dirty="0">
                        <a:solidFill>
                          <a:schemeClr val="lt1">
                            <a:alpha val="99000"/>
                          </a:schemeClr>
                        </a:solidFill>
                        <a:latin typeface="+mn-lt"/>
                        <a:ea typeface="+mn-ea"/>
                        <a:cs typeface="+mn-cs"/>
                      </a:endParaRPr>
                    </a:p>
                  </a:txBody>
                  <a:tcPr marL="182880" marR="182880" anchor="ctr">
                    <a:lnL w="12700" cmpd="sng">
                      <a:noFill/>
                    </a:lnL>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RowKey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(Title)</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Timestamp</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r>
                        <a:rPr lang="en-NZ" sz="1400" b="1" cap="all" baseline="0" dirty="0" smtClean="0">
                          <a:solidFill>
                            <a:schemeClr val="lt1">
                              <a:alpha val="99000"/>
                            </a:schemeClr>
                          </a:solidFill>
                        </a:rPr>
                        <a:t>MODELYEAR</a:t>
                      </a:r>
                      <a:endParaRPr lang="en-NZ" sz="14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r>
              <a:tr h="52929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Bikes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Super Duper Cycle</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Bikes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Quick Cycle 200 Deluxe</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2007</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Canoes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Whitewater</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Canoes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Flatwater</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2006</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Rafts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14ft Super Tourer</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1999</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Skis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Fabrikam Back Trackers</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Tents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Super Palace</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2008</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bl>
          </a:graphicData>
        </a:graphic>
      </p:graphicFrame>
      <p:sp>
        <p:nvSpPr>
          <p:cNvPr id="22" name="Rounded Rectangle 21"/>
          <p:cNvSpPr/>
          <p:nvPr/>
        </p:nvSpPr>
        <p:spPr>
          <a:xfrm>
            <a:off x="2851861" y="1614791"/>
            <a:ext cx="8816798" cy="1054751"/>
          </a:xfrm>
          <a:prstGeom prst="roundRect">
            <a:avLst>
              <a:gd name="adj" fmla="val 10931"/>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dirty="0"/>
          </a:p>
        </p:txBody>
      </p:sp>
      <p:sp>
        <p:nvSpPr>
          <p:cNvPr id="37" name="Rounded Rectangle 36"/>
          <p:cNvSpPr/>
          <p:nvPr/>
        </p:nvSpPr>
        <p:spPr>
          <a:xfrm>
            <a:off x="2851861" y="3010325"/>
            <a:ext cx="8816798" cy="731661"/>
          </a:xfrm>
          <a:prstGeom prst="roundRect">
            <a:avLst>
              <a:gd name="adj" fmla="val 14017"/>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dirty="0"/>
          </a:p>
        </p:txBody>
      </p:sp>
      <p:sp>
        <p:nvSpPr>
          <p:cNvPr id="2" name="Title 1"/>
          <p:cNvSpPr>
            <a:spLocks noGrp="1"/>
          </p:cNvSpPr>
          <p:nvPr>
            <p:ph type="title"/>
          </p:nvPr>
        </p:nvSpPr>
        <p:spPr/>
        <p:txBody>
          <a:bodyPr/>
          <a:lstStyle/>
          <a:p>
            <a:r>
              <a:rPr lang="en-US" smtClean="0"/>
              <a:t>Partitions and Partition Ranges</a:t>
            </a:r>
            <a:endParaRPr lang="en-US" dirty="0"/>
          </a:p>
        </p:txBody>
      </p:sp>
      <p:grpSp>
        <p:nvGrpSpPr>
          <p:cNvPr id="30" name="Group 33"/>
          <p:cNvGrpSpPr/>
          <p:nvPr/>
        </p:nvGrpSpPr>
        <p:grpSpPr>
          <a:xfrm>
            <a:off x="519113" y="2791533"/>
            <a:ext cx="2323417" cy="1673352"/>
            <a:chOff x="317101" y="2670048"/>
            <a:chExt cx="2531690" cy="1673352"/>
          </a:xfrm>
        </p:grpSpPr>
        <p:sp>
          <p:nvSpPr>
            <p:cNvPr id="34" name="Right Arrow 33"/>
            <p:cNvSpPr/>
            <p:nvPr/>
          </p:nvSpPr>
          <p:spPr bwMode="auto">
            <a:xfrm>
              <a:off x="2090853" y="3325368"/>
              <a:ext cx="757938" cy="484632"/>
            </a:xfrm>
            <a:prstGeom prst="rightArrow">
              <a:avLst/>
            </a:prstGeom>
            <a:solidFill>
              <a:schemeClr val="accent2"/>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33" name="Can 32"/>
            <p:cNvSpPr/>
            <p:nvPr/>
          </p:nvSpPr>
          <p:spPr bwMode="auto">
            <a:xfrm>
              <a:off x="317101" y="2670048"/>
              <a:ext cx="1905000" cy="1673352"/>
            </a:xfrm>
            <a:prstGeom prst="can">
              <a:avLst/>
            </a:prstGeom>
            <a:solidFill>
              <a:schemeClr val="accent4"/>
            </a:solidFill>
            <a:ln>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r>
                <a:rPr lang="en-US" sz="2000" b="1" dirty="0">
                  <a:gradFill>
                    <a:gsLst>
                      <a:gs pos="0">
                        <a:srgbClr val="FFFFFF"/>
                      </a:gs>
                      <a:gs pos="100000">
                        <a:srgbClr val="FFFFFF"/>
                      </a:gs>
                    </a:gsLst>
                    <a:lin ang="5400000" scaled="0"/>
                  </a:gradFill>
                </a:rPr>
                <a:t>Server A</a:t>
              </a:r>
            </a:p>
            <a:p>
              <a:pPr algn="ctr" defTabSz="914061" fontAlgn="base">
                <a:spcBef>
                  <a:spcPct val="0"/>
                </a:spcBef>
                <a:spcAft>
                  <a:spcPct val="0"/>
                </a:spcAft>
              </a:pPr>
              <a:r>
                <a:rPr lang="en-US" sz="1400" dirty="0">
                  <a:gradFill>
                    <a:gsLst>
                      <a:gs pos="0">
                        <a:srgbClr val="FFFFFF"/>
                      </a:gs>
                      <a:gs pos="100000">
                        <a:srgbClr val="FFFFFF"/>
                      </a:gs>
                    </a:gsLst>
                    <a:lin ang="5400000" scaled="0"/>
                  </a:gradFill>
                </a:rPr>
                <a:t>Table = Products</a:t>
              </a:r>
            </a:p>
          </p:txBody>
        </p:sp>
      </p:grpSp>
      <p:grpSp>
        <p:nvGrpSpPr>
          <p:cNvPr id="23" name="Group 32"/>
          <p:cNvGrpSpPr/>
          <p:nvPr/>
        </p:nvGrpSpPr>
        <p:grpSpPr>
          <a:xfrm>
            <a:off x="519113" y="1723563"/>
            <a:ext cx="2336977" cy="4032504"/>
            <a:chOff x="427732" y="1603248"/>
            <a:chExt cx="2546464" cy="4032504"/>
          </a:xfrm>
          <a:solidFill>
            <a:schemeClr val="accent4"/>
          </a:solidFill>
        </p:grpSpPr>
        <p:sp>
          <p:nvSpPr>
            <p:cNvPr id="26" name="Right Arrow 25"/>
            <p:cNvSpPr/>
            <p:nvPr/>
          </p:nvSpPr>
          <p:spPr bwMode="auto">
            <a:xfrm>
              <a:off x="2209801" y="4620768"/>
              <a:ext cx="752092" cy="484632"/>
            </a:xfrm>
            <a:prstGeom prst="rightArrow">
              <a:avLst/>
            </a:prstGeom>
            <a:solidFill>
              <a:schemeClr val="tx2"/>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9" name="Right Arrow 28"/>
            <p:cNvSpPr/>
            <p:nvPr/>
          </p:nvSpPr>
          <p:spPr bwMode="auto">
            <a:xfrm>
              <a:off x="2209800" y="2258568"/>
              <a:ext cx="764396" cy="484632"/>
            </a:xfrm>
            <a:prstGeom prst="rightArrow">
              <a:avLst/>
            </a:prstGeom>
            <a:solidFill>
              <a:schemeClr val="tx2"/>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4" name="Can 23"/>
            <p:cNvSpPr/>
            <p:nvPr/>
          </p:nvSpPr>
          <p:spPr bwMode="auto">
            <a:xfrm>
              <a:off x="427732" y="3962400"/>
              <a:ext cx="1905000" cy="1673352"/>
            </a:xfrm>
            <a:prstGeom prst="can">
              <a:avLst/>
            </a:prstGeom>
            <a:grpFill/>
            <a:ln>
              <a:headEnd type="none" w="med" len="med"/>
              <a:tailEnd type="none" w="med" len="med"/>
            </a:ln>
            <a:effectLst/>
            <a:scene3d>
              <a:camera prst="orthographicFront">
                <a:rot lat="0" lon="0" rev="0"/>
              </a:camera>
              <a:lightRig rig="threePt" dir="t">
                <a:rot lat="0" lon="0" rev="20400000"/>
              </a:lightRig>
            </a:scene3d>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r>
                <a:rPr lang="en-US" sz="2000" b="1" dirty="0">
                  <a:gradFill>
                    <a:gsLst>
                      <a:gs pos="0">
                        <a:srgbClr val="FFFFFF"/>
                      </a:gs>
                      <a:gs pos="100000">
                        <a:srgbClr val="FFFFFF"/>
                      </a:gs>
                    </a:gsLst>
                    <a:lin ang="5400000" scaled="0"/>
                  </a:gradFill>
                </a:rPr>
                <a:t>Server B</a:t>
              </a:r>
            </a:p>
            <a:p>
              <a:pPr algn="ctr" defTabSz="914061" fontAlgn="base">
                <a:spcBef>
                  <a:spcPct val="0"/>
                </a:spcBef>
                <a:spcAft>
                  <a:spcPct val="0"/>
                </a:spcAft>
              </a:pPr>
              <a:r>
                <a:rPr lang="en-US" sz="1400" dirty="0">
                  <a:gradFill>
                    <a:gsLst>
                      <a:gs pos="0">
                        <a:srgbClr val="FFFFFF"/>
                      </a:gs>
                      <a:gs pos="100000">
                        <a:srgbClr val="FFFFFF"/>
                      </a:gs>
                    </a:gsLst>
                    <a:lin ang="5400000" scaled="0"/>
                  </a:gradFill>
                </a:rPr>
                <a:t>Table = Products</a:t>
              </a:r>
            </a:p>
            <a:p>
              <a:pPr algn="ctr" defTabSz="914061" fontAlgn="base">
                <a:spcBef>
                  <a:spcPct val="0"/>
                </a:spcBef>
                <a:spcAft>
                  <a:spcPct val="0"/>
                </a:spcAft>
              </a:pPr>
              <a:r>
                <a:rPr lang="en-US" sz="1400" dirty="0">
                  <a:gradFill>
                    <a:gsLst>
                      <a:gs pos="0">
                        <a:srgbClr val="FFFFFF"/>
                      </a:gs>
                      <a:gs pos="100000">
                        <a:srgbClr val="FFFFFF"/>
                      </a:gs>
                    </a:gsLst>
                    <a:lin ang="5400000" scaled="0"/>
                  </a:gradFill>
                </a:rPr>
                <a:t>[Canoes - MaxKey)</a:t>
              </a:r>
              <a:endParaRPr lang="en-US" sz="1200" dirty="0">
                <a:gradFill>
                  <a:gsLst>
                    <a:gs pos="0">
                      <a:srgbClr val="FFFFFF"/>
                    </a:gs>
                    <a:gs pos="100000">
                      <a:srgbClr val="FFFFFF"/>
                    </a:gs>
                  </a:gsLst>
                  <a:lin ang="5400000" scaled="0"/>
                </a:gradFill>
              </a:endParaRPr>
            </a:p>
          </p:txBody>
        </p:sp>
        <p:sp>
          <p:nvSpPr>
            <p:cNvPr id="25" name="Can 24"/>
            <p:cNvSpPr/>
            <p:nvPr/>
          </p:nvSpPr>
          <p:spPr bwMode="auto">
            <a:xfrm>
              <a:off x="427732" y="1603248"/>
              <a:ext cx="1905000" cy="1673352"/>
            </a:xfrm>
            <a:prstGeom prst="can">
              <a:avLst/>
            </a:prstGeom>
            <a:grpFill/>
            <a:ln>
              <a:headEnd type="none" w="med" len="med"/>
              <a:tailEnd type="none" w="med" len="med"/>
            </a:ln>
            <a:effectLst/>
            <a:scene3d>
              <a:camera prst="orthographicFront">
                <a:rot lat="0" lon="0" rev="0"/>
              </a:camera>
              <a:lightRig rig="threePt" dir="t">
                <a:rot lat="0" lon="0" rev="20400000"/>
              </a:lightRig>
            </a:scene3d>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r>
                <a:rPr lang="en-US" sz="2000" b="1" dirty="0">
                  <a:gradFill>
                    <a:gsLst>
                      <a:gs pos="0">
                        <a:srgbClr val="FFFFFF"/>
                      </a:gs>
                      <a:gs pos="100000">
                        <a:srgbClr val="FFFFFF"/>
                      </a:gs>
                    </a:gsLst>
                    <a:lin ang="5400000" scaled="0"/>
                  </a:gradFill>
                </a:rPr>
                <a:t>Server A</a:t>
              </a:r>
            </a:p>
            <a:p>
              <a:pPr algn="ctr" defTabSz="914061" fontAlgn="base">
                <a:spcBef>
                  <a:spcPct val="0"/>
                </a:spcBef>
                <a:spcAft>
                  <a:spcPct val="0"/>
                </a:spcAft>
              </a:pPr>
              <a:r>
                <a:rPr lang="en-US" sz="1400" dirty="0">
                  <a:gradFill>
                    <a:gsLst>
                      <a:gs pos="0">
                        <a:srgbClr val="FFFFFF"/>
                      </a:gs>
                      <a:gs pos="100000">
                        <a:srgbClr val="FFFFFF"/>
                      </a:gs>
                    </a:gsLst>
                    <a:lin ang="5400000" scaled="0"/>
                  </a:gradFill>
                </a:rPr>
                <a:t>Table = Products</a:t>
              </a:r>
            </a:p>
            <a:p>
              <a:pPr algn="ctr" defTabSz="914061" fontAlgn="base">
                <a:spcBef>
                  <a:spcPct val="0"/>
                </a:spcBef>
                <a:spcAft>
                  <a:spcPct val="0"/>
                </a:spcAft>
              </a:pPr>
              <a:r>
                <a:rPr lang="en-US" sz="1400" dirty="0">
                  <a:gradFill>
                    <a:gsLst>
                      <a:gs pos="0">
                        <a:srgbClr val="FFFFFF"/>
                      </a:gs>
                      <a:gs pos="100000">
                        <a:srgbClr val="FFFFFF"/>
                      </a:gs>
                    </a:gsLst>
                    <a:lin ang="5400000" scaled="0"/>
                  </a:gradFill>
                </a:rPr>
                <a:t>[MinKey - Canoes)</a:t>
              </a:r>
              <a:endParaRPr lang="en-US" sz="1100" dirty="0">
                <a:gradFill>
                  <a:gsLst>
                    <a:gs pos="0">
                      <a:srgbClr val="FFFFFF"/>
                    </a:gs>
                    <a:gs pos="100000">
                      <a:srgbClr val="FFFFFF"/>
                    </a:gs>
                  </a:gsLst>
                  <a:lin ang="5400000" scaled="0"/>
                </a:gradFill>
              </a:endParaRPr>
            </a:p>
          </p:txBody>
        </p:sp>
      </p:grpSp>
      <p:sp>
        <p:nvSpPr>
          <p:cNvPr id="36" name="Oval 35"/>
          <p:cNvSpPr/>
          <p:nvPr/>
        </p:nvSpPr>
        <p:spPr bwMode="auto">
          <a:xfrm>
            <a:off x="519113" y="2712512"/>
            <a:ext cx="1738489" cy="442452"/>
          </a:xfrm>
          <a:prstGeom prst="ellipse">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dirty="0"/>
          </a:p>
        </p:txBody>
      </p:sp>
      <p:sp>
        <p:nvSpPr>
          <p:cNvPr id="35" name="Oval 34"/>
          <p:cNvSpPr/>
          <p:nvPr/>
        </p:nvSpPr>
        <p:spPr bwMode="auto">
          <a:xfrm>
            <a:off x="519113" y="5049443"/>
            <a:ext cx="1738489" cy="486429"/>
          </a:xfrm>
          <a:prstGeom prst="ellipse">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dirty="0"/>
          </a:p>
        </p:txBody>
      </p:sp>
    </p:spTree>
    <p:custDataLst>
      <p:tags r:id="rId1"/>
    </p:custDataLst>
    <p:extLst>
      <p:ext uri="{BB962C8B-B14F-4D97-AF65-F5344CB8AC3E}">
        <p14:creationId xmlns:p14="http://schemas.microsoft.com/office/powerpoint/2010/main" val="1737931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22"/>
                                        </p:tgtEl>
                                      </p:cBhvr>
                                    </p:animEffect>
                                    <p:set>
                                      <p:cBhvr>
                                        <p:cTn id="12" dur="1" fill="hold">
                                          <p:stCondLst>
                                            <p:cond delay="499"/>
                                          </p:stCondLst>
                                        </p:cTn>
                                        <p:tgtEl>
                                          <p:spTgt spid="22"/>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37"/>
                                        </p:tgtEl>
                                      </p:cBhvr>
                                    </p:animEffect>
                                    <p:set>
                                      <p:cBhvr>
                                        <p:cTn id="21" dur="1" fill="hold">
                                          <p:stCondLst>
                                            <p:cond delay="499"/>
                                          </p:stCondLst>
                                        </p:cTn>
                                        <p:tgtEl>
                                          <p:spTgt spid="37"/>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38"/>
                                        </p:tgtEl>
                                      </p:cBhvr>
                                    </p:animEffect>
                                    <p:set>
                                      <p:cBhvr>
                                        <p:cTn id="26" dur="1" fill="hold">
                                          <p:stCondLst>
                                            <p:cond delay="499"/>
                                          </p:stCondLst>
                                        </p:cTn>
                                        <p:tgtEl>
                                          <p:spTgt spid="38"/>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30"/>
                                        </p:tgtEl>
                                      </p:cBhvr>
                                    </p:animEffect>
                                    <p:set>
                                      <p:cBhvr>
                                        <p:cTn id="29" dur="1" fill="hold">
                                          <p:stCondLst>
                                            <p:cond delay="499"/>
                                          </p:stCondLst>
                                        </p:cTn>
                                        <p:tgtEl>
                                          <p:spTgt spid="30"/>
                                        </p:tgtEl>
                                        <p:attrNameLst>
                                          <p:attrName>style.visibility</p:attrName>
                                        </p:attrNameLst>
                                      </p:cBhvr>
                                      <p:to>
                                        <p:strVal val="hidden"/>
                                      </p:to>
                                    </p:set>
                                  </p:childTnLst>
                                </p:cTn>
                              </p:par>
                              <p:par>
                                <p:cTn id="30" presetID="10" presetClass="entr" presetSubtype="0" fill="hold" nodeType="with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500"/>
                                        <p:tgtEl>
                                          <p:spTgt spid="39"/>
                                        </p:tgtEl>
                                      </p:cBhvr>
                                    </p:animEffect>
                                  </p:childTnLst>
                                </p:cTn>
                              </p:par>
                              <p:par>
                                <p:cTn id="33" presetID="10" presetClass="entr" presetSubtype="0"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500"/>
                                        <p:tgtEl>
                                          <p:spTgt spid="3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P spid="37" grpId="0" animBg="1"/>
      <p:bldP spid="37" grpId="1" animBg="1"/>
      <p:bldP spid="36" grpId="0" animBg="1"/>
      <p:bldP spid="35"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4131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Windows Azure </a:t>
            </a:r>
            <a:r>
              <a:rPr lang="en-US" dirty="0"/>
              <a:t>Storage Account</a:t>
            </a:r>
            <a:br>
              <a:rPr lang="en-US" dirty="0"/>
            </a:br>
            <a:endParaRPr lang="en-US" sz="3600" dirty="0">
              <a:solidFill>
                <a:schemeClr val="tx1">
                  <a:lumMod val="90000"/>
                  <a:lumOff val="10000"/>
                  <a:alpha val="99000"/>
                </a:schemeClr>
              </a:solidFill>
            </a:endParaRPr>
          </a:p>
        </p:txBody>
      </p:sp>
      <p:sp>
        <p:nvSpPr>
          <p:cNvPr id="4" name="Text Placeholder 3"/>
          <p:cNvSpPr>
            <a:spLocks noGrp="1"/>
          </p:cNvSpPr>
          <p:nvPr>
            <p:ph type="body" sz="quarter" idx="10"/>
          </p:nvPr>
        </p:nvSpPr>
        <p:spPr>
          <a:xfrm>
            <a:off x="519112" y="1447799"/>
            <a:ext cx="11149013" cy="4088812"/>
          </a:xfrm>
        </p:spPr>
        <p:txBody>
          <a:bodyPr/>
          <a:lstStyle/>
          <a:p>
            <a:pPr marL="0" lvl="0" defTabSz="1218987"/>
            <a:r>
              <a:rPr lang="en-US" sz="3200" spc="0" dirty="0">
                <a:solidFill>
                  <a:srgbClr val="00AEEF">
                    <a:alpha val="99000"/>
                  </a:srgbClr>
                </a:solidFill>
              </a:rPr>
              <a:t>Can CDN Enable Account</a:t>
            </a:r>
          </a:p>
          <a:p>
            <a:pPr lvl="1"/>
            <a:r>
              <a:rPr lang="en-US" dirty="0"/>
              <a:t>Blobs delivered via 24 global CDN nodes</a:t>
            </a:r>
          </a:p>
          <a:p>
            <a:pPr marL="0" lvl="0" defTabSz="1218987">
              <a:spcBef>
                <a:spcPct val="20000"/>
              </a:spcBef>
              <a:spcAft>
                <a:spcPts val="0"/>
              </a:spcAft>
            </a:pPr>
            <a:endParaRPr lang="en-US" sz="2000" spc="0" dirty="0">
              <a:solidFill>
                <a:srgbClr val="00AEEF"/>
              </a:solidFill>
            </a:endParaRPr>
          </a:p>
          <a:p>
            <a:pPr marL="0" lvl="0" defTabSz="1218987">
              <a:spcBef>
                <a:spcPct val="20000"/>
              </a:spcBef>
            </a:pPr>
            <a:r>
              <a:rPr lang="en-US" sz="3200" spc="0" dirty="0">
                <a:solidFill>
                  <a:srgbClr val="00AEEF">
                    <a:alpha val="99000"/>
                  </a:srgbClr>
                </a:solidFill>
              </a:rPr>
              <a:t>Can co-locate storage account with compute account</a:t>
            </a:r>
          </a:p>
          <a:p>
            <a:pPr lvl="1"/>
            <a:r>
              <a:rPr lang="en-US" dirty="0"/>
              <a:t>Explicitly or using affinity groups</a:t>
            </a:r>
          </a:p>
          <a:p>
            <a:pPr marL="0" lvl="0" defTabSz="1218987">
              <a:spcBef>
                <a:spcPct val="20000"/>
              </a:spcBef>
              <a:spcAft>
                <a:spcPts val="0"/>
              </a:spcAft>
            </a:pPr>
            <a:endParaRPr lang="en-US" sz="2000" spc="0" dirty="0">
              <a:solidFill>
                <a:srgbClr val="00AEEF"/>
              </a:solidFill>
            </a:endParaRPr>
          </a:p>
          <a:p>
            <a:pPr marL="0" lvl="0" defTabSz="1218987">
              <a:spcBef>
                <a:spcPct val="20000"/>
              </a:spcBef>
            </a:pPr>
            <a:r>
              <a:rPr lang="en-US" sz="3200" spc="0" dirty="0">
                <a:solidFill>
                  <a:srgbClr val="00AEEF">
                    <a:alpha val="99000"/>
                  </a:srgbClr>
                </a:solidFill>
              </a:rPr>
              <a:t>Accounts have two independent 512 bit shared secret keys</a:t>
            </a:r>
            <a:endParaRPr lang="en-US" sz="3200" spc="0" dirty="0">
              <a:solidFill>
                <a:srgbClr val="00AEEF"/>
              </a:solidFill>
            </a:endParaRPr>
          </a:p>
          <a:p>
            <a:pPr marL="0" lvl="0" defTabSz="1218987">
              <a:spcBef>
                <a:spcPct val="20000"/>
              </a:spcBef>
            </a:pPr>
            <a:r>
              <a:rPr lang="en-US" sz="3200" spc="0" dirty="0">
                <a:solidFill>
                  <a:srgbClr val="00AEEF">
                    <a:alpha val="99000"/>
                  </a:srgbClr>
                </a:solidFill>
              </a:rPr>
              <a:t/>
            </a:r>
            <a:br>
              <a:rPr lang="en-US" sz="3200" spc="0" dirty="0">
                <a:solidFill>
                  <a:srgbClr val="00AEEF">
                    <a:alpha val="99000"/>
                  </a:srgbClr>
                </a:solidFill>
              </a:rPr>
            </a:br>
            <a:r>
              <a:rPr lang="en-US" sz="3200" spc="0" dirty="0">
                <a:solidFill>
                  <a:srgbClr val="00AEEF">
                    <a:alpha val="99000"/>
                  </a:srgbClr>
                </a:solidFill>
              </a:rPr>
              <a:t>100 TBs per </a:t>
            </a:r>
            <a:r>
              <a:rPr lang="en-US" sz="3200" spc="0" dirty="0" smtClean="0">
                <a:solidFill>
                  <a:srgbClr val="00AEEF">
                    <a:alpha val="99000"/>
                  </a:srgbClr>
                </a:solidFill>
              </a:rPr>
              <a:t>account</a:t>
            </a:r>
            <a:endParaRPr lang="en-US" sz="3200" spc="0" dirty="0">
              <a:solidFill>
                <a:srgbClr val="00AEEF">
                  <a:alpha val="99000"/>
                </a:srgbClr>
              </a:solidFill>
            </a:endParaRPr>
          </a:p>
        </p:txBody>
      </p:sp>
    </p:spTree>
    <p:extLst>
      <p:ext uri="{BB962C8B-B14F-4D97-AF65-F5344CB8AC3E}">
        <p14:creationId xmlns:p14="http://schemas.microsoft.com/office/powerpoint/2010/main" val="3820258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New Features</a:t>
            </a:r>
            <a:endParaRPr lang="en-US" dirty="0"/>
          </a:p>
        </p:txBody>
      </p:sp>
      <p:sp>
        <p:nvSpPr>
          <p:cNvPr id="3" name="Content Placeholder 2"/>
          <p:cNvSpPr>
            <a:spLocks noGrp="1"/>
          </p:cNvSpPr>
          <p:nvPr>
            <p:ph type="body" sz="quarter" idx="10"/>
          </p:nvPr>
        </p:nvSpPr>
        <p:spPr>
          <a:xfrm>
            <a:off x="5013291" y="1447799"/>
            <a:ext cx="5575301" cy="3393237"/>
          </a:xfrm>
        </p:spPr>
        <p:txBody>
          <a:bodyPr/>
          <a:lstStyle/>
          <a:p>
            <a:r>
              <a:rPr lang="en-US" dirty="0">
                <a:solidFill>
                  <a:schemeClr val="accent2">
                    <a:alpha val="99000"/>
                  </a:schemeClr>
                </a:solidFill>
              </a:rPr>
              <a:t>Geo-Replication</a:t>
            </a:r>
          </a:p>
          <a:p>
            <a:r>
              <a:rPr lang="en-US" dirty="0">
                <a:solidFill>
                  <a:schemeClr val="accent2">
                    <a:alpha val="99000"/>
                  </a:schemeClr>
                </a:solidFill>
              </a:rPr>
              <a:t>Storage Analytics</a:t>
            </a:r>
          </a:p>
          <a:p>
            <a:pPr lvl="1"/>
            <a:r>
              <a:rPr lang="en-US" dirty="0" smtClean="0"/>
              <a:t>Logs: Provide trace of executed requests for your storage accounts</a:t>
            </a:r>
          </a:p>
          <a:p>
            <a:pPr lvl="1"/>
            <a:r>
              <a:rPr lang="en-US" dirty="0" smtClean="0"/>
              <a:t>Metrics: Provide summary of key capacity and request statistics for Blobs, Tables, and Queues</a:t>
            </a:r>
          </a:p>
          <a:p>
            <a:pPr lvl="1"/>
            <a:endParaRPr lang="en-US" dirty="0" smtClean="0"/>
          </a:p>
          <a:p>
            <a:r>
              <a:rPr lang="en-US" dirty="0">
                <a:solidFill>
                  <a:schemeClr val="accent2">
                    <a:alpha val="99000"/>
                  </a:schemeClr>
                </a:solidFill>
              </a:rPr>
              <a:t>Improved HTTP headers for Blobs</a:t>
            </a:r>
          </a:p>
          <a:p>
            <a:endParaRPr lang="en-US" dirty="0"/>
          </a:p>
        </p:txBody>
      </p:sp>
      <p:sp>
        <p:nvSpPr>
          <p:cNvPr id="7" name="Freeform 79"/>
          <p:cNvSpPr>
            <a:spLocks noEditPoints="1"/>
          </p:cNvSpPr>
          <p:nvPr/>
        </p:nvSpPr>
        <p:spPr bwMode="black">
          <a:xfrm rot="16200000">
            <a:off x="1344817" y="2170597"/>
            <a:ext cx="2169552" cy="2692187"/>
          </a:xfrm>
          <a:custGeom>
            <a:avLst/>
            <a:gdLst>
              <a:gd name="T0" fmla="*/ 277 w 277"/>
              <a:gd name="T1" fmla="*/ 171 h 344"/>
              <a:gd name="T2" fmla="*/ 277 w 277"/>
              <a:gd name="T3" fmla="*/ 251 h 344"/>
              <a:gd name="T4" fmla="*/ 274 w 277"/>
              <a:gd name="T5" fmla="*/ 258 h 344"/>
              <a:gd name="T6" fmla="*/ 251 w 277"/>
              <a:gd name="T7" fmla="*/ 280 h 344"/>
              <a:gd name="T8" fmla="*/ 251 w 277"/>
              <a:gd name="T9" fmla="*/ 295 h 344"/>
              <a:gd name="T10" fmla="*/ 248 w 277"/>
              <a:gd name="T11" fmla="*/ 302 h 344"/>
              <a:gd name="T12" fmla="*/ 241 w 277"/>
              <a:gd name="T13" fmla="*/ 305 h 344"/>
              <a:gd name="T14" fmla="*/ 10 w 277"/>
              <a:gd name="T15" fmla="*/ 305 h 344"/>
              <a:gd name="T16" fmla="*/ 3 w 277"/>
              <a:gd name="T17" fmla="*/ 302 h 344"/>
              <a:gd name="T18" fmla="*/ 0 w 277"/>
              <a:gd name="T19" fmla="*/ 295 h 344"/>
              <a:gd name="T20" fmla="*/ 0 w 277"/>
              <a:gd name="T21" fmla="*/ 9 h 344"/>
              <a:gd name="T22" fmla="*/ 3 w 277"/>
              <a:gd name="T23" fmla="*/ 2 h 344"/>
              <a:gd name="T24" fmla="*/ 10 w 277"/>
              <a:gd name="T25" fmla="*/ 0 h 344"/>
              <a:gd name="T26" fmla="*/ 241 w 277"/>
              <a:gd name="T27" fmla="*/ 0 h 344"/>
              <a:gd name="T28" fmla="*/ 248 w 277"/>
              <a:gd name="T29" fmla="*/ 2 h 344"/>
              <a:gd name="T30" fmla="*/ 251 w 277"/>
              <a:gd name="T31" fmla="*/ 9 h 344"/>
              <a:gd name="T32" fmla="*/ 251 w 277"/>
              <a:gd name="T33" fmla="*/ 143 h 344"/>
              <a:gd name="T34" fmla="*/ 274 w 277"/>
              <a:gd name="T35" fmla="*/ 164 h 344"/>
              <a:gd name="T36" fmla="*/ 277 w 277"/>
              <a:gd name="T37" fmla="*/ 171 h 344"/>
              <a:gd name="T38" fmla="*/ 3 w 277"/>
              <a:gd name="T39" fmla="*/ 2 h 344"/>
              <a:gd name="T40" fmla="*/ 0 w 277"/>
              <a:gd name="T41" fmla="*/ 9 h 344"/>
              <a:gd name="T42" fmla="*/ 0 w 277"/>
              <a:gd name="T43" fmla="*/ 295 h 344"/>
              <a:gd name="T44" fmla="*/ 3 w 277"/>
              <a:gd name="T45" fmla="*/ 302 h 344"/>
              <a:gd name="T46" fmla="*/ 10 w 277"/>
              <a:gd name="T47" fmla="*/ 305 h 344"/>
              <a:gd name="T48" fmla="*/ 199 w 277"/>
              <a:gd name="T49" fmla="*/ 305 h 344"/>
              <a:gd name="T50" fmla="*/ 199 w 277"/>
              <a:gd name="T51" fmla="*/ 191 h 344"/>
              <a:gd name="T52" fmla="*/ 216 w 277"/>
              <a:gd name="T53" fmla="*/ 171 h 344"/>
              <a:gd name="T54" fmla="*/ 222 w 277"/>
              <a:gd name="T55" fmla="*/ 155 h 344"/>
              <a:gd name="T56" fmla="*/ 222 w 277"/>
              <a:gd name="T57" fmla="*/ 56 h 344"/>
              <a:gd name="T58" fmla="*/ 202 w 277"/>
              <a:gd name="T59" fmla="*/ 32 h 344"/>
              <a:gd name="T60" fmla="*/ 31 w 277"/>
              <a:gd name="T61" fmla="*/ 0 h 344"/>
              <a:gd name="T62" fmla="*/ 10 w 277"/>
              <a:gd name="T63" fmla="*/ 0 h 344"/>
              <a:gd name="T64" fmla="*/ 3 w 277"/>
              <a:gd name="T65" fmla="*/ 2 h 344"/>
              <a:gd name="T66" fmla="*/ 200 w 277"/>
              <a:gd name="T67" fmla="*/ 47 h 344"/>
              <a:gd name="T68" fmla="*/ 11 w 277"/>
              <a:gd name="T69" fmla="*/ 11 h 344"/>
              <a:gd name="T70" fmla="*/ 4 w 277"/>
              <a:gd name="T71" fmla="*/ 13 h 344"/>
              <a:gd name="T72" fmla="*/ 0 w 277"/>
              <a:gd name="T73" fmla="*/ 20 h 344"/>
              <a:gd name="T74" fmla="*/ 0 w 277"/>
              <a:gd name="T75" fmla="*/ 302 h 344"/>
              <a:gd name="T76" fmla="*/ 8 w 277"/>
              <a:gd name="T77" fmla="*/ 311 h 344"/>
              <a:gd name="T78" fmla="*/ 173 w 277"/>
              <a:gd name="T79" fmla="*/ 343 h 344"/>
              <a:gd name="T80" fmla="*/ 181 w 277"/>
              <a:gd name="T81" fmla="*/ 341 h 344"/>
              <a:gd name="T82" fmla="*/ 184 w 277"/>
              <a:gd name="T83" fmla="*/ 334 h 344"/>
              <a:gd name="T84" fmla="*/ 184 w 277"/>
              <a:gd name="T85" fmla="*/ 185 h 344"/>
              <a:gd name="T86" fmla="*/ 205 w 277"/>
              <a:gd name="T87" fmla="*/ 161 h 344"/>
              <a:gd name="T88" fmla="*/ 207 w 277"/>
              <a:gd name="T89" fmla="*/ 155 h 344"/>
              <a:gd name="T90" fmla="*/ 207 w 277"/>
              <a:gd name="T91" fmla="*/ 56 h 344"/>
              <a:gd name="T92" fmla="*/ 200 w 277"/>
              <a:gd name="T93" fmla="*/ 47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7" h="344">
                <a:moveTo>
                  <a:pt x="277" y="171"/>
                </a:moveTo>
                <a:cubicBezTo>
                  <a:pt x="277" y="251"/>
                  <a:pt x="277" y="251"/>
                  <a:pt x="277" y="251"/>
                </a:cubicBezTo>
                <a:cubicBezTo>
                  <a:pt x="277" y="254"/>
                  <a:pt x="276" y="256"/>
                  <a:pt x="274" y="258"/>
                </a:cubicBezTo>
                <a:cubicBezTo>
                  <a:pt x="251" y="280"/>
                  <a:pt x="251" y="280"/>
                  <a:pt x="251" y="280"/>
                </a:cubicBezTo>
                <a:cubicBezTo>
                  <a:pt x="251" y="295"/>
                  <a:pt x="251" y="295"/>
                  <a:pt x="251" y="295"/>
                </a:cubicBezTo>
                <a:cubicBezTo>
                  <a:pt x="251" y="298"/>
                  <a:pt x="250" y="300"/>
                  <a:pt x="248" y="302"/>
                </a:cubicBezTo>
                <a:cubicBezTo>
                  <a:pt x="246" y="304"/>
                  <a:pt x="244" y="305"/>
                  <a:pt x="241" y="305"/>
                </a:cubicBezTo>
                <a:cubicBezTo>
                  <a:pt x="10" y="305"/>
                  <a:pt x="10" y="305"/>
                  <a:pt x="10" y="305"/>
                </a:cubicBezTo>
                <a:cubicBezTo>
                  <a:pt x="7" y="305"/>
                  <a:pt x="5" y="304"/>
                  <a:pt x="3" y="302"/>
                </a:cubicBezTo>
                <a:cubicBezTo>
                  <a:pt x="1" y="300"/>
                  <a:pt x="0" y="298"/>
                  <a:pt x="0" y="295"/>
                </a:cubicBezTo>
                <a:cubicBezTo>
                  <a:pt x="0" y="9"/>
                  <a:pt x="0" y="9"/>
                  <a:pt x="0" y="9"/>
                </a:cubicBezTo>
                <a:cubicBezTo>
                  <a:pt x="0" y="6"/>
                  <a:pt x="1" y="4"/>
                  <a:pt x="3" y="2"/>
                </a:cubicBezTo>
                <a:cubicBezTo>
                  <a:pt x="5" y="1"/>
                  <a:pt x="7" y="0"/>
                  <a:pt x="10" y="0"/>
                </a:cubicBezTo>
                <a:cubicBezTo>
                  <a:pt x="241" y="0"/>
                  <a:pt x="241" y="0"/>
                  <a:pt x="241" y="0"/>
                </a:cubicBezTo>
                <a:cubicBezTo>
                  <a:pt x="244" y="0"/>
                  <a:pt x="246" y="1"/>
                  <a:pt x="248" y="2"/>
                </a:cubicBezTo>
                <a:cubicBezTo>
                  <a:pt x="250" y="4"/>
                  <a:pt x="251" y="6"/>
                  <a:pt x="251" y="9"/>
                </a:cubicBezTo>
                <a:cubicBezTo>
                  <a:pt x="251" y="143"/>
                  <a:pt x="251" y="143"/>
                  <a:pt x="251" y="143"/>
                </a:cubicBezTo>
                <a:cubicBezTo>
                  <a:pt x="274" y="164"/>
                  <a:pt x="274" y="164"/>
                  <a:pt x="274" y="164"/>
                </a:cubicBezTo>
                <a:cubicBezTo>
                  <a:pt x="276" y="166"/>
                  <a:pt x="277" y="169"/>
                  <a:pt x="277" y="171"/>
                </a:cubicBezTo>
                <a:close/>
                <a:moveTo>
                  <a:pt x="3" y="2"/>
                </a:moveTo>
                <a:cubicBezTo>
                  <a:pt x="1" y="4"/>
                  <a:pt x="0" y="6"/>
                  <a:pt x="0" y="9"/>
                </a:cubicBezTo>
                <a:cubicBezTo>
                  <a:pt x="0" y="295"/>
                  <a:pt x="0" y="295"/>
                  <a:pt x="0" y="295"/>
                </a:cubicBezTo>
                <a:cubicBezTo>
                  <a:pt x="0" y="298"/>
                  <a:pt x="1" y="300"/>
                  <a:pt x="3" y="302"/>
                </a:cubicBezTo>
                <a:cubicBezTo>
                  <a:pt x="5" y="304"/>
                  <a:pt x="7" y="305"/>
                  <a:pt x="10" y="305"/>
                </a:cubicBezTo>
                <a:cubicBezTo>
                  <a:pt x="199" y="305"/>
                  <a:pt x="199" y="305"/>
                  <a:pt x="199" y="305"/>
                </a:cubicBezTo>
                <a:cubicBezTo>
                  <a:pt x="199" y="191"/>
                  <a:pt x="199" y="191"/>
                  <a:pt x="199" y="191"/>
                </a:cubicBezTo>
                <a:cubicBezTo>
                  <a:pt x="204" y="185"/>
                  <a:pt x="216" y="171"/>
                  <a:pt x="216" y="171"/>
                </a:cubicBezTo>
                <a:cubicBezTo>
                  <a:pt x="220" y="166"/>
                  <a:pt x="222" y="161"/>
                  <a:pt x="222" y="155"/>
                </a:cubicBezTo>
                <a:cubicBezTo>
                  <a:pt x="222" y="56"/>
                  <a:pt x="222" y="56"/>
                  <a:pt x="222" y="56"/>
                </a:cubicBezTo>
                <a:cubicBezTo>
                  <a:pt x="222" y="44"/>
                  <a:pt x="214" y="35"/>
                  <a:pt x="202" y="32"/>
                </a:cubicBezTo>
                <a:cubicBezTo>
                  <a:pt x="31" y="0"/>
                  <a:pt x="31" y="0"/>
                  <a:pt x="31" y="0"/>
                </a:cubicBezTo>
                <a:cubicBezTo>
                  <a:pt x="10" y="0"/>
                  <a:pt x="10" y="0"/>
                  <a:pt x="10" y="0"/>
                </a:cubicBezTo>
                <a:cubicBezTo>
                  <a:pt x="7" y="0"/>
                  <a:pt x="5" y="1"/>
                  <a:pt x="3" y="2"/>
                </a:cubicBezTo>
                <a:close/>
                <a:moveTo>
                  <a:pt x="200" y="47"/>
                </a:moveTo>
                <a:cubicBezTo>
                  <a:pt x="11" y="11"/>
                  <a:pt x="11" y="11"/>
                  <a:pt x="11" y="11"/>
                </a:cubicBezTo>
                <a:cubicBezTo>
                  <a:pt x="9" y="10"/>
                  <a:pt x="6" y="11"/>
                  <a:pt x="4" y="13"/>
                </a:cubicBezTo>
                <a:cubicBezTo>
                  <a:pt x="2" y="14"/>
                  <a:pt x="0" y="17"/>
                  <a:pt x="0" y="20"/>
                </a:cubicBezTo>
                <a:cubicBezTo>
                  <a:pt x="0" y="302"/>
                  <a:pt x="0" y="302"/>
                  <a:pt x="0" y="302"/>
                </a:cubicBezTo>
                <a:cubicBezTo>
                  <a:pt x="0" y="307"/>
                  <a:pt x="4" y="311"/>
                  <a:pt x="8" y="311"/>
                </a:cubicBezTo>
                <a:cubicBezTo>
                  <a:pt x="173" y="343"/>
                  <a:pt x="173" y="343"/>
                  <a:pt x="173" y="343"/>
                </a:cubicBezTo>
                <a:cubicBezTo>
                  <a:pt x="176" y="344"/>
                  <a:pt x="179" y="343"/>
                  <a:pt x="181" y="341"/>
                </a:cubicBezTo>
                <a:cubicBezTo>
                  <a:pt x="183" y="339"/>
                  <a:pt x="184" y="337"/>
                  <a:pt x="184" y="334"/>
                </a:cubicBezTo>
                <a:cubicBezTo>
                  <a:pt x="184" y="185"/>
                  <a:pt x="184" y="185"/>
                  <a:pt x="184" y="185"/>
                </a:cubicBezTo>
                <a:cubicBezTo>
                  <a:pt x="205" y="161"/>
                  <a:pt x="205" y="161"/>
                  <a:pt x="205" y="161"/>
                </a:cubicBezTo>
                <a:cubicBezTo>
                  <a:pt x="206" y="159"/>
                  <a:pt x="207" y="157"/>
                  <a:pt x="207" y="155"/>
                </a:cubicBezTo>
                <a:cubicBezTo>
                  <a:pt x="207" y="56"/>
                  <a:pt x="207" y="56"/>
                  <a:pt x="207" y="56"/>
                </a:cubicBezTo>
                <a:cubicBezTo>
                  <a:pt x="207" y="51"/>
                  <a:pt x="204" y="48"/>
                  <a:pt x="200" y="47"/>
                </a:cubicBez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532532936"/>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9113" y="4303776"/>
            <a:ext cx="4906327" cy="15941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dirty="0" smtClean="0"/>
              <a:t>Storage in the Development Fabric</a:t>
            </a:r>
            <a:endParaRPr lang="en-US" dirty="0"/>
          </a:p>
        </p:txBody>
      </p:sp>
      <p:sp>
        <p:nvSpPr>
          <p:cNvPr id="4" name="Content Placeholder 3"/>
          <p:cNvSpPr>
            <a:spLocks noGrp="1"/>
          </p:cNvSpPr>
          <p:nvPr>
            <p:ph type="body" sz="quarter" idx="10"/>
          </p:nvPr>
        </p:nvSpPr>
        <p:spPr>
          <a:xfrm>
            <a:off x="519112" y="1447799"/>
            <a:ext cx="5575301" cy="2562240"/>
          </a:xfrm>
        </p:spPr>
        <p:txBody>
          <a:bodyPr/>
          <a:lstStyle/>
          <a:p>
            <a:r>
              <a:rPr lang="en-US" sz="3200" dirty="0" smtClean="0"/>
              <a:t>Provides a local “Mock” storage</a:t>
            </a:r>
          </a:p>
          <a:p>
            <a:r>
              <a:rPr lang="en-US" sz="3200" dirty="0" smtClean="0"/>
              <a:t>Emulates storage in cloud</a:t>
            </a:r>
          </a:p>
          <a:p>
            <a:r>
              <a:rPr lang="en-US" sz="3200" dirty="0" smtClean="0"/>
              <a:t>Allows offline development</a:t>
            </a:r>
          </a:p>
          <a:p>
            <a:r>
              <a:rPr lang="en-US" sz="3200" dirty="0" smtClean="0"/>
              <a:t>Requires SQL Express 2005/2008 </a:t>
            </a:r>
            <a:br>
              <a:rPr lang="en-US" sz="3200" dirty="0" smtClean="0"/>
            </a:br>
            <a:r>
              <a:rPr lang="en-US" sz="3200" dirty="0" smtClean="0"/>
              <a:t>or above</a:t>
            </a:r>
            <a:endParaRPr lang="en-US" sz="3200" dirty="0"/>
          </a:p>
        </p:txBody>
      </p:sp>
      <p:sp>
        <p:nvSpPr>
          <p:cNvPr id="7" name="Rectangle 6"/>
          <p:cNvSpPr/>
          <p:nvPr/>
        </p:nvSpPr>
        <p:spPr bwMode="auto">
          <a:xfrm>
            <a:off x="6692630" y="1446213"/>
            <a:ext cx="4978670" cy="445170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03" rIns="182880" bIns="45703" numCol="1" spcCol="0" rtlCol="0" anchor="t" anchorCtr="0" compatLnSpc="1">
            <a:prstTxWarp prst="textNoShape">
              <a:avLst/>
            </a:prstTxWarp>
          </a:bodyPr>
          <a:lstStyle/>
          <a:p>
            <a:pPr defTabSz="913788" fontAlgn="base">
              <a:spcBef>
                <a:spcPct val="0"/>
              </a:spcBef>
              <a:spcAft>
                <a:spcPct val="0"/>
              </a:spcAft>
            </a:pPr>
            <a:r>
              <a:rPr lang="en-NZ" dirty="0">
                <a:ln>
                  <a:solidFill>
                    <a:schemeClr val="bg1">
                      <a:alpha val="0"/>
                    </a:schemeClr>
                  </a:solidFill>
                </a:ln>
                <a:solidFill>
                  <a:schemeClr val="bg1">
                    <a:alpha val="99000"/>
                  </a:schemeClr>
                </a:solidFill>
                <a:latin typeface="+mj-lt"/>
              </a:rPr>
              <a:t>There are some differences between Cloud and </a:t>
            </a:r>
            <a:r>
              <a:rPr lang="en-NZ" dirty="0" err="1">
                <a:ln>
                  <a:solidFill>
                    <a:schemeClr val="bg1">
                      <a:alpha val="0"/>
                    </a:schemeClr>
                  </a:solidFill>
                </a:ln>
                <a:solidFill>
                  <a:schemeClr val="bg1">
                    <a:alpha val="99000"/>
                  </a:schemeClr>
                </a:solidFill>
                <a:latin typeface="+mj-lt"/>
              </a:rPr>
              <a:t>Dev</a:t>
            </a:r>
            <a:r>
              <a:rPr lang="en-NZ" dirty="0">
                <a:ln>
                  <a:solidFill>
                    <a:schemeClr val="bg1">
                      <a:alpha val="0"/>
                    </a:schemeClr>
                  </a:solidFill>
                </a:ln>
                <a:solidFill>
                  <a:schemeClr val="bg1">
                    <a:alpha val="99000"/>
                  </a:schemeClr>
                </a:solidFill>
                <a:latin typeface="+mj-lt"/>
              </a:rPr>
              <a:t> </a:t>
            </a:r>
            <a:r>
              <a:rPr lang="en-NZ" dirty="0" smtClean="0">
                <a:ln>
                  <a:solidFill>
                    <a:schemeClr val="bg1">
                      <a:alpha val="0"/>
                    </a:schemeClr>
                  </a:solidFill>
                </a:ln>
                <a:solidFill>
                  <a:schemeClr val="bg1">
                    <a:alpha val="99000"/>
                  </a:schemeClr>
                </a:solidFill>
                <a:latin typeface="+mj-lt"/>
              </a:rPr>
              <a:t>Storage:</a:t>
            </a:r>
            <a:r>
              <a:rPr lang="en-NZ" dirty="0">
                <a:ln>
                  <a:solidFill>
                    <a:schemeClr val="bg1">
                      <a:alpha val="0"/>
                    </a:schemeClr>
                  </a:solidFill>
                </a:ln>
                <a:solidFill>
                  <a:schemeClr val="bg1">
                    <a:alpha val="99000"/>
                  </a:schemeClr>
                </a:solidFill>
                <a:latin typeface="+mj-lt"/>
              </a:rPr>
              <a:t/>
            </a:r>
            <a:br>
              <a:rPr lang="en-NZ" dirty="0">
                <a:ln>
                  <a:solidFill>
                    <a:schemeClr val="bg1">
                      <a:alpha val="0"/>
                    </a:schemeClr>
                  </a:solidFill>
                </a:ln>
                <a:solidFill>
                  <a:schemeClr val="bg1">
                    <a:alpha val="99000"/>
                  </a:schemeClr>
                </a:solidFill>
                <a:latin typeface="+mj-lt"/>
              </a:rPr>
            </a:br>
            <a:endParaRPr lang="en-NZ" dirty="0" smtClean="0">
              <a:ln>
                <a:solidFill>
                  <a:schemeClr val="bg1">
                    <a:alpha val="0"/>
                  </a:schemeClr>
                </a:solidFill>
              </a:ln>
              <a:solidFill>
                <a:schemeClr val="bg1">
                  <a:alpha val="99000"/>
                </a:schemeClr>
              </a:solidFill>
              <a:latin typeface="+mj-lt"/>
            </a:endParaRPr>
          </a:p>
          <a:p>
            <a:pPr defTabSz="913788" fontAlgn="base">
              <a:spcBef>
                <a:spcPct val="0"/>
              </a:spcBef>
              <a:spcAft>
                <a:spcPct val="0"/>
              </a:spcAft>
            </a:pPr>
            <a:r>
              <a:rPr lang="en-NZ" dirty="0" smtClean="0">
                <a:ln>
                  <a:solidFill>
                    <a:schemeClr val="bg1">
                      <a:alpha val="0"/>
                    </a:schemeClr>
                  </a:solidFill>
                </a:ln>
                <a:solidFill>
                  <a:schemeClr val="accent6">
                    <a:alpha val="99000"/>
                  </a:schemeClr>
                </a:solidFill>
                <a:latin typeface="+mj-lt"/>
                <a:hlinkClick r:id="rId4"/>
              </a:rPr>
              <a:t>http</a:t>
            </a:r>
            <a:r>
              <a:rPr lang="en-NZ" dirty="0">
                <a:ln>
                  <a:solidFill>
                    <a:schemeClr val="bg1">
                      <a:alpha val="0"/>
                    </a:schemeClr>
                  </a:solidFill>
                </a:ln>
                <a:solidFill>
                  <a:schemeClr val="accent6">
                    <a:alpha val="99000"/>
                  </a:schemeClr>
                </a:solidFill>
                <a:latin typeface="+mj-lt"/>
                <a:hlinkClick r:id="rId4"/>
              </a:rPr>
              <a:t>://msdn.microsoft.com/en-us/gg433135</a:t>
            </a:r>
            <a:endParaRPr lang="en-NZ" dirty="0">
              <a:ln>
                <a:solidFill>
                  <a:schemeClr val="bg1">
                    <a:alpha val="0"/>
                  </a:schemeClr>
                </a:solidFill>
              </a:ln>
              <a:solidFill>
                <a:schemeClr val="accent6">
                  <a:alpha val="99000"/>
                </a:schemeClr>
              </a:solidFill>
              <a:latin typeface="+mj-lt"/>
            </a:endParaRPr>
          </a:p>
          <a:p>
            <a:pPr defTabSz="913788" fontAlgn="base">
              <a:spcBef>
                <a:spcPct val="0"/>
              </a:spcBef>
              <a:spcAft>
                <a:spcPct val="0"/>
              </a:spcAft>
            </a:pPr>
            <a:r>
              <a:rPr lang="en-NZ" dirty="0">
                <a:ln>
                  <a:solidFill>
                    <a:schemeClr val="bg1">
                      <a:alpha val="0"/>
                    </a:schemeClr>
                  </a:solidFill>
                </a:ln>
                <a:solidFill>
                  <a:schemeClr val="bg1">
                    <a:alpha val="99000"/>
                  </a:schemeClr>
                </a:solidFill>
                <a:latin typeface="+mj-lt"/>
              </a:rPr>
              <a:t/>
            </a:r>
            <a:br>
              <a:rPr lang="en-NZ" dirty="0">
                <a:ln>
                  <a:solidFill>
                    <a:schemeClr val="bg1">
                      <a:alpha val="0"/>
                    </a:schemeClr>
                  </a:solidFill>
                </a:ln>
                <a:solidFill>
                  <a:schemeClr val="bg1">
                    <a:alpha val="99000"/>
                  </a:schemeClr>
                </a:solidFill>
                <a:latin typeface="+mj-lt"/>
              </a:rPr>
            </a:br>
            <a:r>
              <a:rPr lang="en-NZ" dirty="0">
                <a:ln>
                  <a:solidFill>
                    <a:schemeClr val="bg1">
                      <a:alpha val="0"/>
                    </a:schemeClr>
                  </a:solidFill>
                </a:ln>
                <a:solidFill>
                  <a:schemeClr val="bg1">
                    <a:alpha val="99000"/>
                  </a:schemeClr>
                </a:solidFill>
                <a:latin typeface="+mj-lt"/>
              </a:rPr>
              <a:t>A good approach for developers</a:t>
            </a:r>
            <a:r>
              <a:rPr lang="en-NZ" dirty="0" smtClean="0">
                <a:ln>
                  <a:solidFill>
                    <a:schemeClr val="bg1">
                      <a:alpha val="0"/>
                    </a:schemeClr>
                  </a:solidFill>
                </a:ln>
                <a:solidFill>
                  <a:schemeClr val="bg1">
                    <a:alpha val="99000"/>
                  </a:schemeClr>
                </a:solidFill>
                <a:latin typeface="+mj-lt"/>
              </a:rPr>
              <a:t>:</a:t>
            </a:r>
          </a:p>
          <a:p>
            <a:pPr defTabSz="913788" fontAlgn="base">
              <a:spcBef>
                <a:spcPct val="0"/>
              </a:spcBef>
              <a:spcAft>
                <a:spcPct val="0"/>
              </a:spcAft>
            </a:pPr>
            <a:r>
              <a:rPr lang="en-NZ" sz="2000" dirty="0" smtClean="0">
                <a:ln>
                  <a:solidFill>
                    <a:schemeClr val="bg1">
                      <a:alpha val="0"/>
                    </a:schemeClr>
                  </a:solidFill>
                </a:ln>
                <a:solidFill>
                  <a:schemeClr val="bg1">
                    <a:alpha val="99000"/>
                  </a:schemeClr>
                </a:solidFill>
                <a:latin typeface="+mj-lt"/>
              </a:rPr>
              <a:t/>
            </a:r>
            <a:br>
              <a:rPr lang="en-NZ" sz="2000" dirty="0" smtClean="0">
                <a:ln>
                  <a:solidFill>
                    <a:schemeClr val="bg1">
                      <a:alpha val="0"/>
                    </a:schemeClr>
                  </a:solidFill>
                </a:ln>
                <a:solidFill>
                  <a:schemeClr val="bg1">
                    <a:alpha val="99000"/>
                  </a:schemeClr>
                </a:solidFill>
                <a:latin typeface="+mj-lt"/>
              </a:rPr>
            </a:br>
            <a:r>
              <a:rPr lang="en-NZ" sz="1800" dirty="0" smtClean="0">
                <a:ln>
                  <a:solidFill>
                    <a:schemeClr val="bg1">
                      <a:alpha val="0"/>
                    </a:schemeClr>
                  </a:solidFill>
                </a:ln>
                <a:solidFill>
                  <a:schemeClr val="bg1">
                    <a:alpha val="99000"/>
                  </a:schemeClr>
                </a:solidFill>
                <a:latin typeface="+mj-lt"/>
              </a:rPr>
              <a:t>To test pre-deployment, push storage </a:t>
            </a:r>
            <a:br>
              <a:rPr lang="en-NZ" sz="1800" dirty="0" smtClean="0">
                <a:ln>
                  <a:solidFill>
                    <a:schemeClr val="bg1">
                      <a:alpha val="0"/>
                    </a:schemeClr>
                  </a:solidFill>
                </a:ln>
                <a:solidFill>
                  <a:schemeClr val="bg1">
                    <a:alpha val="99000"/>
                  </a:schemeClr>
                </a:solidFill>
                <a:latin typeface="+mj-lt"/>
              </a:rPr>
            </a:br>
            <a:r>
              <a:rPr lang="en-NZ" sz="1800" dirty="0" smtClean="0">
                <a:ln>
                  <a:solidFill>
                    <a:schemeClr val="bg1">
                      <a:alpha val="0"/>
                    </a:schemeClr>
                  </a:solidFill>
                </a:ln>
                <a:solidFill>
                  <a:schemeClr val="bg1">
                    <a:alpha val="99000"/>
                  </a:schemeClr>
                </a:solidFill>
                <a:latin typeface="+mj-lt"/>
              </a:rPr>
              <a:t>to the cloud first</a:t>
            </a:r>
          </a:p>
          <a:p>
            <a:pPr defTabSz="913788" fontAlgn="base">
              <a:spcBef>
                <a:spcPct val="0"/>
              </a:spcBef>
              <a:spcAft>
                <a:spcPct val="0"/>
              </a:spcAft>
            </a:pPr>
            <a:r>
              <a:rPr lang="en-NZ" sz="1800" dirty="0" smtClean="0">
                <a:ln>
                  <a:solidFill>
                    <a:schemeClr val="bg1">
                      <a:alpha val="0"/>
                    </a:schemeClr>
                  </a:solidFill>
                </a:ln>
                <a:solidFill>
                  <a:schemeClr val="bg1">
                    <a:alpha val="99000"/>
                  </a:schemeClr>
                </a:solidFill>
                <a:latin typeface="+mj-lt"/>
              </a:rPr>
              <a:t>Use </a:t>
            </a:r>
            <a:r>
              <a:rPr lang="en-NZ" sz="1800" dirty="0">
                <a:ln>
                  <a:solidFill>
                    <a:schemeClr val="bg1">
                      <a:alpha val="0"/>
                    </a:schemeClr>
                  </a:solidFill>
                </a:ln>
                <a:solidFill>
                  <a:schemeClr val="bg1">
                    <a:alpha val="99000"/>
                  </a:schemeClr>
                </a:solidFill>
                <a:latin typeface="+mj-lt"/>
              </a:rPr>
              <a:t>Dev Fabric for compute connect </a:t>
            </a:r>
            <a:r>
              <a:rPr lang="en-NZ" sz="1800" dirty="0" smtClean="0">
                <a:ln>
                  <a:solidFill>
                    <a:schemeClr val="bg1">
                      <a:alpha val="0"/>
                    </a:schemeClr>
                  </a:solidFill>
                </a:ln>
                <a:solidFill>
                  <a:schemeClr val="bg1">
                    <a:alpha val="99000"/>
                  </a:schemeClr>
                </a:solidFill>
                <a:latin typeface="+mj-lt"/>
              </a:rPr>
              <a:t/>
            </a:r>
            <a:br>
              <a:rPr lang="en-NZ" sz="1800" dirty="0" smtClean="0">
                <a:ln>
                  <a:solidFill>
                    <a:schemeClr val="bg1">
                      <a:alpha val="0"/>
                    </a:schemeClr>
                  </a:solidFill>
                </a:ln>
                <a:solidFill>
                  <a:schemeClr val="bg1">
                    <a:alpha val="99000"/>
                  </a:schemeClr>
                </a:solidFill>
                <a:latin typeface="+mj-lt"/>
              </a:rPr>
            </a:br>
            <a:r>
              <a:rPr lang="en-NZ" sz="1800" dirty="0" smtClean="0">
                <a:ln>
                  <a:solidFill>
                    <a:schemeClr val="bg1">
                      <a:alpha val="0"/>
                    </a:schemeClr>
                  </a:solidFill>
                </a:ln>
                <a:solidFill>
                  <a:schemeClr val="bg1">
                    <a:alpha val="99000"/>
                  </a:schemeClr>
                </a:solidFill>
                <a:latin typeface="+mj-lt"/>
              </a:rPr>
              <a:t>to </a:t>
            </a:r>
            <a:r>
              <a:rPr lang="en-NZ" sz="1800" dirty="0">
                <a:ln>
                  <a:solidFill>
                    <a:schemeClr val="bg1">
                      <a:alpha val="0"/>
                    </a:schemeClr>
                  </a:solidFill>
                </a:ln>
                <a:solidFill>
                  <a:schemeClr val="bg1">
                    <a:alpha val="99000"/>
                  </a:schemeClr>
                </a:solidFill>
                <a:latin typeface="+mj-lt"/>
              </a:rPr>
              <a:t>cloud hosted </a:t>
            </a:r>
            <a:r>
              <a:rPr lang="en-NZ" sz="1800" dirty="0" smtClean="0">
                <a:ln>
                  <a:solidFill>
                    <a:schemeClr val="bg1">
                      <a:alpha val="0"/>
                    </a:schemeClr>
                  </a:solidFill>
                </a:ln>
                <a:solidFill>
                  <a:schemeClr val="bg1">
                    <a:alpha val="99000"/>
                  </a:schemeClr>
                </a:solidFill>
                <a:latin typeface="+mj-lt"/>
              </a:rPr>
              <a:t>storage</a:t>
            </a:r>
            <a:r>
              <a:rPr lang="en-NZ" sz="1800" dirty="0">
                <a:ln>
                  <a:solidFill>
                    <a:schemeClr val="bg1">
                      <a:alpha val="0"/>
                    </a:schemeClr>
                  </a:solidFill>
                </a:ln>
                <a:solidFill>
                  <a:schemeClr val="bg1">
                    <a:alpha val="99000"/>
                  </a:schemeClr>
                </a:solidFill>
                <a:latin typeface="+mj-lt"/>
              </a:rPr>
              <a:t/>
            </a:r>
            <a:br>
              <a:rPr lang="en-NZ" sz="1800" dirty="0">
                <a:ln>
                  <a:solidFill>
                    <a:schemeClr val="bg1">
                      <a:alpha val="0"/>
                    </a:schemeClr>
                  </a:solidFill>
                </a:ln>
                <a:solidFill>
                  <a:schemeClr val="bg1">
                    <a:alpha val="99000"/>
                  </a:schemeClr>
                </a:solidFill>
                <a:latin typeface="+mj-lt"/>
              </a:rPr>
            </a:br>
            <a:r>
              <a:rPr lang="en-NZ" sz="1800" dirty="0">
                <a:ln>
                  <a:solidFill>
                    <a:schemeClr val="bg1">
                      <a:alpha val="0"/>
                    </a:schemeClr>
                  </a:solidFill>
                </a:ln>
                <a:solidFill>
                  <a:schemeClr val="bg1">
                    <a:alpha val="99000"/>
                  </a:schemeClr>
                </a:solidFill>
                <a:latin typeface="+mj-lt"/>
              </a:rPr>
              <a:t>Finally, move compute to the </a:t>
            </a:r>
            <a:r>
              <a:rPr lang="en-NZ" sz="1800" dirty="0" smtClean="0">
                <a:ln>
                  <a:solidFill>
                    <a:schemeClr val="bg1">
                      <a:alpha val="0"/>
                    </a:schemeClr>
                  </a:solidFill>
                </a:ln>
                <a:solidFill>
                  <a:schemeClr val="bg1">
                    <a:alpha val="99000"/>
                  </a:schemeClr>
                </a:solidFill>
                <a:latin typeface="+mj-lt"/>
              </a:rPr>
              <a:t>cloud</a:t>
            </a:r>
            <a:endParaRPr lang="en-NZ" sz="1800" dirty="0">
              <a:ln>
                <a:solidFill>
                  <a:schemeClr val="bg1">
                    <a:alpha val="0"/>
                  </a:schemeClr>
                </a:solidFill>
              </a:ln>
              <a:solidFill>
                <a:schemeClr val="bg1">
                  <a:alpha val="99000"/>
                </a:schemeClr>
              </a:solidFill>
              <a:latin typeface="+mj-lt"/>
            </a:endParaRPr>
          </a:p>
        </p:txBody>
      </p:sp>
    </p:spTree>
    <p:extLst>
      <p:ext uri="{BB962C8B-B14F-4D97-AF65-F5344CB8AC3E}">
        <p14:creationId xmlns:p14="http://schemas.microsoft.com/office/powerpoint/2010/main" val="945484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The Storage Client API</a:t>
            </a:r>
            <a:endParaRPr lang="en-NZ" dirty="0"/>
          </a:p>
        </p:txBody>
      </p:sp>
      <p:sp>
        <p:nvSpPr>
          <p:cNvPr id="3" name="Content Placeholder 2"/>
          <p:cNvSpPr>
            <a:spLocks noGrp="1"/>
          </p:cNvSpPr>
          <p:nvPr>
            <p:ph type="body" sz="quarter" idx="10"/>
          </p:nvPr>
        </p:nvSpPr>
        <p:spPr>
          <a:xfrm>
            <a:off x="519112" y="1447799"/>
            <a:ext cx="11149013" cy="3554819"/>
          </a:xfrm>
        </p:spPr>
        <p:txBody>
          <a:bodyPr/>
          <a:lstStyle/>
          <a:p>
            <a:r>
              <a:rPr lang="en-NZ" dirty="0" smtClean="0">
                <a:solidFill>
                  <a:schemeClr val="accent2">
                    <a:alpha val="99000"/>
                  </a:schemeClr>
                </a:solidFill>
              </a:rPr>
              <a:t>In this presentation we’ll cover the underlying </a:t>
            </a:r>
            <a:br>
              <a:rPr lang="en-NZ" dirty="0" smtClean="0">
                <a:solidFill>
                  <a:schemeClr val="accent2">
                    <a:alpha val="99000"/>
                  </a:schemeClr>
                </a:solidFill>
              </a:rPr>
            </a:br>
            <a:r>
              <a:rPr lang="en-NZ" dirty="0" err="1" smtClean="0">
                <a:solidFill>
                  <a:schemeClr val="accent2">
                    <a:alpha val="99000"/>
                  </a:schemeClr>
                </a:solidFill>
              </a:rPr>
              <a:t>RESTful</a:t>
            </a:r>
            <a:r>
              <a:rPr lang="en-NZ" dirty="0" smtClean="0">
                <a:solidFill>
                  <a:schemeClr val="accent2">
                    <a:alpha val="99000"/>
                  </a:schemeClr>
                </a:solidFill>
              </a:rPr>
              <a:t> API</a:t>
            </a:r>
          </a:p>
          <a:p>
            <a:pPr lvl="1"/>
            <a:r>
              <a:rPr lang="en-NZ" dirty="0" smtClean="0"/>
              <a:t>Can call these from any HTTP client</a:t>
            </a:r>
            <a:br>
              <a:rPr lang="en-NZ" dirty="0" smtClean="0"/>
            </a:br>
            <a:r>
              <a:rPr lang="en-NZ" dirty="0" smtClean="0"/>
              <a:t>e.g. Flash, Silverlight, etc…</a:t>
            </a:r>
          </a:p>
          <a:p>
            <a:pPr lvl="1"/>
            <a:endParaRPr lang="en-NZ" dirty="0" smtClean="0"/>
          </a:p>
          <a:p>
            <a:r>
              <a:rPr lang="en-NZ" dirty="0" smtClean="0">
                <a:solidFill>
                  <a:schemeClr val="accent2">
                    <a:alpha val="99000"/>
                  </a:schemeClr>
                </a:solidFill>
              </a:rPr>
              <a:t>Client API from SDK </a:t>
            </a:r>
            <a:r>
              <a:rPr lang="en-NZ" dirty="0" err="1" smtClean="0">
                <a:solidFill>
                  <a:schemeClr val="accent2">
                    <a:alpha val="99000"/>
                  </a:schemeClr>
                </a:solidFill>
              </a:rPr>
              <a:t>Microsoft.WindowsAzure.StorageClient</a:t>
            </a:r>
            <a:endParaRPr lang="en-NZ" dirty="0" smtClean="0">
              <a:solidFill>
                <a:schemeClr val="accent2">
                  <a:alpha val="99000"/>
                </a:schemeClr>
              </a:solidFill>
            </a:endParaRPr>
          </a:p>
          <a:p>
            <a:pPr lvl="1"/>
            <a:r>
              <a:rPr lang="en-NZ" dirty="0" smtClean="0"/>
              <a:t>Provides a strongly typed wrapper around REST services</a:t>
            </a:r>
            <a:endParaRPr lang="en-NZ" dirty="0"/>
          </a:p>
        </p:txBody>
      </p:sp>
    </p:spTree>
    <p:extLst>
      <p:ext uri="{BB962C8B-B14F-4D97-AF65-F5344CB8AC3E}">
        <p14:creationId xmlns:p14="http://schemas.microsoft.com/office/powerpoint/2010/main" val="8230693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Storage Libraries in Many Languages</a:t>
            </a:r>
            <a:endParaRPr lang="en-US" dirty="0"/>
          </a:p>
        </p:txBody>
      </p:sp>
      <p:sp>
        <p:nvSpPr>
          <p:cNvPr id="7" name="Rectangle 6"/>
          <p:cNvSpPr/>
          <p:nvPr/>
        </p:nvSpPr>
        <p:spPr bwMode="auto">
          <a:xfrm>
            <a:off x="519113" y="1521012"/>
            <a:ext cx="4978670" cy="421528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74320" tIns="45703" rIns="182880" bIns="45703" numCol="1" spcCol="0" rtlCol="0" anchor="ctr" anchorCtr="0" compatLnSpc="1">
            <a:prstTxWarp prst="textNoShape">
              <a:avLst/>
            </a:prstTxWarp>
          </a:bodyPr>
          <a:lstStyle/>
          <a:p>
            <a:pPr defTabSz="913788" fontAlgn="base">
              <a:spcBef>
                <a:spcPct val="0"/>
              </a:spcBef>
              <a:spcAft>
                <a:spcPct val="0"/>
              </a:spcAft>
            </a:pPr>
            <a:r>
              <a:rPr lang="en-NZ" dirty="0">
                <a:ln>
                  <a:solidFill>
                    <a:schemeClr val="bg1">
                      <a:alpha val="0"/>
                    </a:schemeClr>
                  </a:solidFill>
                </a:ln>
                <a:solidFill>
                  <a:schemeClr val="bg1">
                    <a:alpha val="99000"/>
                  </a:schemeClr>
                </a:solidFill>
                <a:latin typeface="+mj-lt"/>
              </a:rPr>
              <a:t>C#/.NET</a:t>
            </a:r>
          </a:p>
          <a:p>
            <a:pPr defTabSz="913788" fontAlgn="base">
              <a:spcBef>
                <a:spcPct val="0"/>
              </a:spcBef>
              <a:spcAft>
                <a:spcPct val="0"/>
              </a:spcAft>
            </a:pPr>
            <a:r>
              <a:rPr lang="en-NZ" dirty="0">
                <a:ln>
                  <a:solidFill>
                    <a:schemeClr val="bg1">
                      <a:alpha val="0"/>
                    </a:schemeClr>
                  </a:solidFill>
                </a:ln>
                <a:solidFill>
                  <a:schemeClr val="bg1">
                    <a:alpha val="99000"/>
                  </a:schemeClr>
                </a:solidFill>
                <a:latin typeface="+mj-lt"/>
              </a:rPr>
              <a:t>Python</a:t>
            </a:r>
          </a:p>
          <a:p>
            <a:pPr defTabSz="913788" fontAlgn="base">
              <a:spcBef>
                <a:spcPct val="0"/>
              </a:spcBef>
              <a:spcAft>
                <a:spcPct val="0"/>
              </a:spcAft>
            </a:pPr>
            <a:r>
              <a:rPr lang="en-NZ" dirty="0">
                <a:ln>
                  <a:solidFill>
                    <a:schemeClr val="bg1">
                      <a:alpha val="0"/>
                    </a:schemeClr>
                  </a:solidFill>
                </a:ln>
                <a:solidFill>
                  <a:schemeClr val="bg1">
                    <a:alpha val="99000"/>
                  </a:schemeClr>
                </a:solidFill>
                <a:latin typeface="+mj-lt"/>
              </a:rPr>
              <a:t>Ruby</a:t>
            </a:r>
          </a:p>
          <a:p>
            <a:pPr defTabSz="913788" fontAlgn="base">
              <a:spcBef>
                <a:spcPct val="0"/>
              </a:spcBef>
              <a:spcAft>
                <a:spcPct val="0"/>
              </a:spcAft>
            </a:pPr>
            <a:r>
              <a:rPr lang="en-NZ" dirty="0">
                <a:ln>
                  <a:solidFill>
                    <a:schemeClr val="bg1">
                      <a:alpha val="0"/>
                    </a:schemeClr>
                  </a:solidFill>
                </a:ln>
                <a:solidFill>
                  <a:schemeClr val="bg1">
                    <a:alpha val="99000"/>
                  </a:schemeClr>
                </a:solidFill>
                <a:latin typeface="+mj-lt"/>
              </a:rPr>
              <a:t>Perl</a:t>
            </a:r>
          </a:p>
          <a:p>
            <a:pPr defTabSz="913788" fontAlgn="base">
              <a:spcBef>
                <a:spcPct val="0"/>
              </a:spcBef>
              <a:spcAft>
                <a:spcPct val="0"/>
              </a:spcAft>
            </a:pPr>
            <a:r>
              <a:rPr lang="en-NZ" dirty="0">
                <a:ln>
                  <a:solidFill>
                    <a:schemeClr val="bg1">
                      <a:alpha val="0"/>
                    </a:schemeClr>
                  </a:solidFill>
                </a:ln>
                <a:solidFill>
                  <a:schemeClr val="bg1">
                    <a:alpha val="99000"/>
                  </a:schemeClr>
                </a:solidFill>
                <a:latin typeface="+mj-lt"/>
              </a:rPr>
              <a:t>JavaScript (Node)</a:t>
            </a:r>
          </a:p>
          <a:p>
            <a:pPr defTabSz="913788" fontAlgn="base">
              <a:spcBef>
                <a:spcPct val="0"/>
              </a:spcBef>
              <a:spcAft>
                <a:spcPct val="0"/>
              </a:spcAft>
            </a:pPr>
            <a:r>
              <a:rPr lang="en-NZ" dirty="0" smtClean="0">
                <a:ln>
                  <a:solidFill>
                    <a:schemeClr val="bg1">
                      <a:alpha val="0"/>
                    </a:schemeClr>
                  </a:solidFill>
                </a:ln>
                <a:solidFill>
                  <a:schemeClr val="bg1">
                    <a:alpha val="99000"/>
                  </a:schemeClr>
                </a:solidFill>
                <a:latin typeface="+mj-lt"/>
              </a:rPr>
              <a:t>Java</a:t>
            </a:r>
          </a:p>
          <a:p>
            <a:pPr defTabSz="913788" fontAlgn="base">
              <a:spcBef>
                <a:spcPct val="0"/>
              </a:spcBef>
              <a:spcAft>
                <a:spcPct val="0"/>
              </a:spcAft>
            </a:pPr>
            <a:r>
              <a:rPr lang="en-US" dirty="0">
                <a:ln>
                  <a:solidFill>
                    <a:schemeClr val="bg1">
                      <a:alpha val="0"/>
                    </a:schemeClr>
                  </a:solidFill>
                </a:ln>
                <a:solidFill>
                  <a:schemeClr val="bg1">
                    <a:alpha val="99000"/>
                  </a:schemeClr>
                </a:solidFill>
                <a:latin typeface="+mj-lt"/>
              </a:rPr>
              <a:t>PHP</a:t>
            </a:r>
          </a:p>
          <a:p>
            <a:pPr defTabSz="913788" fontAlgn="base">
              <a:spcBef>
                <a:spcPct val="0"/>
              </a:spcBef>
              <a:spcAft>
                <a:spcPct val="0"/>
              </a:spcAft>
            </a:pPr>
            <a:r>
              <a:rPr lang="en-US" dirty="0" err="1">
                <a:ln>
                  <a:solidFill>
                    <a:schemeClr val="bg1">
                      <a:alpha val="0"/>
                    </a:schemeClr>
                  </a:solidFill>
                </a:ln>
                <a:solidFill>
                  <a:schemeClr val="bg1">
                    <a:alpha val="99000"/>
                  </a:schemeClr>
                </a:solidFill>
                <a:latin typeface="+mj-lt"/>
              </a:rPr>
              <a:t>Erlang</a:t>
            </a:r>
            <a:endParaRPr lang="en-US" dirty="0">
              <a:ln>
                <a:solidFill>
                  <a:schemeClr val="bg1">
                    <a:alpha val="0"/>
                  </a:schemeClr>
                </a:solidFill>
              </a:ln>
              <a:solidFill>
                <a:schemeClr val="bg1">
                  <a:alpha val="99000"/>
                </a:schemeClr>
              </a:solidFill>
              <a:latin typeface="+mj-lt"/>
            </a:endParaRPr>
          </a:p>
          <a:p>
            <a:pPr defTabSz="913788" fontAlgn="base">
              <a:spcBef>
                <a:spcPct val="0"/>
              </a:spcBef>
              <a:spcAft>
                <a:spcPct val="0"/>
              </a:spcAft>
            </a:pPr>
            <a:r>
              <a:rPr lang="en-US" dirty="0">
                <a:ln>
                  <a:solidFill>
                    <a:schemeClr val="bg1">
                      <a:alpha val="0"/>
                    </a:schemeClr>
                  </a:solidFill>
                </a:ln>
                <a:solidFill>
                  <a:schemeClr val="bg1">
                    <a:alpha val="99000"/>
                  </a:schemeClr>
                </a:solidFill>
                <a:latin typeface="+mj-lt"/>
              </a:rPr>
              <a:t>Common LISP</a:t>
            </a:r>
          </a:p>
          <a:p>
            <a:pPr defTabSz="913788" fontAlgn="base">
              <a:spcBef>
                <a:spcPct val="0"/>
              </a:spcBef>
              <a:spcAft>
                <a:spcPct val="0"/>
              </a:spcAft>
            </a:pPr>
            <a:r>
              <a:rPr lang="en-US" dirty="0">
                <a:ln>
                  <a:solidFill>
                    <a:schemeClr val="bg1">
                      <a:alpha val="0"/>
                    </a:schemeClr>
                  </a:solidFill>
                </a:ln>
                <a:solidFill>
                  <a:schemeClr val="bg1">
                    <a:alpha val="99000"/>
                  </a:schemeClr>
                </a:solidFill>
                <a:latin typeface="+mj-lt"/>
              </a:rPr>
              <a:t>Objective-C</a:t>
            </a:r>
          </a:p>
          <a:p>
            <a:pPr defTabSz="913788" fontAlgn="base">
              <a:spcBef>
                <a:spcPct val="0"/>
              </a:spcBef>
              <a:spcAft>
                <a:spcPct val="0"/>
              </a:spcAft>
            </a:pPr>
            <a:r>
              <a:rPr lang="en-US" dirty="0">
                <a:ln>
                  <a:solidFill>
                    <a:schemeClr val="bg1">
                      <a:alpha val="0"/>
                    </a:schemeClr>
                  </a:solidFill>
                </a:ln>
                <a:solidFill>
                  <a:schemeClr val="bg1">
                    <a:alpha val="99000"/>
                  </a:schemeClr>
                </a:solidFill>
                <a:latin typeface="+mj-lt"/>
              </a:rPr>
              <a:t>C#/VB on Windows Phone </a:t>
            </a:r>
            <a:r>
              <a:rPr lang="en-US" dirty="0" smtClean="0">
                <a:ln>
                  <a:solidFill>
                    <a:schemeClr val="bg1">
                      <a:alpha val="0"/>
                    </a:schemeClr>
                  </a:solidFill>
                </a:ln>
                <a:solidFill>
                  <a:schemeClr val="bg1">
                    <a:alpha val="99000"/>
                  </a:schemeClr>
                </a:solidFill>
                <a:latin typeface="+mj-lt"/>
              </a:rPr>
              <a:t>7</a:t>
            </a:r>
            <a:endParaRPr lang="en-US" dirty="0">
              <a:ln>
                <a:solidFill>
                  <a:schemeClr val="bg1">
                    <a:alpha val="0"/>
                  </a:schemeClr>
                </a:solidFill>
              </a:ln>
              <a:solidFill>
                <a:schemeClr val="bg1">
                  <a:alpha val="99000"/>
                </a:schemeClr>
              </a:solidFill>
              <a:latin typeface="+mj-lt"/>
            </a:endParaRPr>
          </a:p>
        </p:txBody>
      </p:sp>
      <p:sp>
        <p:nvSpPr>
          <p:cNvPr id="12" name="Freeform 6"/>
          <p:cNvSpPr>
            <a:spLocks noEditPoints="1"/>
          </p:cNvSpPr>
          <p:nvPr/>
        </p:nvSpPr>
        <p:spPr bwMode="auto">
          <a:xfrm>
            <a:off x="3769764" y="1716069"/>
            <a:ext cx="1462088" cy="1189038"/>
          </a:xfrm>
          <a:custGeom>
            <a:avLst/>
            <a:gdLst>
              <a:gd name="T0" fmla="*/ 265 w 390"/>
              <a:gd name="T1" fmla="*/ 81 h 317"/>
              <a:gd name="T2" fmla="*/ 302 w 390"/>
              <a:gd name="T3" fmla="*/ 99 h 317"/>
              <a:gd name="T4" fmla="*/ 265 w 390"/>
              <a:gd name="T5" fmla="*/ 116 h 317"/>
              <a:gd name="T6" fmla="*/ 226 w 390"/>
              <a:gd name="T7" fmla="*/ 108 h 317"/>
              <a:gd name="T8" fmla="*/ 271 w 390"/>
              <a:gd name="T9" fmla="*/ 37 h 317"/>
              <a:gd name="T10" fmla="*/ 232 w 390"/>
              <a:gd name="T11" fmla="*/ 46 h 317"/>
              <a:gd name="T12" fmla="*/ 195 w 390"/>
              <a:gd name="T13" fmla="*/ 29 h 317"/>
              <a:gd name="T14" fmla="*/ 232 w 390"/>
              <a:gd name="T15" fmla="*/ 9 h 317"/>
              <a:gd name="T16" fmla="*/ 271 w 390"/>
              <a:gd name="T17" fmla="*/ 37 h 317"/>
              <a:gd name="T18" fmla="*/ 375 w 390"/>
              <a:gd name="T19" fmla="*/ 259 h 317"/>
              <a:gd name="T20" fmla="*/ 346 w 390"/>
              <a:gd name="T21" fmla="*/ 285 h 317"/>
              <a:gd name="T22" fmla="*/ 220 w 390"/>
              <a:gd name="T23" fmla="*/ 315 h 317"/>
              <a:gd name="T24" fmla="*/ 61 w 390"/>
              <a:gd name="T25" fmla="*/ 228 h 317"/>
              <a:gd name="T26" fmla="*/ 169 w 390"/>
              <a:gd name="T27" fmla="*/ 208 h 317"/>
              <a:gd name="T28" fmla="*/ 258 w 390"/>
              <a:gd name="T29" fmla="*/ 206 h 317"/>
              <a:gd name="T30" fmla="*/ 261 w 390"/>
              <a:gd name="T31" fmla="*/ 238 h 317"/>
              <a:gd name="T32" fmla="*/ 187 w 390"/>
              <a:gd name="T33" fmla="*/ 247 h 317"/>
              <a:gd name="T34" fmla="*/ 290 w 390"/>
              <a:gd name="T35" fmla="*/ 269 h 317"/>
              <a:gd name="T36" fmla="*/ 373 w 390"/>
              <a:gd name="T37" fmla="*/ 237 h 317"/>
              <a:gd name="T38" fmla="*/ 44 w 390"/>
              <a:gd name="T39" fmla="*/ 211 h 317"/>
              <a:gd name="T40" fmla="*/ 0 w 390"/>
              <a:gd name="T41" fmla="*/ 297 h 317"/>
              <a:gd name="T42" fmla="*/ 51 w 390"/>
              <a:gd name="T43" fmla="*/ 291 h 317"/>
              <a:gd name="T44" fmla="*/ 44 w 390"/>
              <a:gd name="T45" fmla="*/ 211 h 317"/>
              <a:gd name="T46" fmla="*/ 352 w 390"/>
              <a:gd name="T47" fmla="*/ 96 h 317"/>
              <a:gd name="T48" fmla="*/ 368 w 390"/>
              <a:gd name="T49" fmla="*/ 77 h 317"/>
              <a:gd name="T50" fmla="*/ 390 w 390"/>
              <a:gd name="T51" fmla="*/ 40 h 317"/>
              <a:gd name="T52" fmla="*/ 343 w 390"/>
              <a:gd name="T53" fmla="*/ 0 h 317"/>
              <a:gd name="T54" fmla="*/ 297 w 390"/>
              <a:gd name="T55" fmla="*/ 44 h 317"/>
              <a:gd name="T56" fmla="*/ 324 w 390"/>
              <a:gd name="T57" fmla="*/ 22 h 317"/>
              <a:gd name="T58" fmla="*/ 366 w 390"/>
              <a:gd name="T59" fmla="*/ 22 h 317"/>
              <a:gd name="T60" fmla="*/ 368 w 390"/>
              <a:gd name="T61" fmla="*/ 52 h 317"/>
              <a:gd name="T62" fmla="*/ 343 w 390"/>
              <a:gd name="T63" fmla="*/ 77 h 317"/>
              <a:gd name="T64" fmla="*/ 333 w 390"/>
              <a:gd name="T65" fmla="*/ 107 h 317"/>
              <a:gd name="T66" fmla="*/ 351 w 390"/>
              <a:gd name="T67" fmla="*/ 112 h 317"/>
              <a:gd name="T68" fmla="*/ 351 w 390"/>
              <a:gd name="T69" fmla="*/ 144 h 317"/>
              <a:gd name="T70" fmla="*/ 333 w 390"/>
              <a:gd name="T71" fmla="*/ 128 h 317"/>
              <a:gd name="T72" fmla="*/ 351 w 390"/>
              <a:gd name="T73" fmla="*/ 144 h 317"/>
              <a:gd name="T74" fmla="*/ 112 w 390"/>
              <a:gd name="T75" fmla="*/ 99 h 317"/>
              <a:gd name="T76" fmla="*/ 78 w 390"/>
              <a:gd name="T77" fmla="*/ 144 h 317"/>
              <a:gd name="T78" fmla="*/ 150 w 390"/>
              <a:gd name="T79" fmla="*/ 0 h 317"/>
              <a:gd name="T80" fmla="*/ 179 w 390"/>
              <a:gd name="T81" fmla="*/ 144 h 317"/>
              <a:gd name="T82" fmla="*/ 112 w 390"/>
              <a:gd name="T83" fmla="*/ 99 h 317"/>
              <a:gd name="T84" fmla="*/ 160 w 390"/>
              <a:gd name="T85" fmla="*/ 85 h 317"/>
              <a:gd name="T86" fmla="*/ 138 w 390"/>
              <a:gd name="T87" fmla="*/ 17 h 317"/>
              <a:gd name="T88" fmla="*/ 130 w 390"/>
              <a:gd name="T89" fmla="*/ 43 h 317"/>
              <a:gd name="T90" fmla="*/ 160 w 390"/>
              <a:gd name="T91" fmla="*/ 85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0" h="317">
                <a:moveTo>
                  <a:pt x="226" y="108"/>
                </a:moveTo>
                <a:cubicBezTo>
                  <a:pt x="265" y="81"/>
                  <a:pt x="265" y="81"/>
                  <a:pt x="265" y="81"/>
                </a:cubicBezTo>
                <a:cubicBezTo>
                  <a:pt x="265" y="99"/>
                  <a:pt x="265" y="99"/>
                  <a:pt x="265" y="99"/>
                </a:cubicBezTo>
                <a:cubicBezTo>
                  <a:pt x="302" y="99"/>
                  <a:pt x="302" y="99"/>
                  <a:pt x="302" y="99"/>
                </a:cubicBezTo>
                <a:cubicBezTo>
                  <a:pt x="302" y="116"/>
                  <a:pt x="302" y="116"/>
                  <a:pt x="302" y="116"/>
                </a:cubicBezTo>
                <a:cubicBezTo>
                  <a:pt x="265" y="116"/>
                  <a:pt x="265" y="116"/>
                  <a:pt x="265" y="116"/>
                </a:cubicBezTo>
                <a:cubicBezTo>
                  <a:pt x="265" y="135"/>
                  <a:pt x="265" y="135"/>
                  <a:pt x="265" y="135"/>
                </a:cubicBezTo>
                <a:cubicBezTo>
                  <a:pt x="226" y="108"/>
                  <a:pt x="226" y="108"/>
                  <a:pt x="226" y="108"/>
                </a:cubicBezTo>
                <a:cubicBezTo>
                  <a:pt x="226" y="108"/>
                  <a:pt x="226" y="108"/>
                  <a:pt x="226" y="108"/>
                </a:cubicBezTo>
                <a:close/>
                <a:moveTo>
                  <a:pt x="271" y="37"/>
                </a:moveTo>
                <a:cubicBezTo>
                  <a:pt x="232" y="64"/>
                  <a:pt x="232" y="64"/>
                  <a:pt x="232" y="64"/>
                </a:cubicBezTo>
                <a:cubicBezTo>
                  <a:pt x="232" y="46"/>
                  <a:pt x="232" y="46"/>
                  <a:pt x="232" y="46"/>
                </a:cubicBezTo>
                <a:cubicBezTo>
                  <a:pt x="195" y="46"/>
                  <a:pt x="195" y="46"/>
                  <a:pt x="195" y="46"/>
                </a:cubicBezTo>
                <a:cubicBezTo>
                  <a:pt x="195" y="29"/>
                  <a:pt x="195" y="29"/>
                  <a:pt x="195" y="29"/>
                </a:cubicBezTo>
                <a:cubicBezTo>
                  <a:pt x="232" y="29"/>
                  <a:pt x="232" y="29"/>
                  <a:pt x="232" y="29"/>
                </a:cubicBezTo>
                <a:cubicBezTo>
                  <a:pt x="232" y="9"/>
                  <a:pt x="232" y="9"/>
                  <a:pt x="232" y="9"/>
                </a:cubicBezTo>
                <a:cubicBezTo>
                  <a:pt x="271" y="37"/>
                  <a:pt x="271" y="37"/>
                  <a:pt x="271" y="37"/>
                </a:cubicBezTo>
                <a:cubicBezTo>
                  <a:pt x="271" y="37"/>
                  <a:pt x="271" y="37"/>
                  <a:pt x="271" y="37"/>
                </a:cubicBezTo>
                <a:close/>
                <a:moveTo>
                  <a:pt x="390" y="247"/>
                </a:moveTo>
                <a:cubicBezTo>
                  <a:pt x="390" y="247"/>
                  <a:pt x="389" y="249"/>
                  <a:pt x="375" y="259"/>
                </a:cubicBezTo>
                <a:cubicBezTo>
                  <a:pt x="375" y="259"/>
                  <a:pt x="372" y="264"/>
                  <a:pt x="371" y="264"/>
                </a:cubicBezTo>
                <a:cubicBezTo>
                  <a:pt x="364" y="269"/>
                  <a:pt x="358" y="276"/>
                  <a:pt x="346" y="285"/>
                </a:cubicBezTo>
                <a:cubicBezTo>
                  <a:pt x="334" y="285"/>
                  <a:pt x="310" y="297"/>
                  <a:pt x="298" y="303"/>
                </a:cubicBezTo>
                <a:cubicBezTo>
                  <a:pt x="276" y="303"/>
                  <a:pt x="243" y="308"/>
                  <a:pt x="220" y="315"/>
                </a:cubicBezTo>
                <a:cubicBezTo>
                  <a:pt x="186" y="308"/>
                  <a:pt x="182" y="317"/>
                  <a:pt x="61" y="286"/>
                </a:cubicBezTo>
                <a:cubicBezTo>
                  <a:pt x="61" y="286"/>
                  <a:pt x="61" y="238"/>
                  <a:pt x="61" y="228"/>
                </a:cubicBezTo>
                <a:cubicBezTo>
                  <a:pt x="83" y="221"/>
                  <a:pt x="90" y="208"/>
                  <a:pt x="116" y="204"/>
                </a:cubicBezTo>
                <a:cubicBezTo>
                  <a:pt x="134" y="202"/>
                  <a:pt x="151" y="203"/>
                  <a:pt x="169" y="208"/>
                </a:cubicBezTo>
                <a:cubicBezTo>
                  <a:pt x="181" y="212"/>
                  <a:pt x="192" y="213"/>
                  <a:pt x="212" y="212"/>
                </a:cubicBezTo>
                <a:cubicBezTo>
                  <a:pt x="229" y="211"/>
                  <a:pt x="235" y="206"/>
                  <a:pt x="258" y="206"/>
                </a:cubicBezTo>
                <a:cubicBezTo>
                  <a:pt x="272" y="206"/>
                  <a:pt x="286" y="215"/>
                  <a:pt x="285" y="223"/>
                </a:cubicBezTo>
                <a:cubicBezTo>
                  <a:pt x="285" y="230"/>
                  <a:pt x="271" y="238"/>
                  <a:pt x="261" y="238"/>
                </a:cubicBezTo>
                <a:cubicBezTo>
                  <a:pt x="241" y="239"/>
                  <a:pt x="246" y="238"/>
                  <a:pt x="226" y="238"/>
                </a:cubicBezTo>
                <a:cubicBezTo>
                  <a:pt x="203" y="237"/>
                  <a:pt x="202" y="242"/>
                  <a:pt x="187" y="247"/>
                </a:cubicBezTo>
                <a:cubicBezTo>
                  <a:pt x="202" y="252"/>
                  <a:pt x="211" y="258"/>
                  <a:pt x="230" y="268"/>
                </a:cubicBezTo>
                <a:cubicBezTo>
                  <a:pt x="251" y="265"/>
                  <a:pt x="272" y="268"/>
                  <a:pt x="290" y="269"/>
                </a:cubicBezTo>
                <a:cubicBezTo>
                  <a:pt x="306" y="265"/>
                  <a:pt x="313" y="259"/>
                  <a:pt x="332" y="258"/>
                </a:cubicBezTo>
                <a:cubicBezTo>
                  <a:pt x="343" y="249"/>
                  <a:pt x="359" y="234"/>
                  <a:pt x="373" y="237"/>
                </a:cubicBezTo>
                <a:cubicBezTo>
                  <a:pt x="381" y="238"/>
                  <a:pt x="390" y="247"/>
                  <a:pt x="390" y="247"/>
                </a:cubicBezTo>
                <a:close/>
                <a:moveTo>
                  <a:pt x="44" y="211"/>
                </a:moveTo>
                <a:cubicBezTo>
                  <a:pt x="0" y="211"/>
                  <a:pt x="0" y="211"/>
                  <a:pt x="0" y="211"/>
                </a:cubicBezTo>
                <a:cubicBezTo>
                  <a:pt x="0" y="297"/>
                  <a:pt x="0" y="297"/>
                  <a:pt x="0" y="297"/>
                </a:cubicBezTo>
                <a:cubicBezTo>
                  <a:pt x="44" y="297"/>
                  <a:pt x="44" y="297"/>
                  <a:pt x="44" y="297"/>
                </a:cubicBezTo>
                <a:cubicBezTo>
                  <a:pt x="48" y="297"/>
                  <a:pt x="51" y="294"/>
                  <a:pt x="51" y="291"/>
                </a:cubicBezTo>
                <a:cubicBezTo>
                  <a:pt x="51" y="216"/>
                  <a:pt x="51" y="216"/>
                  <a:pt x="51" y="216"/>
                </a:cubicBezTo>
                <a:cubicBezTo>
                  <a:pt x="51" y="213"/>
                  <a:pt x="48" y="211"/>
                  <a:pt x="44" y="211"/>
                </a:cubicBezTo>
                <a:close/>
                <a:moveTo>
                  <a:pt x="351" y="112"/>
                </a:moveTo>
                <a:cubicBezTo>
                  <a:pt x="351" y="105"/>
                  <a:pt x="351" y="100"/>
                  <a:pt x="352" y="96"/>
                </a:cubicBezTo>
                <a:cubicBezTo>
                  <a:pt x="354" y="94"/>
                  <a:pt x="355" y="91"/>
                  <a:pt x="356" y="89"/>
                </a:cubicBezTo>
                <a:cubicBezTo>
                  <a:pt x="358" y="86"/>
                  <a:pt x="362" y="82"/>
                  <a:pt x="368" y="77"/>
                </a:cubicBezTo>
                <a:cubicBezTo>
                  <a:pt x="376" y="69"/>
                  <a:pt x="382" y="63"/>
                  <a:pt x="385" y="57"/>
                </a:cubicBezTo>
                <a:cubicBezTo>
                  <a:pt x="389" y="52"/>
                  <a:pt x="390" y="46"/>
                  <a:pt x="390" y="40"/>
                </a:cubicBezTo>
                <a:cubicBezTo>
                  <a:pt x="390" y="29"/>
                  <a:pt x="385" y="20"/>
                  <a:pt x="377" y="12"/>
                </a:cubicBezTo>
                <a:cubicBezTo>
                  <a:pt x="368" y="4"/>
                  <a:pt x="358" y="0"/>
                  <a:pt x="343" y="0"/>
                </a:cubicBezTo>
                <a:cubicBezTo>
                  <a:pt x="329" y="0"/>
                  <a:pt x="319" y="4"/>
                  <a:pt x="311" y="10"/>
                </a:cubicBezTo>
                <a:cubicBezTo>
                  <a:pt x="300" y="20"/>
                  <a:pt x="297" y="31"/>
                  <a:pt x="297" y="44"/>
                </a:cubicBezTo>
                <a:cubicBezTo>
                  <a:pt x="315" y="44"/>
                  <a:pt x="315" y="44"/>
                  <a:pt x="315" y="44"/>
                </a:cubicBezTo>
                <a:cubicBezTo>
                  <a:pt x="316" y="34"/>
                  <a:pt x="316" y="27"/>
                  <a:pt x="324" y="22"/>
                </a:cubicBezTo>
                <a:cubicBezTo>
                  <a:pt x="329" y="17"/>
                  <a:pt x="336" y="14"/>
                  <a:pt x="343" y="14"/>
                </a:cubicBezTo>
                <a:cubicBezTo>
                  <a:pt x="351" y="14"/>
                  <a:pt x="360" y="17"/>
                  <a:pt x="366" y="22"/>
                </a:cubicBezTo>
                <a:cubicBezTo>
                  <a:pt x="371" y="27"/>
                  <a:pt x="372" y="33"/>
                  <a:pt x="372" y="40"/>
                </a:cubicBezTo>
                <a:cubicBezTo>
                  <a:pt x="372" y="44"/>
                  <a:pt x="371" y="48"/>
                  <a:pt x="368" y="52"/>
                </a:cubicBezTo>
                <a:cubicBezTo>
                  <a:pt x="367" y="55"/>
                  <a:pt x="363" y="60"/>
                  <a:pt x="356" y="65"/>
                </a:cubicBezTo>
                <a:cubicBezTo>
                  <a:pt x="350" y="70"/>
                  <a:pt x="346" y="74"/>
                  <a:pt x="343" y="77"/>
                </a:cubicBezTo>
                <a:cubicBezTo>
                  <a:pt x="341" y="81"/>
                  <a:pt x="338" y="85"/>
                  <a:pt x="337" y="89"/>
                </a:cubicBezTo>
                <a:cubicBezTo>
                  <a:pt x="334" y="94"/>
                  <a:pt x="333" y="100"/>
                  <a:pt x="333" y="107"/>
                </a:cubicBezTo>
                <a:cubicBezTo>
                  <a:pt x="333" y="108"/>
                  <a:pt x="333" y="111"/>
                  <a:pt x="333" y="112"/>
                </a:cubicBezTo>
                <a:cubicBezTo>
                  <a:pt x="351" y="112"/>
                  <a:pt x="351" y="112"/>
                  <a:pt x="351" y="112"/>
                </a:cubicBezTo>
                <a:cubicBezTo>
                  <a:pt x="351" y="112"/>
                  <a:pt x="351" y="112"/>
                  <a:pt x="351" y="112"/>
                </a:cubicBezTo>
                <a:close/>
                <a:moveTo>
                  <a:pt x="351" y="144"/>
                </a:moveTo>
                <a:cubicBezTo>
                  <a:pt x="351" y="128"/>
                  <a:pt x="351" y="128"/>
                  <a:pt x="351" y="128"/>
                </a:cubicBezTo>
                <a:cubicBezTo>
                  <a:pt x="333" y="128"/>
                  <a:pt x="333" y="128"/>
                  <a:pt x="333" y="128"/>
                </a:cubicBezTo>
                <a:cubicBezTo>
                  <a:pt x="333" y="144"/>
                  <a:pt x="333" y="144"/>
                  <a:pt x="333" y="144"/>
                </a:cubicBezTo>
                <a:cubicBezTo>
                  <a:pt x="351" y="144"/>
                  <a:pt x="351" y="144"/>
                  <a:pt x="351" y="144"/>
                </a:cubicBezTo>
                <a:cubicBezTo>
                  <a:pt x="351" y="144"/>
                  <a:pt x="351" y="144"/>
                  <a:pt x="351" y="144"/>
                </a:cubicBezTo>
                <a:close/>
                <a:moveTo>
                  <a:pt x="112" y="99"/>
                </a:moveTo>
                <a:cubicBezTo>
                  <a:pt x="98" y="144"/>
                  <a:pt x="98" y="144"/>
                  <a:pt x="98" y="144"/>
                </a:cubicBezTo>
                <a:cubicBezTo>
                  <a:pt x="78" y="144"/>
                  <a:pt x="78" y="144"/>
                  <a:pt x="78" y="144"/>
                </a:cubicBezTo>
                <a:cubicBezTo>
                  <a:pt x="127" y="0"/>
                  <a:pt x="127" y="0"/>
                  <a:pt x="127" y="0"/>
                </a:cubicBezTo>
                <a:cubicBezTo>
                  <a:pt x="150" y="0"/>
                  <a:pt x="150" y="0"/>
                  <a:pt x="150" y="0"/>
                </a:cubicBezTo>
                <a:cubicBezTo>
                  <a:pt x="199" y="144"/>
                  <a:pt x="199" y="144"/>
                  <a:pt x="199" y="144"/>
                </a:cubicBezTo>
                <a:cubicBezTo>
                  <a:pt x="179" y="144"/>
                  <a:pt x="179" y="144"/>
                  <a:pt x="179" y="144"/>
                </a:cubicBezTo>
                <a:cubicBezTo>
                  <a:pt x="164" y="99"/>
                  <a:pt x="164" y="99"/>
                  <a:pt x="164" y="99"/>
                </a:cubicBezTo>
                <a:cubicBezTo>
                  <a:pt x="112" y="99"/>
                  <a:pt x="112" y="99"/>
                  <a:pt x="112" y="99"/>
                </a:cubicBezTo>
                <a:cubicBezTo>
                  <a:pt x="112" y="99"/>
                  <a:pt x="112" y="99"/>
                  <a:pt x="112" y="99"/>
                </a:cubicBezTo>
                <a:close/>
                <a:moveTo>
                  <a:pt x="160" y="85"/>
                </a:moveTo>
                <a:cubicBezTo>
                  <a:pt x="146" y="43"/>
                  <a:pt x="146" y="43"/>
                  <a:pt x="146" y="43"/>
                </a:cubicBezTo>
                <a:cubicBezTo>
                  <a:pt x="142" y="34"/>
                  <a:pt x="140" y="25"/>
                  <a:pt x="138" y="17"/>
                </a:cubicBezTo>
                <a:cubicBezTo>
                  <a:pt x="138" y="17"/>
                  <a:pt x="138" y="17"/>
                  <a:pt x="138" y="17"/>
                </a:cubicBezTo>
                <a:cubicBezTo>
                  <a:pt x="135" y="25"/>
                  <a:pt x="133" y="34"/>
                  <a:pt x="130" y="43"/>
                </a:cubicBezTo>
                <a:cubicBezTo>
                  <a:pt x="116" y="85"/>
                  <a:pt x="116" y="85"/>
                  <a:pt x="116" y="85"/>
                </a:cubicBezTo>
                <a:cubicBezTo>
                  <a:pt x="160" y="85"/>
                  <a:pt x="160" y="85"/>
                  <a:pt x="160" y="85"/>
                </a:cubicBezTo>
                <a:cubicBezTo>
                  <a:pt x="160" y="85"/>
                  <a:pt x="160" y="85"/>
                  <a:pt x="160"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8859501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0.3|6.9|7.6|35.2"/>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1_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KeywordTaxHTField xmlns="230e9df3-be65-4c73-a93b-d1236ebd677e">
      <Terms xmlns="http://schemas.microsoft.com/office/infopath/2007/PartnerControls"/>
    </TaxKeywordTaxHTField>
    <TaxCatchAll xmlns="230e9df3-be65-4c73-a93b-d1236ebd677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A05B43BE68FE54B90DD26FDFB72BB05" ma:contentTypeVersion="0" ma:contentTypeDescription="Create a new document." ma:contentTypeScope="" ma:versionID="6df1bece345c1749bd9b91e82fa4a03a">
  <xsd:schema xmlns:xsd="http://www.w3.org/2001/XMLSchema" xmlns:xs="http://www.w3.org/2001/XMLSchema" xmlns:p="http://schemas.microsoft.com/office/2006/metadata/properties" xmlns:ns2="230e9df3-be65-4c73-a93b-d1236ebd677e" targetNamespace="http://schemas.microsoft.com/office/2006/metadata/properties" ma:root="true" ma:fieldsID="e317b0b832c9845d3aae3abd1bb0954e" ns2:_="">
    <xsd:import namespace="230e9df3-be65-4c73-a93b-d1236ebd677e"/>
    <xsd:element name="properties">
      <xsd:complexType>
        <xsd:sequence>
          <xsd:element name="documentManagement">
            <xsd:complexType>
              <xsd:all>
                <xsd:element ref="ns2:TaxKeywordTaxHTField" minOccurs="0"/>
                <xsd:element ref="ns2:TaxCatchAll" minOccurs="0"/>
                <xsd:element ref="ns2:TaxCatchAllLabe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KeywordTaxHTField" ma:index="8"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TaxCatchAll" ma:index="9" nillable="true" ma:displayName="Taxonomy Catch All Column" ma:hidden="true" ma:list="{24ccdd3d-8ee2-4326-a025-466a9d1bc8a2}" ma:internalName="TaxCatchAll" ma:showField="CatchAllData" ma:web="a6005bf8-687e-4195-b520-3fb25bf0cb8a">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24ccdd3d-8ee2-4326-a025-466a9d1bc8a2}" ma:internalName="TaxCatchAllLabel" ma:readOnly="true" ma:showField="CatchAllDataLabel" ma:web="a6005bf8-687e-4195-b520-3fb25bf0cb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B2F97D-0457-4986-9734-D03EB073C5EA}">
  <ds:schemaRefs>
    <ds:schemaRef ds:uri="http://purl.org/dc/dcmitype/"/>
    <ds:schemaRef ds:uri="http://www.w3.org/XML/1998/namespace"/>
    <ds:schemaRef ds:uri="http://purl.org/dc/terms/"/>
    <ds:schemaRef ds:uri="230e9df3-be65-4c73-a93b-d1236ebd677e"/>
    <ds:schemaRef ds:uri="http://schemas.microsoft.com/office/2006/documentManagement/types"/>
    <ds:schemaRef ds:uri="http://schemas.microsoft.com/office/infopath/2007/PartnerControls"/>
    <ds:schemaRef ds:uri="http://schemas.microsoft.com/office/2006/metadata/properties"/>
    <ds:schemaRef ds:uri="http://schemas.openxmlformats.org/package/2006/metadata/core-properties"/>
    <ds:schemaRef ds:uri="http://purl.org/dc/elements/1.1/"/>
  </ds:schemaRefs>
</ds:datastoreItem>
</file>

<file path=customXml/itemProps2.xml><?xml version="1.0" encoding="utf-8"?>
<ds:datastoreItem xmlns:ds="http://schemas.openxmlformats.org/officeDocument/2006/customXml" ds:itemID="{3B331B18-79E2-41A8-803E-E5E466C1C2B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882D8D6-9D38-4159-A398-AAC3689D3D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MS1444_Windows Azure Template 16x9_r08a</Template>
  <TotalTime>1893</TotalTime>
  <Words>6361</Words>
  <Application>Microsoft Office PowerPoint</Application>
  <PresentationFormat>Custom</PresentationFormat>
  <Paragraphs>1288</Paragraphs>
  <Slides>45</Slides>
  <Notes>44</Notes>
  <HiddenSlides>8</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45</vt:i4>
      </vt:variant>
    </vt:vector>
  </HeadingPairs>
  <TitlesOfParts>
    <vt:vector size="53" baseType="lpstr">
      <vt:lpstr>Consolas</vt:lpstr>
      <vt:lpstr>Wingdings</vt:lpstr>
      <vt:lpstr>Arial</vt:lpstr>
      <vt:lpstr>Segoe UI</vt:lpstr>
      <vt:lpstr>Calibri</vt:lpstr>
      <vt:lpstr>Segoe UI Light</vt:lpstr>
      <vt:lpstr>MS1444_Windows Azure Template 16x9_r08b</vt:lpstr>
      <vt:lpstr>1_White with Consolas font for code slides</vt:lpstr>
      <vt:lpstr>Windows Azure Storage</vt:lpstr>
      <vt:lpstr>Agenda</vt:lpstr>
      <vt:lpstr>Windows Azure Storage</vt:lpstr>
      <vt:lpstr>Windows Azure Storage Account User specified globally unique account name</vt:lpstr>
      <vt:lpstr>Windows Azure Storage Account </vt:lpstr>
      <vt:lpstr>New Features</vt:lpstr>
      <vt:lpstr>Storage in the Development Fabric</vt:lpstr>
      <vt:lpstr>The Storage Client API</vt:lpstr>
      <vt:lpstr>Storage Libraries in Many Languages</vt:lpstr>
      <vt:lpstr>Storage Security</vt:lpstr>
      <vt:lpstr>Windows Azure Storage Abstractions</vt:lpstr>
      <vt:lpstr>PowerPoint Presentation</vt:lpstr>
      <vt:lpstr>Blob Storage Concepts</vt:lpstr>
      <vt:lpstr>Blob Details</vt:lpstr>
      <vt:lpstr>Blob Details</vt:lpstr>
      <vt:lpstr>Blob Details</vt:lpstr>
      <vt:lpstr>Blob Containers</vt:lpstr>
      <vt:lpstr>Enumerating Blobs</vt:lpstr>
      <vt:lpstr>Pagination</vt:lpstr>
      <vt:lpstr>Tour of the Blob Service</vt:lpstr>
      <vt:lpstr>Two Types of Blobs Under the Hood</vt:lpstr>
      <vt:lpstr>Uploading a Block Blob</vt:lpstr>
      <vt:lpstr>Page Blob – Random Read/Write</vt:lpstr>
      <vt:lpstr>Shared Access Signatures</vt:lpstr>
      <vt:lpstr>Ad Hoc Signatures</vt:lpstr>
      <vt:lpstr>The country of africa</vt:lpstr>
      <vt:lpstr>Policy Based Signatures</vt:lpstr>
      <vt:lpstr>Content Delivery Network (CDN)</vt:lpstr>
      <vt:lpstr>Windows Azure CDN</vt:lpstr>
      <vt:lpstr>PowerPoint Presentation</vt:lpstr>
      <vt:lpstr>Windows Azure Drives</vt:lpstr>
      <vt:lpstr>Windows Azure Drive Capabilities</vt:lpstr>
      <vt:lpstr>Drive Details</vt:lpstr>
      <vt:lpstr>How Windows Azure Drives Works</vt:lpstr>
      <vt:lpstr>Cloud Drive Client Library Sample</vt:lpstr>
      <vt:lpstr>Failover with Drives</vt:lpstr>
      <vt:lpstr>PowerPoint Presentation</vt:lpstr>
      <vt:lpstr>Table Storage Concepts </vt:lpstr>
      <vt:lpstr>Table Details</vt:lpstr>
      <vt:lpstr>Entity Properties</vt:lpstr>
      <vt:lpstr>No Fixed Schema</vt:lpstr>
      <vt:lpstr>Querying</vt:lpstr>
      <vt:lpstr>Purpose of the PartitionKey</vt:lpstr>
      <vt:lpstr>Partitions and Partition Ranges</vt:lpstr>
      <vt:lpstr>PowerPoint Presentation</vt:lpstr>
    </vt:vector>
  </TitlesOfParts>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Storage</dc:title>
  <dc:creator>Haishi Bai</dc:creator>
  <dc:description>
    This presentation covers the Windows Azure storage services.  Blobs, tables, queues, drives, and the CDN are discussed in this presentation.
by Haishi Bai
</dc:description>
  <cp:lastModifiedBy>simon timms</cp:lastModifiedBy>
  <cp:revision>154</cp:revision>
  <dcterms:created xsi:type="dcterms:W3CDTF">2011-03-29T16:07:22Z</dcterms:created>
  <dcterms:modified xsi:type="dcterms:W3CDTF">2013-04-27T20:20:49Z</dcterms:modified>
  <cp:version>1.0.4</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0x010100CA05B43BE68FE54B90DD26FDFB72BB05</vt:lpwstr>
  </property>
  <property fmtid="{D5CDD505-2E9C-101B-9397-08002B2CF9AE}" pid="3" name="TaxKeyword">
    <vt:lpwstr/>
  </property>
</Properties>
</file>

<file path=docProps/thumbnail.jpeg>
</file>